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8.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29.xml" ContentType="application/vnd.openxmlformats-officedocument.presentationml.slideLayout+xml"/>
  <Override PartName="/ppt/theme/theme5.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8.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68.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9.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76.xml" ContentType="application/vnd.openxmlformats-officedocument.presentationml.slideLayout+xml"/>
  <Override PartName="/ppt/theme/theme9.xml" ContentType="application/vnd.openxmlformats-officedocument.theme+xml"/>
  <Override PartName="/ppt/tags/tag85.xml" ContentType="application/vnd.openxmlformats-officedocument.presentationml.tags+xml"/>
  <Override PartName="/ppt/slideLayouts/slideLayout77.xml" ContentType="application/vnd.openxmlformats-officedocument.presentationml.slideLayout+xml"/>
  <Override PartName="/ppt/theme/theme10.xml" ContentType="application/vnd.openxmlformats-officedocument.theme+xml"/>
  <Override PartName="/ppt/tags/tag86.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tags/tag87.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90.xml" ContentType="application/vnd.openxmlformats-officedocument.presentationml.tags+xml"/>
  <Override PartName="/ppt/notesSlides/notesSlide4.xml" ContentType="application/vnd.openxmlformats-officedocument.presentationml.notesSlide+xml"/>
  <Override PartName="/ppt/tags/tag91.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2.xml" ContentType="application/vnd.openxmlformats-officedocument.presentationml.tags+xml"/>
  <Override PartName="/ppt/notesSlides/notesSlide6.xml" ContentType="application/vnd.openxmlformats-officedocument.presentationml.notesSlide+xml"/>
  <Override PartName="/ppt/tags/tag93.xml" ContentType="application/vnd.openxmlformats-officedocument.presentationml.tags+xml"/>
  <Override PartName="/ppt/notesSlides/notesSlide7.xml" ContentType="application/vnd.openxmlformats-officedocument.presentationml.notesSlide+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notesSlides/notesSlide9.xml" ContentType="application/vnd.openxmlformats-officedocument.presentationml.notesSlide+xml"/>
  <Override PartName="/ppt/tags/tag96.xml" ContentType="application/vnd.openxmlformats-officedocument.presentationml.tags+xml"/>
  <Override PartName="/ppt/notesSlides/notesSlide10.xml" ContentType="application/vnd.openxmlformats-officedocument.presentationml.notesSlide+xml"/>
  <Override PartName="/ppt/tags/tag97.xml" ContentType="application/vnd.openxmlformats-officedocument.presentationml.tags+xml"/>
  <Override PartName="/ppt/notesSlides/notesSlide11.xml" ContentType="application/vnd.openxmlformats-officedocument.presentationml.notesSlide+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00.xml" ContentType="application/vnd.openxmlformats-officedocument.presentationml.tags+xml"/>
  <Override PartName="/ppt/notesSlides/notesSlide14.xml" ContentType="application/vnd.openxmlformats-officedocument.presentationml.notesSlide+xml"/>
  <Override PartName="/ppt/tags/tag101.xml" ContentType="application/vnd.openxmlformats-officedocument.presentationml.tags+xml"/>
  <Override PartName="/ppt/notesSlides/notesSlide15.xml" ContentType="application/vnd.openxmlformats-officedocument.presentationml.notesSlide+xml"/>
  <Override PartName="/ppt/tags/tag102.xml" ContentType="application/vnd.openxmlformats-officedocument.presentationml.tags+xml"/>
  <Override PartName="/ppt/notesSlides/notesSlide16.xml" ContentType="application/vnd.openxmlformats-officedocument.presentationml.notesSlide+xml"/>
  <Override PartName="/ppt/tags/tag103.xml" ContentType="application/vnd.openxmlformats-officedocument.presentationml.tags+xml"/>
  <Override PartName="/ppt/notesSlides/notesSlide17.xml" ContentType="application/vnd.openxmlformats-officedocument.presentationml.notesSlide+xml"/>
  <Override PartName="/ppt/tags/tag104.xml" ContentType="application/vnd.openxmlformats-officedocument.presentationml.tags+xml"/>
  <Override PartName="/ppt/notesSlides/notesSlide18.xml" ContentType="application/vnd.openxmlformats-officedocument.presentationml.notesSlide+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07.xml" ContentType="application/vnd.openxmlformats-officedocument.presentationml.tags+xml"/>
  <Override PartName="/ppt/notesSlides/notesSlide21.xml" ContentType="application/vnd.openxmlformats-officedocument.presentationml.notesSlide+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notesSlides/notesSlide23.xml" ContentType="application/vnd.openxmlformats-officedocument.presentationml.notesSlide+xml"/>
  <Override PartName="/ppt/theme/themeOverride1.xml" ContentType="application/vnd.openxmlformats-officedocument.themeOverride+xml"/>
  <Override PartName="/ppt/tags/tag110.xml" ContentType="application/vnd.openxmlformats-officedocument.presentationml.tags+xml"/>
  <Override PartName="/ppt/notesSlides/notesSlide24.xml" ContentType="application/vnd.openxmlformats-officedocument.presentationml.notesSlide+xml"/>
  <Override PartName="/ppt/tags/tag111.xml" ContentType="application/vnd.openxmlformats-officedocument.presentationml.tags+xml"/>
  <Override PartName="/ppt/notesSlides/notesSlide25.xml" ContentType="application/vnd.openxmlformats-officedocument.presentationml.notesSlide+xml"/>
  <Override PartName="/ppt/tags/tag112.xml" ContentType="application/vnd.openxmlformats-officedocument.presentationml.tags+xml"/>
  <Override PartName="/ppt/notesSlides/notesSlide2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7.xml" ContentType="application/vnd.openxmlformats-officedocument.presentationml.notesSlide+xml"/>
  <Override PartName="/ppt/tags/tag115.xml" ContentType="application/vnd.openxmlformats-officedocument.presentationml.tags+xml"/>
  <Override PartName="/ppt/notesSlides/notesSlide28.xml" ContentType="application/vnd.openxmlformats-officedocument.presentationml.notesSlide+xml"/>
  <Override PartName="/ppt/tags/tag116.xml" ContentType="application/vnd.openxmlformats-officedocument.presentationml.tags+xml"/>
  <Override PartName="/ppt/notesSlides/notesSlide29.xml" ContentType="application/vnd.openxmlformats-officedocument.presentationml.notesSlide+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1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20.xml" ContentType="application/vnd.openxmlformats-officedocument.presentationml.tags+xml"/>
  <Override PartName="/ppt/notesSlides/notesSlide35.xml" ContentType="application/vnd.openxmlformats-officedocument.presentationml.notesSlide+xml"/>
  <Override PartName="/ppt/tags/tag121.xml" ContentType="application/vnd.openxmlformats-officedocument.presentationml.tags+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tags/tag122.xml" ContentType="application/vnd.openxmlformats-officedocument.presentationml.tags+xml"/>
  <Override PartName="/ppt/notesSlides/notesSlide40.xml" ContentType="application/vnd.openxmlformats-officedocument.presentationml.notesSlide+xml"/>
  <Override PartName="/ppt/tags/tag123.xml" ContentType="application/vnd.openxmlformats-officedocument.presentationml.tags+xml"/>
  <Override PartName="/ppt/notesSlides/notesSlide41.xml" ContentType="application/vnd.openxmlformats-officedocument.presentationml.notesSlide+xml"/>
  <Override PartName="/ppt/tags/tag124.xml" ContentType="application/vnd.openxmlformats-officedocument.presentationml.tags+xml"/>
  <Override PartName="/ppt/notesSlides/notesSlide42.xml" ContentType="application/vnd.openxmlformats-officedocument.presentationml.notesSlide+xml"/>
  <Override PartName="/ppt/tags/tag125.xml" ContentType="application/vnd.openxmlformats-officedocument.presentationml.tag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 id="2147483796" r:id="rId5"/>
    <p:sldMasterId id="2147483792" r:id="rId6"/>
    <p:sldMasterId id="2147483794" r:id="rId7"/>
    <p:sldMasterId id="2147483816" r:id="rId8"/>
    <p:sldMasterId id="2147483818" r:id="rId9"/>
    <p:sldMasterId id="2147483729" r:id="rId10"/>
    <p:sldMasterId id="2147483858" r:id="rId11"/>
    <p:sldMasterId id="2147483883" r:id="rId12"/>
    <p:sldMasterId id="2147483777" r:id="rId13"/>
    <p:sldMasterId id="2147483809" r:id="rId14"/>
  </p:sldMasterIdLst>
  <p:notesMasterIdLst>
    <p:notesMasterId r:id="rId65"/>
  </p:notesMasterIdLst>
  <p:handoutMasterIdLst>
    <p:handoutMasterId r:id="rId66"/>
  </p:handoutMasterIdLst>
  <p:sldIdLst>
    <p:sldId id="10499" r:id="rId15"/>
    <p:sldId id="10405" r:id="rId16"/>
    <p:sldId id="10360" r:id="rId17"/>
    <p:sldId id="10317" r:id="rId18"/>
    <p:sldId id="10492" r:id="rId19"/>
    <p:sldId id="10417" r:id="rId20"/>
    <p:sldId id="329" r:id="rId21"/>
    <p:sldId id="10366" r:id="rId22"/>
    <p:sldId id="10473" r:id="rId23"/>
    <p:sldId id="10471" r:id="rId24"/>
    <p:sldId id="10367" r:id="rId25"/>
    <p:sldId id="10433" r:id="rId26"/>
    <p:sldId id="10503" r:id="rId27"/>
    <p:sldId id="10435" r:id="rId28"/>
    <p:sldId id="10481" r:id="rId29"/>
    <p:sldId id="10482" r:id="rId30"/>
    <p:sldId id="10447" r:id="rId31"/>
    <p:sldId id="10463" r:id="rId32"/>
    <p:sldId id="10449" r:id="rId33"/>
    <p:sldId id="10368" r:id="rId34"/>
    <p:sldId id="10466" r:id="rId35"/>
    <p:sldId id="10467" r:id="rId36"/>
    <p:sldId id="10477" r:id="rId37"/>
    <p:sldId id="10369" r:id="rId38"/>
    <p:sldId id="10478" r:id="rId39"/>
    <p:sldId id="10429" r:id="rId40"/>
    <p:sldId id="10484" r:id="rId41"/>
    <p:sldId id="10412" r:id="rId42"/>
    <p:sldId id="10464" r:id="rId43"/>
    <p:sldId id="10461" r:id="rId44"/>
    <p:sldId id="10462" r:id="rId45"/>
    <p:sldId id="10457" r:id="rId46"/>
    <p:sldId id="10371" r:id="rId47"/>
    <p:sldId id="10443" r:id="rId48"/>
    <p:sldId id="10401" r:id="rId49"/>
    <p:sldId id="10444" r:id="rId50"/>
    <p:sldId id="10507" r:id="rId51"/>
    <p:sldId id="10427" r:id="rId52"/>
    <p:sldId id="10372" r:id="rId53"/>
    <p:sldId id="10511" r:id="rId54"/>
    <p:sldId id="10510" r:id="rId55"/>
    <p:sldId id="10493" r:id="rId56"/>
    <p:sldId id="10509" r:id="rId57"/>
    <p:sldId id="10496" r:id="rId58"/>
    <p:sldId id="10497" r:id="rId59"/>
    <p:sldId id="10498" r:id="rId60"/>
    <p:sldId id="10374" r:id="rId61"/>
    <p:sldId id="10425" r:id="rId62"/>
    <p:sldId id="10426" r:id="rId63"/>
    <p:sldId id="10195" r:id="rId64"/>
  </p:sldIdLst>
  <p:sldSz cx="12192000" cy="6858000"/>
  <p:notesSz cx="6858000" cy="91440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4D8D9E06-34D9-4224-8CA5-4B2E1DEEE2AD}">
          <p14:sldIdLst>
            <p14:sldId id="10499"/>
          </p14:sldIdLst>
        </p14:section>
        <p14:section name="Agenda" id="{B983D213-96AA-467D-B046-4DB154A90C5C}">
          <p14:sldIdLst>
            <p14:sldId id="10405"/>
          </p14:sldIdLst>
        </p14:section>
        <p14:section name="Introduction" id="{31619C43-007E-4A0E-8D11-2EE2CBB02A8F}">
          <p14:sldIdLst>
            <p14:sldId id="10360"/>
            <p14:sldId id="10317"/>
            <p14:sldId id="10492"/>
            <p14:sldId id="10417"/>
            <p14:sldId id="329"/>
          </p14:sldIdLst>
        </p14:section>
        <p14:section name="ERAA process" id="{48143299-496E-47F6-807E-1C81A248A0BA}">
          <p14:sldIdLst>
            <p14:sldId id="10366"/>
            <p14:sldId id="10473"/>
            <p14:sldId id="10471"/>
          </p14:sldIdLst>
        </p14:section>
        <p14:section name="Multiyear Methodology" id="{3B9223B3-A041-4D68-A433-DF1B948A5C0C}">
          <p14:sldIdLst>
            <p14:sldId id="10367"/>
            <p14:sldId id="10433"/>
            <p14:sldId id="10503"/>
            <p14:sldId id="10435"/>
            <p14:sldId id="10481"/>
            <p14:sldId id="10482"/>
            <p14:sldId id="10447"/>
            <p14:sldId id="10463"/>
            <p14:sldId id="10449"/>
          </p14:sldIdLst>
        </p14:section>
        <p14:section name="Price caps" id="{307070C7-A234-48A4-AEA9-EE0A3CA6A98E}">
          <p14:sldIdLst>
            <p14:sldId id="10368"/>
            <p14:sldId id="10466"/>
            <p14:sldId id="10467"/>
            <p14:sldId id="10477"/>
          </p14:sldIdLst>
        </p14:section>
        <p14:section name="Capacity Adaptations" id="{BD5E6EE5-89EA-42FE-8ED7-B850C26B51AA}">
          <p14:sldIdLst>
            <p14:sldId id="10369"/>
            <p14:sldId id="10478"/>
            <p14:sldId id="10429"/>
            <p14:sldId id="10484"/>
          </p14:sldIdLst>
        </p14:section>
        <p14:section name="Explicit DSR" id="{D1FEA147-D8F7-45CA-8BBA-26E4D27E895A}">
          <p14:sldIdLst>
            <p14:sldId id="10412"/>
            <p14:sldId id="10464"/>
            <p14:sldId id="10461"/>
            <p14:sldId id="10462"/>
            <p14:sldId id="10457"/>
          </p14:sldIdLst>
        </p14:section>
        <p14:section name="Flow Based Methodology" id="{1551744D-2D11-4953-ACAD-582B649E3412}">
          <p14:sldIdLst>
            <p14:sldId id="10371"/>
            <p14:sldId id="10443"/>
            <p14:sldId id="10401"/>
            <p14:sldId id="10444"/>
            <p14:sldId id="10507"/>
            <p14:sldId id="10427"/>
          </p14:sldIdLst>
        </p14:section>
        <p14:section name="Curtailment sharing" id="{DBD71D3E-7852-46D6-BF2B-79ADA132597E}">
          <p14:sldIdLst>
            <p14:sldId id="10372"/>
            <p14:sldId id="10511"/>
            <p14:sldId id="10510"/>
            <p14:sldId id="10493"/>
            <p14:sldId id="10509"/>
            <p14:sldId id="10496"/>
            <p14:sldId id="10497"/>
            <p14:sldId id="10498"/>
          </p14:sldIdLst>
        </p14:section>
        <p14:section name="Conclusions" id="{DE3105EC-0719-40F4-A59B-FD6EACD2DB2F}">
          <p14:sldIdLst>
            <p14:sldId id="10374"/>
            <p14:sldId id="10425"/>
            <p14:sldId id="10426"/>
            <p14:sldId id="10195"/>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7AF80B-EE00-DE61-619C-5A825E7C7D9A}" name="Stela Nenova" initials="SN" userId="S::snenova@entsoe.eu::904268cf-9ab1-49e5-8778-2a4ef431faf8" providerId="AD"/>
  <p188:author id="{8E9E651C-7EE0-3245-5A5F-7AB99C405A02}" name="Alban Joyeau" initials="AJ [2]" userId="SJOYEAU2@ENTSOE.EU" providerId="AD"/>
  <p188:author id="{0AD10725-4867-E865-702A-27BE8855B4CB}" name="Kristof Sleurs" initials="KS" userId="SSLEURS@ENTSOE.EU" providerId="AD"/>
  <p188:author id="{91479E2F-93E2-A4EC-C3DB-F06AE7B7E06A}" name="Samy Geronymos" initials="SG" userId="S::sgeronymos@entsoe.eu::a00d1a97-27fb-40eb-8b72-478c83d8b692" providerId="AD"/>
  <p188:author id="{420E2B42-A90B-0A62-DA55-260C892752BC}" name="Octave Pin" initials="OP" userId="S::OPin@entsoe.eu::e28bd919-4d3c-439b-80c9-a2f098ad8612" providerId="AD"/>
  <p188:author id="{3C05F460-3F5D-1065-D7DA-0144986EF135}" name="Zakaria El Khelloufi" initials="ZEK" userId="S::ZElKhelloufi@entsoe.eu::f2811709-fbaa-45dc-a24e-883e0dca165b" providerId="AD"/>
  <p188:author id="{E9A8FF6A-DF0F-19A8-5933-92941E9E1A26}" name="Fabrizio Vedovelli" initials="FV" userId="Fabrizio Vedovelli" providerId="None"/>
  <p188:author id="{B460B273-1FD2-B5C9-A484-9B63B7FD81F0}" name="Lukas Galdikas" initials="LG" userId="S::lgaldikas@entsoe.eu::7a9d045f-60b4-4c65-ae1a-564ea6cea8fa" providerId="AD"/>
  <p188:author id="{00D7F4A8-F22E-AF33-316E-523EB622A6BC}" name="JavierQuinteroArteche-DptoPlanElec" initials="JQA" userId="JavierQuinteroArteche-DptoPlanElec" providerId="None"/>
  <p188:author id="{0ECE8DB2-6AD9-C972-702F-4FBE821ABC79}" name="Lazaros Exizidis" initials="LE" userId="S::lexizidis@entsoe.eu::93c52743-18e6-4fc5-98f7-a14714090822" providerId="AD"/>
  <p188:author id="{A35B4BB5-D7D4-EF9E-E2F3-2CC645E34D42}" name="Alban Joyeau" initials="AJ" userId="S::ajoyeau2@entsoe.eu::536436f4-5fb3-4a1c-bcd9-b648acfcf951" providerId="AD"/>
  <p188:author id="{060274C8-0525-D0F1-5911-373C9B89C9C0}" name="Yaser Tohidi" initials="YT" userId="S::ytohidi@entsoe.eu::103f7c9c-8382-4519-b077-af78658e35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y Geronymos" initials="SG" lastIdx="2" clrIdx="0">
    <p:extLst>
      <p:ext uri="{19B8F6BF-5375-455C-9EA6-DF929625EA0E}">
        <p15:presenceInfo xmlns:p15="http://schemas.microsoft.com/office/powerpoint/2012/main" userId="S::sgeronymos@entsoe.eu::a00d1a97-27fb-40eb-8b72-478c83d8b692" providerId="AD"/>
      </p:ext>
    </p:extLst>
  </p:cmAuthor>
  <p:cmAuthor id="2" name="Alban Joyeau" initials="AJ" lastIdx="1" clrIdx="1">
    <p:extLst>
      <p:ext uri="{19B8F6BF-5375-455C-9EA6-DF929625EA0E}">
        <p15:presenceInfo xmlns:p15="http://schemas.microsoft.com/office/powerpoint/2012/main" userId="S::ajoyeau2@entsoe.eu::536436f4-5fb3-4a1c-bcd9-b648acfcf951" providerId="AD"/>
      </p:ext>
    </p:extLst>
  </p:cmAuthor>
  <p:cmAuthor id="3" name="Kristof Sleurs" initials="KS" lastIdx="13" clrIdx="2">
    <p:extLst>
      <p:ext uri="{19B8F6BF-5375-455C-9EA6-DF929625EA0E}">
        <p15:presenceInfo xmlns:p15="http://schemas.microsoft.com/office/powerpoint/2012/main" userId="SSLEURS@ENTSOE.EU" providerId="AD"/>
      </p:ext>
    </p:extLst>
  </p:cmAuthor>
  <p:cmAuthor id="4" name="Alban Joyeau" initials="AJ [2]" lastIdx="3" clrIdx="3">
    <p:extLst>
      <p:ext uri="{19B8F6BF-5375-455C-9EA6-DF929625EA0E}">
        <p15:presenceInfo xmlns:p15="http://schemas.microsoft.com/office/powerpoint/2012/main" userId="SJOYEAU2@ENTSOE.EU"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0"/>
    <a:srgbClr val="2054A5"/>
    <a:srgbClr val="00B0F0"/>
    <a:srgbClr val="45B0FF"/>
    <a:srgbClr val="F2F2F2"/>
    <a:srgbClr val="0D218B"/>
    <a:srgbClr val="0F218B"/>
    <a:srgbClr val="009992"/>
    <a:srgbClr val="00947F"/>
    <a:srgbClr val="2154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8" autoAdjust="0"/>
    <p:restoredTop sz="73510" autoAdjust="0"/>
  </p:normalViewPr>
  <p:slideViewPr>
    <p:cSldViewPr showGuides="1">
      <p:cViewPr varScale="1">
        <p:scale>
          <a:sx n="50" d="100"/>
          <a:sy n="50" d="100"/>
        </p:scale>
        <p:origin x="1124" y="24"/>
      </p:cViewPr>
      <p:guideLst>
        <p:guide pos="3840"/>
        <p:guide orient="horz" pos="2160"/>
      </p:guideLst>
    </p:cSldViewPr>
  </p:slideViewPr>
  <p:notesTextViewPr>
    <p:cViewPr>
      <p:scale>
        <a:sx n="1" d="1"/>
        <a:sy n="1" d="1"/>
      </p:scale>
      <p:origin x="0" y="0"/>
    </p:cViewPr>
  </p:notesTextViewPr>
  <p:notesViewPr>
    <p:cSldViewPr>
      <p:cViewPr varScale="1">
        <p:scale>
          <a:sx n="46" d="100"/>
          <a:sy n="46" d="100"/>
        </p:scale>
        <p:origin x="2800"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gs" Target="tags/tag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4.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endParaRPr lang="de-DE"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549704520"/>
        <c:axId val="549705696"/>
      </c:barChart>
      <c:catAx>
        <c:axId val="54970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9705696"/>
        <c:crosses val="autoZero"/>
        <c:auto val="1"/>
        <c:lblAlgn val="ctr"/>
        <c:lblOffset val="100"/>
        <c:noMultiLvlLbl val="0"/>
      </c:catAx>
      <c:valAx>
        <c:axId val="549705696"/>
        <c:scaling>
          <c:orientation val="minMax"/>
        </c:scaling>
        <c:delete val="1"/>
        <c:axPos val="l"/>
        <c:numFmt formatCode="General" sourceLinked="1"/>
        <c:majorTickMark val="none"/>
        <c:minorTickMark val="none"/>
        <c:tickLblPos val="nextTo"/>
        <c:crossAx val="549704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Ratio</c:v>
                </c:pt>
              </c:strCache>
            </c:strRef>
          </c:tx>
          <c:spPr>
            <a:noFill/>
          </c:spPr>
          <c:dPt>
            <c:idx val="0"/>
            <c:bubble3D val="0"/>
            <c:spPr>
              <a:noFill/>
              <a:ln w="19050">
                <a:solidFill>
                  <a:schemeClr val="accent1"/>
                </a:solidFill>
              </a:ln>
              <a:effectLst/>
            </c:spPr>
            <c:extLst>
              <c:ext xmlns:c16="http://schemas.microsoft.com/office/drawing/2014/chart" uri="{C3380CC4-5D6E-409C-BE32-E72D297353CC}">
                <c16:uniqueId val="{00000001-97EB-4969-A052-1599593C2ED2}"/>
              </c:ext>
            </c:extLst>
          </c:dPt>
          <c:dPt>
            <c:idx val="1"/>
            <c:bubble3D val="0"/>
            <c:spPr>
              <a:noFill/>
              <a:ln w="19050">
                <a:solidFill>
                  <a:schemeClr val="accent2"/>
                </a:solidFill>
              </a:ln>
              <a:effectLst/>
            </c:spPr>
            <c:extLst>
              <c:ext xmlns:c16="http://schemas.microsoft.com/office/drawing/2014/chart" uri="{C3380CC4-5D6E-409C-BE32-E72D297353CC}">
                <c16:uniqueId val="{00000003-97EB-4969-A052-1599593C2ED2}"/>
              </c:ext>
            </c:extLst>
          </c:dPt>
          <c:dPt>
            <c:idx val="2"/>
            <c:bubble3D val="0"/>
            <c:spPr>
              <a:noFill/>
              <a:ln w="19050">
                <a:solidFill>
                  <a:schemeClr val="accent3"/>
                </a:solidFill>
              </a:ln>
              <a:effectLst/>
            </c:spPr>
            <c:extLst>
              <c:ext xmlns:c16="http://schemas.microsoft.com/office/drawing/2014/chart" uri="{C3380CC4-5D6E-409C-BE32-E72D297353CC}">
                <c16:uniqueId val="{00000005-97EB-4969-A052-1599593C2ED2}"/>
              </c:ext>
            </c:extLst>
          </c:dPt>
          <c:dPt>
            <c:idx val="3"/>
            <c:bubble3D val="0"/>
            <c:spPr>
              <a:noFill/>
              <a:ln w="19050">
                <a:solidFill>
                  <a:schemeClr val="accent4"/>
                </a:solidFill>
              </a:ln>
              <a:effectLst/>
            </c:spPr>
            <c:extLst>
              <c:ext xmlns:c16="http://schemas.microsoft.com/office/drawing/2014/chart" uri="{C3380CC4-5D6E-409C-BE32-E72D297353CC}">
                <c16:uniqueId val="{00000007-97EB-4969-A052-1599593C2ED2}"/>
              </c:ext>
            </c:extLst>
          </c:dPt>
          <c:dPt>
            <c:idx val="4"/>
            <c:bubble3D val="0"/>
            <c:spPr>
              <a:noFill/>
              <a:ln w="19050">
                <a:solidFill>
                  <a:schemeClr val="tx2"/>
                </a:solidFill>
              </a:ln>
              <a:effectLst/>
            </c:spPr>
            <c:extLst>
              <c:ext xmlns:c16="http://schemas.microsoft.com/office/drawing/2014/chart" uri="{C3380CC4-5D6E-409C-BE32-E72D297353CC}">
                <c16:uniqueId val="{00000009-97EB-4969-A052-1599593C2ED2}"/>
              </c:ext>
            </c:extLst>
          </c:dPt>
          <c:dPt>
            <c:idx val="5"/>
            <c:bubble3D val="0"/>
            <c:spPr>
              <a:noFill/>
              <a:ln w="19050">
                <a:solidFill>
                  <a:schemeClr val="accent6"/>
                </a:solidFill>
              </a:ln>
              <a:effectLst/>
            </c:spPr>
            <c:extLst>
              <c:ext xmlns:c16="http://schemas.microsoft.com/office/drawing/2014/chart" uri="{C3380CC4-5D6E-409C-BE32-E72D297353CC}">
                <c16:uniqueId val="{0000000B-97EB-4969-A052-1599593C2ED2}"/>
              </c:ext>
            </c:extLst>
          </c:dPt>
          <c:cat>
            <c:strRef>
              <c:f>Sheet1!$A$2:$A$7</c:f>
              <c:strCache>
                <c:ptCount val="6"/>
                <c:pt idx="0">
                  <c:v>Demand</c:v>
                </c:pt>
                <c:pt idx="1">
                  <c:v>RES</c:v>
                </c:pt>
                <c:pt idx="2">
                  <c:v>Thermal</c:v>
                </c:pt>
                <c:pt idx="3">
                  <c:v>Climate</c:v>
                </c:pt>
                <c:pt idx="4">
                  <c:v>NTCs &amp; CNECS</c:v>
                </c:pt>
                <c:pt idx="5">
                  <c:v>Economic parameters</c:v>
                </c:pt>
              </c:strCache>
            </c:strRef>
          </c:cat>
          <c:val>
            <c:numRef>
              <c:f>Sheet1!$B$2:$B$7</c:f>
              <c:numCache>
                <c:formatCode>General</c:formatCode>
                <c:ptCount val="6"/>
                <c:pt idx="0">
                  <c:v>9</c:v>
                </c:pt>
                <c:pt idx="1">
                  <c:v>10</c:v>
                </c:pt>
                <c:pt idx="2">
                  <c:v>9</c:v>
                </c:pt>
                <c:pt idx="3">
                  <c:v>7</c:v>
                </c:pt>
                <c:pt idx="4">
                  <c:v>7</c:v>
                </c:pt>
                <c:pt idx="5">
                  <c:v>7</c:v>
                </c:pt>
              </c:numCache>
            </c:numRef>
          </c:val>
          <c:extLst>
            <c:ext xmlns:c16="http://schemas.microsoft.com/office/drawing/2014/chart" uri="{C3380CC4-5D6E-409C-BE32-E72D297353CC}">
              <c16:uniqueId val="{0000000C-97EB-4969-A052-1599593C2E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Unit A Cash Flows</a:t>
            </a:r>
          </a:p>
        </c:rich>
      </c:tx>
      <c:layout>
        <c:manualLayout>
          <c:xMode val="edge"/>
          <c:yMode val="edge"/>
          <c:x val="0.219585410826556"/>
          <c:y val="3.70370370370370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Datenreihe 1</c:v>
                </c:pt>
              </c:strCache>
            </c:strRef>
          </c:tx>
          <c:spPr>
            <a:solidFill>
              <a:srgbClr val="FFC000"/>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Tabelle1!$B$2:$B$9</c:f>
              <c:numCache>
                <c:formatCode>General</c:formatCode>
                <c:ptCount val="8"/>
                <c:pt idx="0">
                  <c:v>-20</c:v>
                </c:pt>
                <c:pt idx="1">
                  <c:v>-10</c:v>
                </c:pt>
                <c:pt idx="2">
                  <c:v>-10</c:v>
                </c:pt>
                <c:pt idx="3">
                  <c:v>-10</c:v>
                </c:pt>
                <c:pt idx="4">
                  <c:v>-10</c:v>
                </c:pt>
                <c:pt idx="5">
                  <c:v>-10</c:v>
                </c:pt>
                <c:pt idx="6">
                  <c:v>-10</c:v>
                </c:pt>
                <c:pt idx="7">
                  <c:v>0</c:v>
                </c:pt>
              </c:numCache>
            </c:numRef>
          </c:val>
          <c:extLst>
            <c:ext xmlns:c16="http://schemas.microsoft.com/office/drawing/2014/chart" uri="{C3380CC4-5D6E-409C-BE32-E72D297353CC}">
              <c16:uniqueId val="{00000000-74C1-431C-8451-EB7EC3F535F6}"/>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Tabelle1!$C$2:$C$9</c:f>
              <c:numCache>
                <c:formatCode>General</c:formatCode>
                <c:ptCount val="8"/>
                <c:pt idx="0">
                  <c:v>45</c:v>
                </c:pt>
                <c:pt idx="1">
                  <c:v>30</c:v>
                </c:pt>
                <c:pt idx="2">
                  <c:v>50</c:v>
                </c:pt>
                <c:pt idx="3">
                  <c:v>20</c:v>
                </c:pt>
                <c:pt idx="4">
                  <c:v>25</c:v>
                </c:pt>
                <c:pt idx="5">
                  <c:v>40</c:v>
                </c:pt>
                <c:pt idx="6">
                  <c:v>35</c:v>
                </c:pt>
              </c:numCache>
            </c:numRef>
          </c:val>
          <c:extLst>
            <c:ext xmlns:c16="http://schemas.microsoft.com/office/drawing/2014/chart" uri="{C3380CC4-5D6E-409C-BE32-E72D297353CC}">
              <c16:uniqueId val="{00000001-74C1-431C-8451-EB7EC3F535F6}"/>
            </c:ext>
          </c:extLst>
        </c:ser>
        <c:ser>
          <c:idx val="2"/>
          <c:order val="2"/>
          <c:tx>
            <c:strRef>
              <c:f>Tabelle1!$D$1</c:f>
              <c:strCache>
                <c:ptCount val="1"/>
                <c:pt idx="0">
                  <c:v>Datenreihe 3</c:v>
                </c:pt>
              </c:strCache>
            </c:strRef>
          </c:tx>
          <c:spPr>
            <a:solidFill>
              <a:schemeClr val="accent6">
                <a:lumMod val="60000"/>
                <a:lumOff val="40000"/>
              </a:schemeClr>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Tabelle1!$D$2:$D$9</c:f>
              <c:numCache>
                <c:formatCode>General</c:formatCode>
                <c:ptCount val="8"/>
                <c:pt idx="0">
                  <c:v>-9</c:v>
                </c:pt>
                <c:pt idx="1">
                  <c:v>-7</c:v>
                </c:pt>
                <c:pt idx="2">
                  <c:v>-8</c:v>
                </c:pt>
                <c:pt idx="3">
                  <c:v>-3</c:v>
                </c:pt>
                <c:pt idx="4">
                  <c:v>-4</c:v>
                </c:pt>
                <c:pt idx="5">
                  <c:v>-7</c:v>
                </c:pt>
                <c:pt idx="6">
                  <c:v>-5</c:v>
                </c:pt>
              </c:numCache>
            </c:numRef>
          </c:val>
          <c:extLst>
            <c:ext xmlns:c16="http://schemas.microsoft.com/office/drawing/2014/chart" uri="{C3380CC4-5D6E-409C-BE32-E72D297353CC}">
              <c16:uniqueId val="{00000002-74C1-431C-8451-EB7EC3F535F6}"/>
            </c:ext>
          </c:extLst>
        </c:ser>
        <c:ser>
          <c:idx val="3"/>
          <c:order val="3"/>
          <c:tx>
            <c:strRef>
              <c:f>Tabelle1!$E$1</c:f>
              <c:strCache>
                <c:ptCount val="1"/>
              </c:strCache>
            </c:strRef>
          </c:tx>
          <c:spPr>
            <a:solidFill>
              <a:schemeClr val="accent3"/>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Tabelle1!$E$2:$E$9</c:f>
              <c:numCache>
                <c:formatCode>General</c:formatCode>
                <c:ptCount val="8"/>
                <c:pt idx="7">
                  <c:v>-80</c:v>
                </c:pt>
              </c:numCache>
            </c:numRef>
          </c:val>
          <c:extLst>
            <c:ext xmlns:c16="http://schemas.microsoft.com/office/drawing/2014/chart" uri="{C3380CC4-5D6E-409C-BE32-E72D297353CC}">
              <c16:uniqueId val="{00000001-A200-4912-BCF7-FEB81560B71D}"/>
            </c:ext>
          </c:extLst>
        </c:ser>
        <c:dLbls>
          <c:showLegendKey val="0"/>
          <c:showVal val="0"/>
          <c:showCatName val="0"/>
          <c:showSerName val="0"/>
          <c:showPercent val="0"/>
          <c:showBubbleSize val="0"/>
        </c:dLbls>
        <c:gapWidth val="150"/>
        <c:overlap val="100"/>
        <c:axId val="865675456"/>
        <c:axId val="865676440"/>
      </c:barChart>
      <c:catAx>
        <c:axId val="86567545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5676440"/>
        <c:crosses val="autoZero"/>
        <c:auto val="1"/>
        <c:lblAlgn val="ctr"/>
        <c:lblOffset val="100"/>
        <c:noMultiLvlLbl val="0"/>
      </c:catAx>
      <c:valAx>
        <c:axId val="865676440"/>
        <c:scaling>
          <c:orientation val="minMax"/>
        </c:scaling>
        <c:delete val="1"/>
        <c:axPos val="b"/>
        <c:majorGridlines>
          <c:spPr>
            <a:ln w="9525" cap="flat" cmpd="sng" algn="ctr">
              <a:solidFill>
                <a:schemeClr val="tx1">
                  <a:lumMod val="15000"/>
                  <a:lumOff val="85000"/>
                </a:schemeClr>
              </a:solidFill>
              <a:miter lim="800000"/>
            </a:ln>
            <a:effectLst/>
          </c:spPr>
        </c:majorGridlines>
        <c:numFmt formatCode="General" sourceLinked="1"/>
        <c:majorTickMark val="none"/>
        <c:minorTickMark val="none"/>
        <c:tickLblPos val="nextTo"/>
        <c:crossAx val="865675456"/>
        <c:crosses val="autoZero"/>
        <c:crossBetween val="between"/>
      </c:valAx>
      <c:spPr>
        <a:noFill/>
        <a:ln>
          <a:noFill/>
        </a:ln>
        <a:effectLst/>
      </c:spPr>
    </c:plotArea>
    <c:plotVisOnly val="1"/>
    <c:dispBlanksAs val="gap"/>
    <c:showDLblsOverMax val="0"/>
  </c:chart>
  <c:spPr>
    <a:noFill/>
    <a:ln w="6350">
      <a:solidFill>
        <a:srgbClr val="0F218B"/>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Unit B Cash Flows</a:t>
            </a:r>
          </a:p>
        </c:rich>
      </c:tx>
      <c:layout>
        <c:manualLayout>
          <c:xMode val="edge"/>
          <c:yMode val="edge"/>
          <c:x val="0.219585410826556"/>
          <c:y val="3.70370370370370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Datenreihe 1</c:v>
                </c:pt>
              </c:strCache>
            </c:strRef>
          </c:tx>
          <c:spPr>
            <a:solidFill>
              <a:schemeClr val="accent3"/>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Tabelle1!$B$2:$B$9</c:f>
              <c:numCache>
                <c:formatCode>General</c:formatCode>
                <c:ptCount val="8"/>
                <c:pt idx="2">
                  <c:v>-5</c:v>
                </c:pt>
                <c:pt idx="6">
                  <c:v>-15</c:v>
                </c:pt>
              </c:numCache>
            </c:numRef>
          </c:val>
          <c:extLst>
            <c:ext xmlns:c16="http://schemas.microsoft.com/office/drawing/2014/chart" uri="{C3380CC4-5D6E-409C-BE32-E72D297353CC}">
              <c16:uniqueId val="{00000000-0588-4681-A757-83B2424763C1}"/>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Tabelle1!$C$2:$C$9</c:f>
              <c:numCache>
                <c:formatCode>General</c:formatCode>
                <c:ptCount val="8"/>
                <c:pt idx="0">
                  <c:v>20</c:v>
                </c:pt>
                <c:pt idx="1">
                  <c:v>35</c:v>
                </c:pt>
                <c:pt idx="2">
                  <c:v>25</c:v>
                </c:pt>
                <c:pt idx="3">
                  <c:v>0</c:v>
                </c:pt>
                <c:pt idx="4">
                  <c:v>0</c:v>
                </c:pt>
                <c:pt idx="5">
                  <c:v>0</c:v>
                </c:pt>
                <c:pt idx="6">
                  <c:v>0</c:v>
                </c:pt>
                <c:pt idx="7">
                  <c:v>10</c:v>
                </c:pt>
              </c:numCache>
            </c:numRef>
          </c:val>
          <c:extLst>
            <c:ext xmlns:c16="http://schemas.microsoft.com/office/drawing/2014/chart" uri="{C3380CC4-5D6E-409C-BE32-E72D297353CC}">
              <c16:uniqueId val="{00000001-0588-4681-A757-83B2424763C1}"/>
            </c:ext>
          </c:extLst>
        </c:ser>
        <c:ser>
          <c:idx val="2"/>
          <c:order val="2"/>
          <c:tx>
            <c:strRef>
              <c:f>Tabelle1!$D$1</c:f>
              <c:strCache>
                <c:ptCount val="1"/>
                <c:pt idx="0">
                  <c:v>Datenreihe 3</c:v>
                </c:pt>
              </c:strCache>
            </c:strRef>
          </c:tx>
          <c:spPr>
            <a:solidFill>
              <a:srgbClr val="FFC000"/>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Tabelle1!$D$2:$D$9</c:f>
              <c:numCache>
                <c:formatCode>General</c:formatCode>
                <c:ptCount val="8"/>
                <c:pt idx="0">
                  <c:v>-15</c:v>
                </c:pt>
                <c:pt idx="1">
                  <c:v>-10</c:v>
                </c:pt>
                <c:pt idx="2">
                  <c:v>-10</c:v>
                </c:pt>
                <c:pt idx="3">
                  <c:v>-5</c:v>
                </c:pt>
                <c:pt idx="4">
                  <c:v>-5</c:v>
                </c:pt>
                <c:pt idx="5">
                  <c:v>-5</c:v>
                </c:pt>
                <c:pt idx="7">
                  <c:v>-10</c:v>
                </c:pt>
              </c:numCache>
            </c:numRef>
          </c:val>
          <c:extLst>
            <c:ext xmlns:c16="http://schemas.microsoft.com/office/drawing/2014/chart" uri="{C3380CC4-5D6E-409C-BE32-E72D297353CC}">
              <c16:uniqueId val="{00000002-0588-4681-A757-83B2424763C1}"/>
            </c:ext>
          </c:extLst>
        </c:ser>
        <c:ser>
          <c:idx val="3"/>
          <c:order val="3"/>
          <c:tx>
            <c:strRef>
              <c:f>Tabelle1!$E$1</c:f>
              <c:strCache>
                <c:ptCount val="1"/>
                <c:pt idx="0">
                  <c:v>Datenreihe 4</c:v>
                </c:pt>
              </c:strCache>
            </c:strRef>
          </c:tx>
          <c:spPr>
            <a:solidFill>
              <a:schemeClr val="accent6">
                <a:lumMod val="60000"/>
                <a:lumOff val="40000"/>
              </a:schemeClr>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Tabelle1!$E$2:$E$9</c:f>
              <c:numCache>
                <c:formatCode>General</c:formatCode>
                <c:ptCount val="8"/>
                <c:pt idx="0">
                  <c:v>-9</c:v>
                </c:pt>
                <c:pt idx="1">
                  <c:v>-7</c:v>
                </c:pt>
                <c:pt idx="2">
                  <c:v>-5</c:v>
                </c:pt>
                <c:pt idx="3">
                  <c:v>0</c:v>
                </c:pt>
                <c:pt idx="4">
                  <c:v>0</c:v>
                </c:pt>
                <c:pt idx="5">
                  <c:v>0</c:v>
                </c:pt>
                <c:pt idx="6">
                  <c:v>0</c:v>
                </c:pt>
                <c:pt idx="7">
                  <c:v>-5</c:v>
                </c:pt>
              </c:numCache>
            </c:numRef>
          </c:val>
          <c:extLst>
            <c:ext xmlns:c16="http://schemas.microsoft.com/office/drawing/2014/chart" uri="{C3380CC4-5D6E-409C-BE32-E72D297353CC}">
              <c16:uniqueId val="{00000000-9EB6-4D93-B8D7-4ACC7FFA0DBA}"/>
            </c:ext>
          </c:extLst>
        </c:ser>
        <c:dLbls>
          <c:showLegendKey val="0"/>
          <c:showVal val="0"/>
          <c:showCatName val="0"/>
          <c:showSerName val="0"/>
          <c:showPercent val="0"/>
          <c:showBubbleSize val="0"/>
        </c:dLbls>
        <c:gapWidth val="150"/>
        <c:overlap val="100"/>
        <c:axId val="865675456"/>
        <c:axId val="865676440"/>
      </c:barChart>
      <c:catAx>
        <c:axId val="86567545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5676440"/>
        <c:crosses val="autoZero"/>
        <c:auto val="1"/>
        <c:lblAlgn val="ctr"/>
        <c:lblOffset val="100"/>
        <c:noMultiLvlLbl val="0"/>
      </c:catAx>
      <c:valAx>
        <c:axId val="865676440"/>
        <c:scaling>
          <c:orientation val="minMax"/>
        </c:scaling>
        <c:delete val="1"/>
        <c:axPos val="b"/>
        <c:majorGridlines>
          <c:spPr>
            <a:ln w="9525" cap="flat" cmpd="sng" algn="ctr">
              <a:solidFill>
                <a:schemeClr val="tx1">
                  <a:lumMod val="15000"/>
                  <a:lumOff val="85000"/>
                </a:schemeClr>
              </a:solidFill>
              <a:miter lim="800000"/>
            </a:ln>
            <a:effectLst/>
          </c:spPr>
        </c:majorGridlines>
        <c:numFmt formatCode="General" sourceLinked="1"/>
        <c:majorTickMark val="none"/>
        <c:minorTickMark val="none"/>
        <c:tickLblPos val="nextTo"/>
        <c:crossAx val="865675456"/>
        <c:crosses val="autoZero"/>
        <c:crossBetween val="between"/>
      </c:valAx>
      <c:spPr>
        <a:noFill/>
        <a:ln>
          <a:noFill/>
        </a:ln>
        <a:effectLst/>
      </c:spPr>
    </c:plotArea>
    <c:plotVisOnly val="1"/>
    <c:dispBlanksAs val="gap"/>
    <c:showDLblsOverMax val="0"/>
  </c:chart>
  <c:spPr>
    <a:noFill/>
    <a:ln w="6350">
      <a:solidFill>
        <a:srgbClr val="0F218B"/>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Unit C Cash Flows</a:t>
            </a:r>
          </a:p>
        </c:rich>
      </c:tx>
      <c:layout>
        <c:manualLayout>
          <c:xMode val="edge"/>
          <c:yMode val="edge"/>
          <c:x val="0.219585410826556"/>
          <c:y val="3.70370370370370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Datenreihe 1</c:v>
                </c:pt>
              </c:strCache>
            </c:strRef>
          </c:tx>
          <c:spPr>
            <a:solidFill>
              <a:srgbClr val="FFC000"/>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Tabelle1!$B$2:$B$9</c:f>
              <c:numCache>
                <c:formatCode>General</c:formatCode>
                <c:ptCount val="8"/>
                <c:pt idx="4">
                  <c:v>-15</c:v>
                </c:pt>
                <c:pt idx="5">
                  <c:v>-15</c:v>
                </c:pt>
                <c:pt idx="6">
                  <c:v>-15</c:v>
                </c:pt>
                <c:pt idx="7">
                  <c:v>-15</c:v>
                </c:pt>
              </c:numCache>
            </c:numRef>
          </c:val>
          <c:extLst>
            <c:ext xmlns:c16="http://schemas.microsoft.com/office/drawing/2014/chart" uri="{C3380CC4-5D6E-409C-BE32-E72D297353CC}">
              <c16:uniqueId val="{00000000-39B6-4BFF-8209-505C761D4256}"/>
            </c:ext>
          </c:extLst>
        </c:ser>
        <c:ser>
          <c:idx val="1"/>
          <c:order val="1"/>
          <c:tx>
            <c:strRef>
              <c:f>Tabelle1!$C$1</c:f>
              <c:strCache>
                <c:ptCount val="1"/>
                <c:pt idx="0">
                  <c:v>Datenreihe 2</c:v>
                </c:pt>
              </c:strCache>
            </c:strRef>
          </c:tx>
          <c:spPr>
            <a:solidFill>
              <a:schemeClr val="accent2"/>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Tabelle1!$C$2:$C$9</c:f>
              <c:numCache>
                <c:formatCode>General</c:formatCode>
                <c:ptCount val="8"/>
                <c:pt idx="4">
                  <c:v>5</c:v>
                </c:pt>
                <c:pt idx="5">
                  <c:v>15</c:v>
                </c:pt>
                <c:pt idx="6">
                  <c:v>25</c:v>
                </c:pt>
                <c:pt idx="7">
                  <c:v>30</c:v>
                </c:pt>
              </c:numCache>
            </c:numRef>
          </c:val>
          <c:extLst>
            <c:ext xmlns:c16="http://schemas.microsoft.com/office/drawing/2014/chart" uri="{C3380CC4-5D6E-409C-BE32-E72D297353CC}">
              <c16:uniqueId val="{00000001-39B6-4BFF-8209-505C761D4256}"/>
            </c:ext>
          </c:extLst>
        </c:ser>
        <c:ser>
          <c:idx val="2"/>
          <c:order val="2"/>
          <c:tx>
            <c:strRef>
              <c:f>Tabelle1!$D$1</c:f>
              <c:strCache>
                <c:ptCount val="1"/>
                <c:pt idx="0">
                  <c:v>Datenreihe 3</c:v>
                </c:pt>
              </c:strCache>
            </c:strRef>
          </c:tx>
          <c:spPr>
            <a:solidFill>
              <a:srgbClr val="45B0FF"/>
            </a:solidFill>
            <a:ln>
              <a:noFill/>
            </a:ln>
            <a:effectLst/>
          </c:spPr>
          <c:invertIfNegative val="0"/>
          <c:cat>
            <c:strRef>
              <c:f>Tabelle1!$A$2:$A$9</c:f>
              <c:strCache>
                <c:ptCount val="8"/>
                <c:pt idx="0">
                  <c:v>EOL</c:v>
                </c:pt>
                <c:pt idx="1">
                  <c:v>2030</c:v>
                </c:pt>
                <c:pt idx="2">
                  <c:v>2029</c:v>
                </c:pt>
                <c:pt idx="3">
                  <c:v>2028</c:v>
                </c:pt>
                <c:pt idx="4">
                  <c:v>2027</c:v>
                </c:pt>
                <c:pt idx="5">
                  <c:v>2026</c:v>
                </c:pt>
                <c:pt idx="6">
                  <c:v>2025</c:v>
                </c:pt>
                <c:pt idx="7">
                  <c:v>2024</c:v>
                </c:pt>
              </c:strCache>
            </c:strRef>
          </c:cat>
          <c:val>
            <c:numRef>
              <c:f>Tabelle1!$D$2:$D$9</c:f>
              <c:numCache>
                <c:formatCode>General</c:formatCode>
                <c:ptCount val="8"/>
                <c:pt idx="0">
                  <c:v>0</c:v>
                </c:pt>
                <c:pt idx="2">
                  <c:v>0</c:v>
                </c:pt>
                <c:pt idx="3">
                  <c:v>0</c:v>
                </c:pt>
                <c:pt idx="4">
                  <c:v>-3</c:v>
                </c:pt>
                <c:pt idx="5">
                  <c:v>-4</c:v>
                </c:pt>
                <c:pt idx="6">
                  <c:v>-5</c:v>
                </c:pt>
                <c:pt idx="7">
                  <c:v>-5</c:v>
                </c:pt>
              </c:numCache>
            </c:numRef>
          </c:val>
          <c:extLst>
            <c:ext xmlns:c16="http://schemas.microsoft.com/office/drawing/2014/chart" uri="{C3380CC4-5D6E-409C-BE32-E72D297353CC}">
              <c16:uniqueId val="{00000002-39B6-4BFF-8209-505C761D4256}"/>
            </c:ext>
          </c:extLst>
        </c:ser>
        <c:dLbls>
          <c:showLegendKey val="0"/>
          <c:showVal val="0"/>
          <c:showCatName val="0"/>
          <c:showSerName val="0"/>
          <c:showPercent val="0"/>
          <c:showBubbleSize val="0"/>
        </c:dLbls>
        <c:gapWidth val="150"/>
        <c:overlap val="100"/>
        <c:axId val="865675456"/>
        <c:axId val="865676440"/>
      </c:barChart>
      <c:catAx>
        <c:axId val="865675456"/>
        <c:scaling>
          <c:orientation val="minMax"/>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65676440"/>
        <c:crosses val="autoZero"/>
        <c:auto val="1"/>
        <c:lblAlgn val="ctr"/>
        <c:lblOffset val="100"/>
        <c:noMultiLvlLbl val="0"/>
      </c:catAx>
      <c:valAx>
        <c:axId val="865676440"/>
        <c:scaling>
          <c:orientation val="minMax"/>
        </c:scaling>
        <c:delete val="1"/>
        <c:axPos val="b"/>
        <c:majorGridlines>
          <c:spPr>
            <a:ln w="9525" cap="flat" cmpd="sng" algn="ctr">
              <a:solidFill>
                <a:schemeClr val="tx1">
                  <a:lumMod val="15000"/>
                  <a:lumOff val="85000"/>
                </a:schemeClr>
              </a:solidFill>
              <a:miter lim="800000"/>
            </a:ln>
            <a:effectLst/>
          </c:spPr>
        </c:majorGridlines>
        <c:numFmt formatCode="General" sourceLinked="1"/>
        <c:majorTickMark val="none"/>
        <c:minorTickMark val="none"/>
        <c:tickLblPos val="nextTo"/>
        <c:crossAx val="865675456"/>
        <c:crosses val="autoZero"/>
        <c:crossBetween val="between"/>
      </c:valAx>
      <c:spPr>
        <a:noFill/>
        <a:ln>
          <a:noFill/>
        </a:ln>
        <a:effectLst/>
      </c:spPr>
    </c:plotArea>
    <c:plotVisOnly val="1"/>
    <c:dispBlanksAs val="gap"/>
    <c:showDLblsOverMax val="0"/>
  </c:chart>
  <c:spPr>
    <a:noFill/>
    <a:ln w="6350">
      <a:solidFill>
        <a:srgbClr val="0F218B"/>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1982-1983-1984…1989</c:v>
          </c:tx>
          <c:spPr>
            <a:ln w="28575" cap="rnd">
              <a:solidFill>
                <a:schemeClr val="accent2"/>
              </a:solidFill>
              <a:round/>
            </a:ln>
            <a:effectLst/>
          </c:spPr>
          <c:marker>
            <c:symbol val="none"/>
          </c:marker>
          <c:cat>
            <c:strRef>
              <c:f>Sheet1!$A$1:$A$36</c:f>
              <c:strCache>
                <c:ptCount val="36"/>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strCache>
            </c:strRef>
          </c:cat>
          <c:val>
            <c:numRef>
              <c:f>Sheet1!$B$1:$B$36</c:f>
              <c:numCache>
                <c:formatCode>General</c:formatCode>
                <c:ptCount val="36"/>
                <c:pt idx="0">
                  <c:v>4000</c:v>
                </c:pt>
                <c:pt idx="1">
                  <c:v>4000</c:v>
                </c:pt>
                <c:pt idx="2">
                  <c:v>4000</c:v>
                </c:pt>
                <c:pt idx="3">
                  <c:v>4000</c:v>
                </c:pt>
                <c:pt idx="4">
                  <c:v>4000</c:v>
                </c:pt>
                <c:pt idx="5">
                  <c:v>4000</c:v>
                </c:pt>
                <c:pt idx="6">
                  <c:v>4000</c:v>
                </c:pt>
                <c:pt idx="7">
                  <c:v>4000</c:v>
                </c:pt>
                <c:pt idx="8">
                  <c:v>4000</c:v>
                </c:pt>
                <c:pt idx="9">
                  <c:v>4000</c:v>
                </c:pt>
                <c:pt idx="10">
                  <c:v>4000</c:v>
                </c:pt>
                <c:pt idx="11">
                  <c:v>4000</c:v>
                </c:pt>
                <c:pt idx="12">
                  <c:v>4000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5500</c:v>
                </c:pt>
              </c:numCache>
            </c:numRef>
          </c:val>
          <c:smooth val="0"/>
          <c:extLst>
            <c:ext xmlns:c16="http://schemas.microsoft.com/office/drawing/2014/chart" uri="{C3380CC4-5D6E-409C-BE32-E72D297353CC}">
              <c16:uniqueId val="{00000000-7597-47DF-B110-3D5E6244CDAB}"/>
            </c:ext>
          </c:extLst>
        </c:ser>
        <c:ser>
          <c:idx val="2"/>
          <c:order val="1"/>
          <c:tx>
            <c:v>1983-1984-1985...1990</c:v>
          </c:tx>
          <c:spPr>
            <a:ln w="28575" cap="rnd">
              <a:solidFill>
                <a:schemeClr val="accent3"/>
              </a:solidFill>
              <a:round/>
            </a:ln>
            <a:effectLst/>
          </c:spPr>
          <c:marker>
            <c:symbol val="none"/>
          </c:marker>
          <c:val>
            <c:numRef>
              <c:f>Sheet1!$C$1:$C$36</c:f>
              <c:numCache>
                <c:formatCode>General</c:formatCode>
                <c:ptCount val="36"/>
                <c:pt idx="0">
                  <c:v>4000</c:v>
                </c:pt>
                <c:pt idx="1">
                  <c:v>4000</c:v>
                </c:pt>
                <c:pt idx="2">
                  <c:v>4000</c:v>
                </c:pt>
                <c:pt idx="3">
                  <c:v>4000</c:v>
                </c:pt>
                <c:pt idx="4">
                  <c:v>4000</c:v>
                </c:pt>
                <c:pt idx="5">
                  <c:v>4000</c:v>
                </c:pt>
                <c:pt idx="6">
                  <c:v>4000</c:v>
                </c:pt>
                <c:pt idx="7">
                  <c:v>4000</c:v>
                </c:pt>
                <c:pt idx="8">
                  <c:v>4000</c:v>
                </c:pt>
                <c:pt idx="9">
                  <c:v>4000</c:v>
                </c:pt>
                <c:pt idx="10">
                  <c:v>4000</c:v>
                </c:pt>
                <c:pt idx="11">
                  <c:v>4000</c:v>
                </c:pt>
                <c:pt idx="12">
                  <c:v>4000</c:v>
                </c:pt>
                <c:pt idx="13">
                  <c:v>4000</c:v>
                </c:pt>
                <c:pt idx="14">
                  <c:v>4000</c:v>
                </c:pt>
                <c:pt idx="15">
                  <c:v>4000</c:v>
                </c:pt>
                <c:pt idx="16">
                  <c:v>4000</c:v>
                </c:pt>
                <c:pt idx="17">
                  <c:v>4000</c:v>
                </c:pt>
                <c:pt idx="18">
                  <c:v>4000</c:v>
                </c:pt>
                <c:pt idx="19">
                  <c:v>4000</c:v>
                </c:pt>
                <c:pt idx="20">
                  <c:v>4000</c:v>
                </c:pt>
                <c:pt idx="21">
                  <c:v>4000</c:v>
                </c:pt>
                <c:pt idx="22">
                  <c:v>4000</c:v>
                </c:pt>
                <c:pt idx="23">
                  <c:v>4000</c:v>
                </c:pt>
                <c:pt idx="24">
                  <c:v>5000</c:v>
                </c:pt>
                <c:pt idx="25">
                  <c:v>5000</c:v>
                </c:pt>
                <c:pt idx="26">
                  <c:v>5000</c:v>
                </c:pt>
                <c:pt idx="27">
                  <c:v>5000</c:v>
                </c:pt>
                <c:pt idx="28">
                  <c:v>6000</c:v>
                </c:pt>
                <c:pt idx="29">
                  <c:v>6000</c:v>
                </c:pt>
                <c:pt idx="30">
                  <c:v>6000</c:v>
                </c:pt>
                <c:pt idx="31">
                  <c:v>6000</c:v>
                </c:pt>
                <c:pt idx="32">
                  <c:v>6000</c:v>
                </c:pt>
                <c:pt idx="33">
                  <c:v>6000</c:v>
                </c:pt>
                <c:pt idx="34">
                  <c:v>6000</c:v>
                </c:pt>
                <c:pt idx="35">
                  <c:v>6000</c:v>
                </c:pt>
              </c:numCache>
            </c:numRef>
          </c:val>
          <c:smooth val="0"/>
          <c:extLst>
            <c:ext xmlns:c16="http://schemas.microsoft.com/office/drawing/2014/chart" uri="{C3380CC4-5D6E-409C-BE32-E72D297353CC}">
              <c16:uniqueId val="{00000001-7597-47DF-B110-3D5E6244CDAB}"/>
            </c:ext>
          </c:extLst>
        </c:ser>
        <c:dLbls>
          <c:showLegendKey val="0"/>
          <c:showVal val="0"/>
          <c:showCatName val="0"/>
          <c:showSerName val="0"/>
          <c:showPercent val="0"/>
          <c:showBubbleSize val="0"/>
        </c:dLbls>
        <c:smooth val="0"/>
        <c:axId val="232504336"/>
        <c:axId val="232510160"/>
      </c:lineChart>
      <c:catAx>
        <c:axId val="23250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232510160"/>
        <c:crosses val="autoZero"/>
        <c:auto val="1"/>
        <c:lblAlgn val="ctr"/>
        <c:lblOffset val="100"/>
        <c:tickLblSkip val="4"/>
        <c:tickMarkSkip val="1"/>
        <c:noMultiLvlLbl val="0"/>
      </c:catAx>
      <c:valAx>
        <c:axId val="232510160"/>
        <c:scaling>
          <c:orientation val="minMax"/>
          <c:max val="8000"/>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Price (</a:t>
                </a:r>
                <a:r>
                  <a:rPr lang="el-GR" dirty="0"/>
                  <a:t>€/Μ</a:t>
                </a:r>
                <a:r>
                  <a:rPr lang="en-US" dirty="0" err="1"/>
                  <a:t>Wh</a:t>
                </a:r>
                <a:r>
                  <a:rPr lang="en-US" dirty="0"/>
                  <a:t>)</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504336"/>
        <c:crosses val="autoZero"/>
        <c:crossBetween val="between"/>
        <c:majorUnit val="1000"/>
        <c:min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r>
              <a:rPr lang="de-DE" dirty="0"/>
              <a:t>; </a:t>
            </a:r>
            <a:r>
              <a:rPr lang="de-DE" dirty="0" err="1"/>
              <a:t>edit</a:t>
            </a:r>
            <a:r>
              <a:rPr lang="de-DE" dirty="0"/>
              <a:t> </a:t>
            </a:r>
            <a:r>
              <a:rPr lang="de-DE" dirty="0" err="1"/>
              <a:t>data</a:t>
            </a:r>
            <a:r>
              <a:rPr lang="de-DE" dirty="0"/>
              <a:t> /</a:t>
            </a:r>
            <a:r>
              <a:rPr lang="de-DE" dirty="0" err="1"/>
              <a:t>colours</a:t>
            </a:r>
            <a:r>
              <a:rPr lang="de-DE" dirty="0"/>
              <a:t> </a:t>
            </a:r>
            <a:r>
              <a:rPr lang="de-DE" dirty="0" err="1"/>
              <a:t>by</a:t>
            </a:r>
            <a:r>
              <a:rPr lang="de-DE" dirty="0"/>
              <a:t> </a:t>
            </a:r>
            <a:r>
              <a:rPr lang="de-DE" dirty="0" err="1"/>
              <a:t>using</a:t>
            </a:r>
            <a:r>
              <a:rPr lang="de-DE" dirty="0"/>
              <a:t> </a:t>
            </a:r>
            <a:r>
              <a:rPr lang="de-DE" dirty="0" err="1"/>
              <a:t>the</a:t>
            </a:r>
            <a:r>
              <a:rPr lang="de-DE" dirty="0"/>
              <a:t> </a:t>
            </a:r>
            <a:r>
              <a:rPr lang="de-DE" dirty="0" err="1"/>
              <a:t>icons</a:t>
            </a:r>
            <a:r>
              <a:rPr lang="de-DE" dirty="0"/>
              <a:t> </a:t>
            </a:r>
            <a:r>
              <a:rPr lang="de-DE" dirty="0" err="1"/>
              <a:t>which</a:t>
            </a:r>
            <a:r>
              <a:rPr lang="de-DE" dirty="0"/>
              <a:t> </a:t>
            </a:r>
            <a:r>
              <a:rPr lang="de-DE" dirty="0" err="1"/>
              <a:t>appear</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if</a:t>
            </a:r>
            <a:r>
              <a:rPr lang="de-DE" dirty="0"/>
              <a:t> </a:t>
            </a:r>
            <a:r>
              <a:rPr lang="de-DE" dirty="0" err="1"/>
              <a:t>you</a:t>
            </a:r>
            <a:r>
              <a:rPr lang="de-DE" dirty="0"/>
              <a:t> </a:t>
            </a:r>
            <a:r>
              <a:rPr lang="de-DE" dirty="0" err="1"/>
              <a:t>click</a:t>
            </a:r>
            <a:r>
              <a:rPr lang="de-DE"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49699816"/>
        <c:axId val="549706088"/>
      </c:areaChart>
      <c:dateAx>
        <c:axId val="5496998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706088"/>
        <c:crosses val="autoZero"/>
        <c:auto val="1"/>
        <c:lblOffset val="100"/>
        <c:baseTimeUnit val="months"/>
      </c:dateAx>
      <c:valAx>
        <c:axId val="549706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699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endParaRPr lang="de-DE"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549704520"/>
        <c:axId val="549705696"/>
      </c:barChart>
      <c:catAx>
        <c:axId val="54970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9705696"/>
        <c:crosses val="autoZero"/>
        <c:auto val="1"/>
        <c:lblAlgn val="ctr"/>
        <c:lblOffset val="100"/>
        <c:noMultiLvlLbl val="0"/>
      </c:catAx>
      <c:valAx>
        <c:axId val="549705696"/>
        <c:scaling>
          <c:orientation val="minMax"/>
        </c:scaling>
        <c:delete val="1"/>
        <c:axPos val="l"/>
        <c:numFmt formatCode="General" sourceLinked="1"/>
        <c:majorTickMark val="none"/>
        <c:minorTickMark val="none"/>
        <c:tickLblPos val="nextTo"/>
        <c:crossAx val="549704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r>
              <a:rPr lang="de-DE" dirty="0"/>
              <a:t>; </a:t>
            </a:r>
            <a:r>
              <a:rPr lang="de-DE" dirty="0" err="1"/>
              <a:t>edit</a:t>
            </a:r>
            <a:r>
              <a:rPr lang="de-DE" dirty="0"/>
              <a:t> </a:t>
            </a:r>
            <a:r>
              <a:rPr lang="de-DE" dirty="0" err="1"/>
              <a:t>data</a:t>
            </a:r>
            <a:r>
              <a:rPr lang="de-DE" dirty="0"/>
              <a:t> /</a:t>
            </a:r>
            <a:r>
              <a:rPr lang="de-DE" dirty="0" err="1"/>
              <a:t>colours</a:t>
            </a:r>
            <a:r>
              <a:rPr lang="de-DE" dirty="0"/>
              <a:t> </a:t>
            </a:r>
            <a:r>
              <a:rPr lang="de-DE" dirty="0" err="1"/>
              <a:t>by</a:t>
            </a:r>
            <a:r>
              <a:rPr lang="de-DE" dirty="0"/>
              <a:t> </a:t>
            </a:r>
            <a:r>
              <a:rPr lang="de-DE" dirty="0" err="1"/>
              <a:t>using</a:t>
            </a:r>
            <a:r>
              <a:rPr lang="de-DE" dirty="0"/>
              <a:t> </a:t>
            </a:r>
            <a:r>
              <a:rPr lang="de-DE" dirty="0" err="1"/>
              <a:t>the</a:t>
            </a:r>
            <a:r>
              <a:rPr lang="de-DE" dirty="0"/>
              <a:t> </a:t>
            </a:r>
            <a:r>
              <a:rPr lang="de-DE" dirty="0" err="1"/>
              <a:t>icons</a:t>
            </a:r>
            <a:r>
              <a:rPr lang="de-DE" dirty="0"/>
              <a:t> </a:t>
            </a:r>
            <a:r>
              <a:rPr lang="de-DE" dirty="0" err="1"/>
              <a:t>which</a:t>
            </a:r>
            <a:r>
              <a:rPr lang="de-DE" dirty="0"/>
              <a:t> </a:t>
            </a:r>
            <a:r>
              <a:rPr lang="de-DE" dirty="0" err="1"/>
              <a:t>appear</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if</a:t>
            </a:r>
            <a:r>
              <a:rPr lang="de-DE" dirty="0"/>
              <a:t> </a:t>
            </a:r>
            <a:r>
              <a:rPr lang="de-DE" dirty="0" err="1"/>
              <a:t>you</a:t>
            </a:r>
            <a:r>
              <a:rPr lang="de-DE" dirty="0"/>
              <a:t> </a:t>
            </a:r>
            <a:r>
              <a:rPr lang="de-DE" dirty="0" err="1"/>
              <a:t>click</a:t>
            </a:r>
            <a:r>
              <a:rPr lang="de-DE"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49699816"/>
        <c:axId val="549706088"/>
      </c:areaChart>
      <c:dateAx>
        <c:axId val="5496998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706088"/>
        <c:crosses val="autoZero"/>
        <c:auto val="1"/>
        <c:lblOffset val="100"/>
        <c:baseTimeUnit val="months"/>
      </c:dateAx>
      <c:valAx>
        <c:axId val="549706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699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endParaRPr lang="de-DE"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549704520"/>
        <c:axId val="549705696"/>
      </c:barChart>
      <c:catAx>
        <c:axId val="54970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9705696"/>
        <c:crosses val="autoZero"/>
        <c:auto val="1"/>
        <c:lblAlgn val="ctr"/>
        <c:lblOffset val="100"/>
        <c:noMultiLvlLbl val="0"/>
      </c:catAx>
      <c:valAx>
        <c:axId val="549705696"/>
        <c:scaling>
          <c:orientation val="minMax"/>
        </c:scaling>
        <c:delete val="1"/>
        <c:axPos val="l"/>
        <c:numFmt formatCode="General" sourceLinked="1"/>
        <c:majorTickMark val="none"/>
        <c:minorTickMark val="none"/>
        <c:tickLblPos val="nextTo"/>
        <c:crossAx val="549704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r>
              <a:rPr lang="de-DE" dirty="0"/>
              <a:t>; </a:t>
            </a:r>
            <a:r>
              <a:rPr lang="de-DE" dirty="0" err="1"/>
              <a:t>edit</a:t>
            </a:r>
            <a:r>
              <a:rPr lang="de-DE" dirty="0"/>
              <a:t> </a:t>
            </a:r>
            <a:r>
              <a:rPr lang="de-DE" dirty="0" err="1"/>
              <a:t>data</a:t>
            </a:r>
            <a:r>
              <a:rPr lang="de-DE" dirty="0"/>
              <a:t> /</a:t>
            </a:r>
            <a:r>
              <a:rPr lang="de-DE" dirty="0" err="1"/>
              <a:t>colours</a:t>
            </a:r>
            <a:r>
              <a:rPr lang="de-DE" dirty="0"/>
              <a:t> </a:t>
            </a:r>
            <a:r>
              <a:rPr lang="de-DE" dirty="0" err="1"/>
              <a:t>by</a:t>
            </a:r>
            <a:r>
              <a:rPr lang="de-DE" dirty="0"/>
              <a:t> </a:t>
            </a:r>
            <a:r>
              <a:rPr lang="de-DE" dirty="0" err="1"/>
              <a:t>using</a:t>
            </a:r>
            <a:r>
              <a:rPr lang="de-DE" dirty="0"/>
              <a:t> </a:t>
            </a:r>
            <a:r>
              <a:rPr lang="de-DE" dirty="0" err="1"/>
              <a:t>the</a:t>
            </a:r>
            <a:r>
              <a:rPr lang="de-DE" dirty="0"/>
              <a:t> </a:t>
            </a:r>
            <a:r>
              <a:rPr lang="de-DE" dirty="0" err="1"/>
              <a:t>icons</a:t>
            </a:r>
            <a:r>
              <a:rPr lang="de-DE" dirty="0"/>
              <a:t> </a:t>
            </a:r>
            <a:r>
              <a:rPr lang="de-DE" dirty="0" err="1"/>
              <a:t>which</a:t>
            </a:r>
            <a:r>
              <a:rPr lang="de-DE" dirty="0"/>
              <a:t> </a:t>
            </a:r>
            <a:r>
              <a:rPr lang="de-DE" dirty="0" err="1"/>
              <a:t>appear</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if</a:t>
            </a:r>
            <a:r>
              <a:rPr lang="de-DE" dirty="0"/>
              <a:t> </a:t>
            </a:r>
            <a:r>
              <a:rPr lang="de-DE" dirty="0" err="1"/>
              <a:t>you</a:t>
            </a:r>
            <a:r>
              <a:rPr lang="de-DE" dirty="0"/>
              <a:t> </a:t>
            </a:r>
            <a:r>
              <a:rPr lang="de-DE" dirty="0" err="1"/>
              <a:t>click</a:t>
            </a:r>
            <a:r>
              <a:rPr lang="de-DE"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49699816"/>
        <c:axId val="549706088"/>
      </c:areaChart>
      <c:dateAx>
        <c:axId val="5496998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706088"/>
        <c:crosses val="autoZero"/>
        <c:auto val="1"/>
        <c:lblOffset val="100"/>
        <c:baseTimeUnit val="months"/>
      </c:dateAx>
      <c:valAx>
        <c:axId val="549706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49699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1" Type="http://schemas.openxmlformats.org/officeDocument/2006/relationships/image" Target="../media/image42.png"/></Relationships>
</file>

<file path=ppt/diagrams/_rels/data7.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GB" sz="1800" b="0" dirty="0">
            <a:latin typeface="Calibri" panose="020F0502020204030204" pitchFamily="34" charset="0"/>
            <a:cs typeface="Calibri" panose="020F0502020204030204" pitchFamily="34" charset="0"/>
          </a:endParaRPr>
        </a:p>
        <a:p>
          <a:pPr rtl="0"/>
          <a:r>
            <a:rPr lang="en-GB" sz="1800" b="0" dirty="0">
              <a:latin typeface="Calibri" panose="020F0502020204030204" pitchFamily="34" charset="0"/>
              <a:cs typeface="Calibri" panose="020F0502020204030204" pitchFamily="34" charset="0"/>
            </a:rPr>
            <a:t>Text Phase 1</a:t>
          </a:r>
          <a:br>
            <a:rPr lang="en-GB" sz="1800" b="0" dirty="0">
              <a:latin typeface="Calibri" panose="020F0502020204030204" pitchFamily="34" charset="0"/>
              <a:cs typeface="Calibri" panose="020F0502020204030204" pitchFamily="34" charset="0"/>
            </a:rPr>
          </a:br>
          <a:endParaRPr lang="en-GB" sz="1800" b="0" dirty="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GB" sz="1800" kern="1200" dirty="0">
            <a:latin typeface="Calibri" panose="020F0502020204030204" pitchFamily="34" charset="0"/>
            <a:cs typeface="Calibri" panose="020F0502020204030204" pitchFamily="34" charset="0"/>
          </a:endParaRPr>
        </a:p>
        <a:p>
          <a:pPr algn="l" rtl="0"/>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algn="l" rtl="0"/>
          <a:r>
            <a:rPr lang="en-GB" sz="1800" kern="1200" dirty="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GB" sz="1800" b="0" dirty="0">
            <a:latin typeface="Calibri" panose="020F0502020204030204" pitchFamily="34" charset="0"/>
            <a:cs typeface="Calibri" panose="020F0502020204030204" pitchFamily="34" charset="0"/>
          </a:endParaRPr>
        </a:p>
        <a:p>
          <a:pPr rtl="0"/>
          <a:r>
            <a:rPr lang="en-GB" sz="1800" b="0" dirty="0">
              <a:latin typeface="Calibri" panose="020F0502020204030204" pitchFamily="34" charset="0"/>
              <a:cs typeface="Calibri" panose="020F0502020204030204" pitchFamily="34" charset="0"/>
            </a:rPr>
            <a:t>Text Phase 1</a:t>
          </a:r>
          <a:br>
            <a:rPr lang="en-GB" sz="1800" b="0" dirty="0">
              <a:latin typeface="Calibri" panose="020F0502020204030204" pitchFamily="34" charset="0"/>
              <a:cs typeface="Calibri" panose="020F0502020204030204" pitchFamily="34" charset="0"/>
            </a:rPr>
          </a:br>
          <a:endParaRPr lang="en-GB" sz="1800" b="0" dirty="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GB" sz="1800" kern="1200" dirty="0">
            <a:latin typeface="Calibri" panose="020F0502020204030204" pitchFamily="34" charset="0"/>
            <a:cs typeface="Calibri" panose="020F0502020204030204" pitchFamily="34" charset="0"/>
          </a:endParaRPr>
        </a:p>
        <a:p>
          <a:pPr algn="l" rtl="0"/>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algn="l" rtl="0"/>
          <a:r>
            <a:rPr lang="en-GB" sz="1800" kern="1200" dirty="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GB" sz="1800" b="0" dirty="0">
            <a:latin typeface="Calibri" panose="020F0502020204030204" pitchFamily="34" charset="0"/>
            <a:cs typeface="Calibri" panose="020F0502020204030204" pitchFamily="34" charset="0"/>
          </a:endParaRPr>
        </a:p>
        <a:p>
          <a:pPr rtl="0"/>
          <a:r>
            <a:rPr lang="en-GB" sz="1800" b="0" dirty="0">
              <a:latin typeface="Calibri" panose="020F0502020204030204" pitchFamily="34" charset="0"/>
              <a:cs typeface="Calibri" panose="020F0502020204030204" pitchFamily="34" charset="0"/>
            </a:rPr>
            <a:t>Text Phase 1</a:t>
          </a:r>
          <a:br>
            <a:rPr lang="en-GB" sz="1800" b="0" dirty="0">
              <a:latin typeface="Calibri" panose="020F0502020204030204" pitchFamily="34" charset="0"/>
              <a:cs typeface="Calibri" panose="020F0502020204030204" pitchFamily="34" charset="0"/>
            </a:rPr>
          </a:br>
          <a:endParaRPr lang="en-GB" sz="1800" b="0" dirty="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GB" sz="1800" kern="1200" dirty="0">
            <a:latin typeface="Calibri" panose="020F0502020204030204" pitchFamily="34" charset="0"/>
            <a:cs typeface="Calibri" panose="020F0502020204030204" pitchFamily="34" charset="0"/>
          </a:endParaRPr>
        </a:p>
        <a:p>
          <a:pPr algn="l" rtl="0"/>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algn="l" rtl="0"/>
          <a:r>
            <a:rPr lang="en-GB" sz="1800" kern="1200" dirty="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GB" sz="1800" dirty="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9D961-5FE5-4501-BD3A-E1AF8DF2513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51EC4C5-BF57-47CC-BB6C-75F996AD92B3}">
      <dgm:prSet phldrT="[Text]" custT="1"/>
      <dgm:spPr>
        <a:solidFill>
          <a:schemeClr val="accent6">
            <a:lumMod val="20000"/>
            <a:lumOff val="80000"/>
          </a:schemeClr>
        </a:solidFill>
        <a:ln>
          <a:solidFill>
            <a:schemeClr val="tx1"/>
          </a:solidFill>
        </a:ln>
      </dgm:spPr>
      <dgm:t>
        <a:bodyPr/>
        <a:lstStyle/>
        <a:p>
          <a:pPr rtl="0"/>
          <a:r>
            <a:rPr lang="en-GB" sz="2400" dirty="0">
              <a:solidFill>
                <a:schemeClr val="tx1"/>
              </a:solidFill>
            </a:rPr>
            <a:t>Economic Parameters (fuel, CO2 Prices, Mothballing &amp; Life extension costs)</a:t>
          </a:r>
        </a:p>
      </dgm:t>
    </dgm:pt>
    <dgm:pt modelId="{D9060C05-CB1E-4834-A916-78A60298E174}" type="parTrans" cxnId="{D5032ADF-0835-4A43-9737-75E9699CEDF1}">
      <dgm:prSet/>
      <dgm:spPr/>
      <dgm:t>
        <a:bodyPr/>
        <a:lstStyle/>
        <a:p>
          <a:endParaRPr lang="en-GB" sz="2400"/>
        </a:p>
      </dgm:t>
    </dgm:pt>
    <dgm:pt modelId="{E7A84A47-06C4-4016-986B-790DC8D67C5E}" type="sibTrans" cxnId="{D5032ADF-0835-4A43-9737-75E9699CEDF1}">
      <dgm:prSet/>
      <dgm:spPr/>
      <dgm:t>
        <a:bodyPr/>
        <a:lstStyle/>
        <a:p>
          <a:endParaRPr lang="en-GB" sz="2400"/>
        </a:p>
      </dgm:t>
    </dgm:pt>
    <dgm:pt modelId="{EEFB338D-425B-459F-B25C-1B0A6B2C8DF4}">
      <dgm:prSet phldrT="[Text]" custT="1"/>
      <dgm:spPr>
        <a:solidFill>
          <a:schemeClr val="accent6">
            <a:lumMod val="20000"/>
            <a:lumOff val="80000"/>
          </a:schemeClr>
        </a:solidFill>
        <a:ln>
          <a:solidFill>
            <a:schemeClr val="tx1"/>
          </a:solidFill>
        </a:ln>
      </dgm:spPr>
      <dgm:t>
        <a:bodyPr/>
        <a:lstStyle/>
        <a:p>
          <a:pPr rtl="0">
            <a:buClrTx/>
            <a:buSzTx/>
            <a:buFont typeface="Wingdings" panose="05000000000000000000" pitchFamily="2" charset="2"/>
            <a:buNone/>
          </a:pPr>
          <a:r>
            <a:rPr lang="en-GB" sz="2400" b="1" dirty="0">
              <a:solidFill>
                <a:schemeClr val="tx1"/>
              </a:solidFill>
            </a:rPr>
            <a:t>Other Updates:</a:t>
          </a:r>
          <a:endParaRPr lang="en-GB" sz="2400" dirty="0">
            <a:solidFill>
              <a:schemeClr val="tx1"/>
            </a:solidFill>
          </a:endParaRPr>
        </a:p>
      </dgm:t>
    </dgm:pt>
    <dgm:pt modelId="{8D133CE8-79F3-4F8C-B630-9001CC154F52}" type="parTrans" cxnId="{69B2C108-729E-454D-BF41-291405C62F2A}">
      <dgm:prSet/>
      <dgm:spPr/>
      <dgm:t>
        <a:bodyPr/>
        <a:lstStyle/>
        <a:p>
          <a:endParaRPr lang="en-GB" sz="2400"/>
        </a:p>
      </dgm:t>
    </dgm:pt>
    <dgm:pt modelId="{D0B248BA-8427-4DCD-9F0A-BF50EBAE3497}" type="sibTrans" cxnId="{69B2C108-729E-454D-BF41-291405C62F2A}">
      <dgm:prSet/>
      <dgm:spPr/>
      <dgm:t>
        <a:bodyPr/>
        <a:lstStyle/>
        <a:p>
          <a:endParaRPr lang="en-GB" sz="2400"/>
        </a:p>
      </dgm:t>
    </dgm:pt>
    <dgm:pt modelId="{9A1A83B9-DABC-4CEA-8448-B582C0338F09}">
      <dgm:prSet phldrT="[Text]" custT="1"/>
      <dgm:spPr>
        <a:solidFill>
          <a:schemeClr val="bg1">
            <a:alpha val="90000"/>
          </a:schemeClr>
        </a:solidFill>
        <a:ln>
          <a:solidFill>
            <a:schemeClr val="tx1">
              <a:alpha val="90000"/>
            </a:schemeClr>
          </a:solidFill>
        </a:ln>
      </dgm:spPr>
      <dgm:t>
        <a:bodyPr/>
        <a:lstStyle/>
        <a:p>
          <a:pPr rtl="0">
            <a:buClrTx/>
            <a:buSzPts val="1600"/>
            <a:buFont typeface="Wingdings" panose="05000000000000000000" pitchFamily="2" charset="2"/>
            <a:buChar char="ü"/>
          </a:pPr>
          <a:r>
            <a:rPr lang="en-GB" sz="2000" dirty="0"/>
            <a:t>General agreement with the proposed values</a:t>
          </a:r>
        </a:p>
      </dgm:t>
    </dgm:pt>
    <dgm:pt modelId="{48156262-1546-44ED-85EF-F54CA06329E8}" type="parTrans" cxnId="{F0872EE0-0085-4C40-8726-64B65C0041EA}">
      <dgm:prSet/>
      <dgm:spPr/>
      <dgm:t>
        <a:bodyPr/>
        <a:lstStyle/>
        <a:p>
          <a:endParaRPr lang="en-GB" sz="2400"/>
        </a:p>
      </dgm:t>
    </dgm:pt>
    <dgm:pt modelId="{172F85A6-AACD-4FB2-8526-B0FE21428C87}" type="sibTrans" cxnId="{F0872EE0-0085-4C40-8726-64B65C0041EA}">
      <dgm:prSet/>
      <dgm:spPr/>
      <dgm:t>
        <a:bodyPr/>
        <a:lstStyle/>
        <a:p>
          <a:endParaRPr lang="en-GB" sz="2400"/>
        </a:p>
      </dgm:t>
    </dgm:pt>
    <dgm:pt modelId="{48D9BB43-55F7-4683-BD44-E66BD1E9BD7D}">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r>
            <a:rPr lang="en-GB" sz="2000"/>
            <a:t>Sensitivities on fuel and CO2 prices proposed -&gt; under consideration</a:t>
          </a:r>
          <a:endParaRPr lang="en-GB" sz="2000" dirty="0"/>
        </a:p>
      </dgm:t>
    </dgm:pt>
    <dgm:pt modelId="{BE405FFA-6840-4E6E-804D-23130E34A91C}" type="parTrans" cxnId="{ED179BE7-9288-49D3-822B-B06EBF8B08BC}">
      <dgm:prSet/>
      <dgm:spPr/>
      <dgm:t>
        <a:bodyPr/>
        <a:lstStyle/>
        <a:p>
          <a:endParaRPr lang="en-GB" sz="2400"/>
        </a:p>
      </dgm:t>
    </dgm:pt>
    <dgm:pt modelId="{E0CC9EED-7500-4A90-8DF3-3C5BD02F3BE9}" type="sibTrans" cxnId="{ED179BE7-9288-49D3-822B-B06EBF8B08BC}">
      <dgm:prSet/>
      <dgm:spPr/>
      <dgm:t>
        <a:bodyPr/>
        <a:lstStyle/>
        <a:p>
          <a:endParaRPr lang="en-GB" sz="2400"/>
        </a:p>
      </dgm:t>
    </dgm:pt>
    <dgm:pt modelId="{634B8E67-1164-4EEF-968A-1CE0F29ACE5C}">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r>
            <a:rPr lang="en-GB" sz="2000" b="0"/>
            <a:t>Identified inconsistencies (NTCs, other data) fixed in final dataset</a:t>
          </a:r>
          <a:endParaRPr lang="en-GB" sz="2000" dirty="0"/>
        </a:p>
      </dgm:t>
    </dgm:pt>
    <dgm:pt modelId="{D0B9796E-A675-4D23-84EA-A5AE6586FD70}" type="parTrans" cxnId="{4523F311-67D7-4C28-940D-694823377464}">
      <dgm:prSet/>
      <dgm:spPr/>
      <dgm:t>
        <a:bodyPr/>
        <a:lstStyle/>
        <a:p>
          <a:endParaRPr lang="en-GB" sz="2400"/>
        </a:p>
      </dgm:t>
    </dgm:pt>
    <dgm:pt modelId="{D80B961B-4E79-43D0-9E16-1FFBFE97BCE5}" type="sibTrans" cxnId="{4523F311-67D7-4C28-940D-694823377464}">
      <dgm:prSet/>
      <dgm:spPr/>
      <dgm:t>
        <a:bodyPr/>
        <a:lstStyle/>
        <a:p>
          <a:endParaRPr lang="en-GB" sz="2400"/>
        </a:p>
      </dgm:t>
    </dgm:pt>
    <dgm:pt modelId="{CF0B1E66-F6F8-4379-927B-C2FA81EF71C7}">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r>
            <a:rPr lang="en-GB" sz="2000" dirty="0"/>
            <a:t>Updates in thermal capacity in Italy following CM auctions (+2 GW)</a:t>
          </a:r>
        </a:p>
      </dgm:t>
    </dgm:pt>
    <dgm:pt modelId="{D510C9D4-AAC2-46C9-82E3-5D25AFE1D6C9}" type="parTrans" cxnId="{7D8F7818-E5D8-4D46-B81A-D519EB6291DF}">
      <dgm:prSet/>
      <dgm:spPr/>
      <dgm:t>
        <a:bodyPr/>
        <a:lstStyle/>
        <a:p>
          <a:endParaRPr lang="en-GB" sz="2400"/>
        </a:p>
      </dgm:t>
    </dgm:pt>
    <dgm:pt modelId="{DFC911F7-9D00-45A6-B7CE-6F98A79200F5}" type="sibTrans" cxnId="{7D8F7818-E5D8-4D46-B81A-D519EB6291DF}">
      <dgm:prSet/>
      <dgm:spPr/>
      <dgm:t>
        <a:bodyPr/>
        <a:lstStyle/>
        <a:p>
          <a:endParaRPr lang="en-GB" sz="2400"/>
        </a:p>
      </dgm:t>
    </dgm:pt>
    <dgm:pt modelId="{9A472A09-176D-48DF-93B3-917FB92127D9}">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r>
            <a:rPr lang="en-GB" sz="2000" dirty="0"/>
            <a:t>Correction in coal capacity in Spain, TY2024 (0.4 GW)</a:t>
          </a:r>
        </a:p>
      </dgm:t>
    </dgm:pt>
    <dgm:pt modelId="{D2C583D1-3F16-49E2-8373-785373B48023}" type="parTrans" cxnId="{9DBBA9CF-12CC-415F-A57D-09AB49E52B6C}">
      <dgm:prSet/>
      <dgm:spPr/>
      <dgm:t>
        <a:bodyPr/>
        <a:lstStyle/>
        <a:p>
          <a:endParaRPr lang="en-GB" sz="2400"/>
        </a:p>
      </dgm:t>
    </dgm:pt>
    <dgm:pt modelId="{9904E67E-A7AB-46CE-9181-73FC1109FA39}" type="sibTrans" cxnId="{9DBBA9CF-12CC-415F-A57D-09AB49E52B6C}">
      <dgm:prSet/>
      <dgm:spPr/>
      <dgm:t>
        <a:bodyPr/>
        <a:lstStyle/>
        <a:p>
          <a:endParaRPr lang="en-GB" sz="2400"/>
        </a:p>
      </dgm:t>
    </dgm:pt>
    <dgm:pt modelId="{3CCE4E50-6268-42ED-BF10-27DE8794CFED}">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endParaRPr lang="en-GB" sz="2000" dirty="0"/>
        </a:p>
      </dgm:t>
    </dgm:pt>
    <dgm:pt modelId="{D6555CB9-8DB9-4E4C-B4E3-318D040C1FB1}" type="parTrans" cxnId="{550353E4-5102-4AB2-837D-E563E825BADF}">
      <dgm:prSet/>
      <dgm:spPr/>
      <dgm:t>
        <a:bodyPr/>
        <a:lstStyle/>
        <a:p>
          <a:endParaRPr lang="en-GB"/>
        </a:p>
      </dgm:t>
    </dgm:pt>
    <dgm:pt modelId="{C58EE831-8133-43F4-B3AF-B63A71AA1749}" type="sibTrans" cxnId="{550353E4-5102-4AB2-837D-E563E825BADF}">
      <dgm:prSet/>
      <dgm:spPr/>
      <dgm:t>
        <a:bodyPr/>
        <a:lstStyle/>
        <a:p>
          <a:endParaRPr lang="en-GB"/>
        </a:p>
      </dgm:t>
    </dgm:pt>
    <dgm:pt modelId="{7AC0BC72-4D91-4EAD-9264-0CDD2D13153C}">
      <dgm:prSet phldrT="[Text]" custT="1"/>
      <dgm:spPr>
        <a:solidFill>
          <a:schemeClr val="bg1">
            <a:alpha val="90000"/>
          </a:schemeClr>
        </a:solidFill>
        <a:ln>
          <a:solidFill>
            <a:schemeClr val="tx1">
              <a:alpha val="90000"/>
            </a:schemeClr>
          </a:solidFill>
        </a:ln>
      </dgm:spPr>
      <dgm:t>
        <a:bodyPr/>
        <a:lstStyle/>
        <a:p>
          <a:pPr rtl="0">
            <a:buFont typeface="Wingdings" panose="05000000000000000000" pitchFamily="2" charset="2"/>
            <a:buChar char="ü"/>
          </a:pPr>
          <a:endParaRPr lang="en-GB" sz="2000" dirty="0"/>
        </a:p>
      </dgm:t>
    </dgm:pt>
    <dgm:pt modelId="{1DAE87C1-D64D-40A7-B00F-DF7A4D5035AE}" type="parTrans" cxnId="{6764CB02-A1FB-481F-A6B6-A1EEF4F5C08C}">
      <dgm:prSet/>
      <dgm:spPr/>
      <dgm:t>
        <a:bodyPr/>
        <a:lstStyle/>
        <a:p>
          <a:endParaRPr lang="en-GB"/>
        </a:p>
      </dgm:t>
    </dgm:pt>
    <dgm:pt modelId="{722CB036-1AEC-4A32-96E6-C48A24E2353E}" type="sibTrans" cxnId="{6764CB02-A1FB-481F-A6B6-A1EEF4F5C08C}">
      <dgm:prSet/>
      <dgm:spPr/>
      <dgm:t>
        <a:bodyPr/>
        <a:lstStyle/>
        <a:p>
          <a:endParaRPr lang="en-GB"/>
        </a:p>
      </dgm:t>
    </dgm:pt>
    <dgm:pt modelId="{C8E74DA9-BD31-4B2C-BDD7-F3219806D2D0}">
      <dgm:prSet phldrT="[Text]" custT="1"/>
      <dgm:spPr>
        <a:solidFill>
          <a:schemeClr val="bg1">
            <a:alpha val="90000"/>
          </a:schemeClr>
        </a:solidFill>
        <a:ln>
          <a:solidFill>
            <a:schemeClr val="tx1">
              <a:alpha val="90000"/>
            </a:schemeClr>
          </a:solidFill>
        </a:ln>
      </dgm:spPr>
      <dgm:t>
        <a:bodyPr/>
        <a:lstStyle/>
        <a:p>
          <a:pPr rtl="0">
            <a:buClrTx/>
            <a:buSzPts val="1600"/>
            <a:buFont typeface="Wingdings" panose="05000000000000000000" pitchFamily="2" charset="2"/>
            <a:buChar char="ü"/>
          </a:pPr>
          <a:endParaRPr lang="en-GB" sz="2000" dirty="0"/>
        </a:p>
      </dgm:t>
    </dgm:pt>
    <dgm:pt modelId="{1BAFBEE5-72A6-4F0A-90D9-5D0AD28D1704}" type="parTrans" cxnId="{A52FAC6F-5D28-4677-AD6E-448C04FDCE99}">
      <dgm:prSet/>
      <dgm:spPr/>
      <dgm:t>
        <a:bodyPr/>
        <a:lstStyle/>
        <a:p>
          <a:endParaRPr lang="en-GB"/>
        </a:p>
      </dgm:t>
    </dgm:pt>
    <dgm:pt modelId="{7EEDC426-020E-454E-ADDA-4CE407622BF1}" type="sibTrans" cxnId="{A52FAC6F-5D28-4677-AD6E-448C04FDCE99}">
      <dgm:prSet/>
      <dgm:spPr/>
      <dgm:t>
        <a:bodyPr/>
        <a:lstStyle/>
        <a:p>
          <a:endParaRPr lang="en-GB"/>
        </a:p>
      </dgm:t>
    </dgm:pt>
    <dgm:pt modelId="{B8D83551-8C05-4C55-B940-0950FAD3F79D}" type="pres">
      <dgm:prSet presAssocID="{F7A9D961-5FE5-4501-BD3A-E1AF8DF25135}" presName="Name0" presStyleCnt="0">
        <dgm:presLayoutVars>
          <dgm:dir/>
          <dgm:animLvl val="lvl"/>
          <dgm:resizeHandles val="exact"/>
        </dgm:presLayoutVars>
      </dgm:prSet>
      <dgm:spPr/>
    </dgm:pt>
    <dgm:pt modelId="{5CFD7E8F-5604-4892-B3D0-238AF86D4D46}" type="pres">
      <dgm:prSet presAssocID="{451EC4C5-BF57-47CC-BB6C-75F996AD92B3}" presName="composite" presStyleCnt="0"/>
      <dgm:spPr/>
    </dgm:pt>
    <dgm:pt modelId="{CC727BC4-54C0-4F8E-A49C-5B15BB1F8ACE}" type="pres">
      <dgm:prSet presAssocID="{451EC4C5-BF57-47CC-BB6C-75F996AD92B3}" presName="parTx" presStyleLbl="alignNode1" presStyleIdx="0" presStyleCnt="2">
        <dgm:presLayoutVars>
          <dgm:chMax val="0"/>
          <dgm:chPref val="0"/>
          <dgm:bulletEnabled val="1"/>
        </dgm:presLayoutVars>
      </dgm:prSet>
      <dgm:spPr/>
    </dgm:pt>
    <dgm:pt modelId="{20CF6AE7-B556-46AD-AC8A-4959BC1441B6}" type="pres">
      <dgm:prSet presAssocID="{451EC4C5-BF57-47CC-BB6C-75F996AD92B3}" presName="desTx" presStyleLbl="alignAccFollowNode1" presStyleIdx="0" presStyleCnt="2">
        <dgm:presLayoutVars>
          <dgm:bulletEnabled val="1"/>
        </dgm:presLayoutVars>
      </dgm:prSet>
      <dgm:spPr/>
    </dgm:pt>
    <dgm:pt modelId="{ED7B9453-0EF6-41FB-B596-4A109FC2998E}" type="pres">
      <dgm:prSet presAssocID="{E7A84A47-06C4-4016-986B-790DC8D67C5E}" presName="space" presStyleCnt="0"/>
      <dgm:spPr/>
    </dgm:pt>
    <dgm:pt modelId="{52FD96BA-B237-4120-A54A-9BA191B7F3E2}" type="pres">
      <dgm:prSet presAssocID="{EEFB338D-425B-459F-B25C-1B0A6B2C8DF4}" presName="composite" presStyleCnt="0"/>
      <dgm:spPr/>
    </dgm:pt>
    <dgm:pt modelId="{4C1D222A-DDAF-4D74-AC6D-EB5B5EA78AE8}" type="pres">
      <dgm:prSet presAssocID="{EEFB338D-425B-459F-B25C-1B0A6B2C8DF4}" presName="parTx" presStyleLbl="alignNode1" presStyleIdx="1" presStyleCnt="2">
        <dgm:presLayoutVars>
          <dgm:chMax val="0"/>
          <dgm:chPref val="0"/>
          <dgm:bulletEnabled val="1"/>
        </dgm:presLayoutVars>
      </dgm:prSet>
      <dgm:spPr/>
    </dgm:pt>
    <dgm:pt modelId="{4FD40C69-BD97-42BC-81E1-EA986172DB86}" type="pres">
      <dgm:prSet presAssocID="{EEFB338D-425B-459F-B25C-1B0A6B2C8DF4}" presName="desTx" presStyleLbl="alignAccFollowNode1" presStyleIdx="1" presStyleCnt="2">
        <dgm:presLayoutVars>
          <dgm:bulletEnabled val="1"/>
        </dgm:presLayoutVars>
      </dgm:prSet>
      <dgm:spPr/>
    </dgm:pt>
  </dgm:ptLst>
  <dgm:cxnLst>
    <dgm:cxn modelId="{6764CB02-A1FB-481F-A6B6-A1EEF4F5C08C}" srcId="{EEFB338D-425B-459F-B25C-1B0A6B2C8DF4}" destId="{7AC0BC72-4D91-4EAD-9264-0CDD2D13153C}" srcOrd="3" destOrd="0" parTransId="{1DAE87C1-D64D-40A7-B00F-DF7A4D5035AE}" sibTransId="{722CB036-1AEC-4A32-96E6-C48A24E2353E}"/>
    <dgm:cxn modelId="{69B2C108-729E-454D-BF41-291405C62F2A}" srcId="{F7A9D961-5FE5-4501-BD3A-E1AF8DF25135}" destId="{EEFB338D-425B-459F-B25C-1B0A6B2C8DF4}" srcOrd="1" destOrd="0" parTransId="{8D133CE8-79F3-4F8C-B630-9001CC154F52}" sibTransId="{D0B248BA-8427-4DCD-9F0A-BF50EBAE3497}"/>
    <dgm:cxn modelId="{4523F311-67D7-4C28-940D-694823377464}" srcId="{EEFB338D-425B-459F-B25C-1B0A6B2C8DF4}" destId="{634B8E67-1164-4EEF-968A-1CE0F29ACE5C}" srcOrd="0" destOrd="0" parTransId="{D0B9796E-A675-4D23-84EA-A5AE6586FD70}" sibTransId="{D80B961B-4E79-43D0-9E16-1FFBFE97BCE5}"/>
    <dgm:cxn modelId="{F3AC2E17-CA77-4ADB-941E-81531BBA3540}" type="presOf" srcId="{3CCE4E50-6268-42ED-BF10-27DE8794CFED}" destId="{4FD40C69-BD97-42BC-81E1-EA986172DB86}" srcOrd="0" destOrd="1" presId="urn:microsoft.com/office/officeart/2005/8/layout/hList1"/>
    <dgm:cxn modelId="{7D8F7818-E5D8-4D46-B81A-D519EB6291DF}" srcId="{EEFB338D-425B-459F-B25C-1B0A6B2C8DF4}" destId="{CF0B1E66-F6F8-4379-927B-C2FA81EF71C7}" srcOrd="2" destOrd="0" parTransId="{D510C9D4-AAC2-46C9-82E3-5D25AFE1D6C9}" sibTransId="{DFC911F7-9D00-45A6-B7CE-6F98A79200F5}"/>
    <dgm:cxn modelId="{0DCE801D-2C04-44DF-96E6-86323D165A8A}" type="presOf" srcId="{9A472A09-176D-48DF-93B3-917FB92127D9}" destId="{4FD40C69-BD97-42BC-81E1-EA986172DB86}" srcOrd="0" destOrd="4" presId="urn:microsoft.com/office/officeart/2005/8/layout/hList1"/>
    <dgm:cxn modelId="{3733A223-A65D-42FE-B9AD-3413283FDEF5}" type="presOf" srcId="{EEFB338D-425B-459F-B25C-1B0A6B2C8DF4}" destId="{4C1D222A-DDAF-4D74-AC6D-EB5B5EA78AE8}" srcOrd="0" destOrd="0" presId="urn:microsoft.com/office/officeart/2005/8/layout/hList1"/>
    <dgm:cxn modelId="{FC424341-0920-40F1-9D2D-87E000168B87}" type="presOf" srcId="{CF0B1E66-F6F8-4379-927B-C2FA81EF71C7}" destId="{4FD40C69-BD97-42BC-81E1-EA986172DB86}" srcOrd="0" destOrd="2" presId="urn:microsoft.com/office/officeart/2005/8/layout/hList1"/>
    <dgm:cxn modelId="{9DC43862-C3CC-4E9B-8317-2354788A5879}" type="presOf" srcId="{C8E74DA9-BD31-4B2C-BDD7-F3219806D2D0}" destId="{20CF6AE7-B556-46AD-AC8A-4959BC1441B6}" srcOrd="0" destOrd="1" presId="urn:microsoft.com/office/officeart/2005/8/layout/hList1"/>
    <dgm:cxn modelId="{279D6D64-8052-4FC7-B7A2-1D3736333F22}" type="presOf" srcId="{451EC4C5-BF57-47CC-BB6C-75F996AD92B3}" destId="{CC727BC4-54C0-4F8E-A49C-5B15BB1F8ACE}" srcOrd="0" destOrd="0" presId="urn:microsoft.com/office/officeart/2005/8/layout/hList1"/>
    <dgm:cxn modelId="{93631A45-280D-443E-8927-173340522E8C}" type="presOf" srcId="{9A1A83B9-DABC-4CEA-8448-B582C0338F09}" destId="{20CF6AE7-B556-46AD-AC8A-4959BC1441B6}" srcOrd="0" destOrd="0" presId="urn:microsoft.com/office/officeart/2005/8/layout/hList1"/>
    <dgm:cxn modelId="{7986966B-3373-4F38-835B-BEC99F110F81}" type="presOf" srcId="{7AC0BC72-4D91-4EAD-9264-0CDD2D13153C}" destId="{4FD40C69-BD97-42BC-81E1-EA986172DB86}" srcOrd="0" destOrd="3" presId="urn:microsoft.com/office/officeart/2005/8/layout/hList1"/>
    <dgm:cxn modelId="{A52FAC6F-5D28-4677-AD6E-448C04FDCE99}" srcId="{451EC4C5-BF57-47CC-BB6C-75F996AD92B3}" destId="{C8E74DA9-BD31-4B2C-BDD7-F3219806D2D0}" srcOrd="1" destOrd="0" parTransId="{1BAFBEE5-72A6-4F0A-90D9-5D0AD28D1704}" sibTransId="{7EEDC426-020E-454E-ADDA-4CE407622BF1}"/>
    <dgm:cxn modelId="{5D657E75-FA36-46D1-83B2-B84A0065F602}" type="presOf" srcId="{634B8E67-1164-4EEF-968A-1CE0F29ACE5C}" destId="{4FD40C69-BD97-42BC-81E1-EA986172DB86}" srcOrd="0" destOrd="0" presId="urn:microsoft.com/office/officeart/2005/8/layout/hList1"/>
    <dgm:cxn modelId="{AA22CA9D-30EC-43E5-B92F-D5061151F640}" type="presOf" srcId="{F7A9D961-5FE5-4501-BD3A-E1AF8DF25135}" destId="{B8D83551-8C05-4C55-B940-0950FAD3F79D}" srcOrd="0" destOrd="0" presId="urn:microsoft.com/office/officeart/2005/8/layout/hList1"/>
    <dgm:cxn modelId="{34C4B1BB-2BB1-4DE5-B774-DE7EFAC4766E}" type="presOf" srcId="{48D9BB43-55F7-4683-BD44-E66BD1E9BD7D}" destId="{20CF6AE7-B556-46AD-AC8A-4959BC1441B6}" srcOrd="0" destOrd="2" presId="urn:microsoft.com/office/officeart/2005/8/layout/hList1"/>
    <dgm:cxn modelId="{9DBBA9CF-12CC-415F-A57D-09AB49E52B6C}" srcId="{EEFB338D-425B-459F-B25C-1B0A6B2C8DF4}" destId="{9A472A09-176D-48DF-93B3-917FB92127D9}" srcOrd="4" destOrd="0" parTransId="{D2C583D1-3F16-49E2-8373-785373B48023}" sibTransId="{9904E67E-A7AB-46CE-9181-73FC1109FA39}"/>
    <dgm:cxn modelId="{D5032ADF-0835-4A43-9737-75E9699CEDF1}" srcId="{F7A9D961-5FE5-4501-BD3A-E1AF8DF25135}" destId="{451EC4C5-BF57-47CC-BB6C-75F996AD92B3}" srcOrd="0" destOrd="0" parTransId="{D9060C05-CB1E-4834-A916-78A60298E174}" sibTransId="{E7A84A47-06C4-4016-986B-790DC8D67C5E}"/>
    <dgm:cxn modelId="{F0872EE0-0085-4C40-8726-64B65C0041EA}" srcId="{451EC4C5-BF57-47CC-BB6C-75F996AD92B3}" destId="{9A1A83B9-DABC-4CEA-8448-B582C0338F09}" srcOrd="0" destOrd="0" parTransId="{48156262-1546-44ED-85EF-F54CA06329E8}" sibTransId="{172F85A6-AACD-4FB2-8526-B0FE21428C87}"/>
    <dgm:cxn modelId="{550353E4-5102-4AB2-837D-E563E825BADF}" srcId="{EEFB338D-425B-459F-B25C-1B0A6B2C8DF4}" destId="{3CCE4E50-6268-42ED-BF10-27DE8794CFED}" srcOrd="1" destOrd="0" parTransId="{D6555CB9-8DB9-4E4C-B4E3-318D040C1FB1}" sibTransId="{C58EE831-8133-43F4-B3AF-B63A71AA1749}"/>
    <dgm:cxn modelId="{ED179BE7-9288-49D3-822B-B06EBF8B08BC}" srcId="{451EC4C5-BF57-47CC-BB6C-75F996AD92B3}" destId="{48D9BB43-55F7-4683-BD44-E66BD1E9BD7D}" srcOrd="2" destOrd="0" parTransId="{BE405FFA-6840-4E6E-804D-23130E34A91C}" sibTransId="{E0CC9EED-7500-4A90-8DF3-3C5BD02F3BE9}"/>
    <dgm:cxn modelId="{21AF89C5-458C-4C18-BE25-691AF467376C}" type="presParOf" srcId="{B8D83551-8C05-4C55-B940-0950FAD3F79D}" destId="{5CFD7E8F-5604-4892-B3D0-238AF86D4D46}" srcOrd="0" destOrd="0" presId="urn:microsoft.com/office/officeart/2005/8/layout/hList1"/>
    <dgm:cxn modelId="{D685E3DF-35A8-4A33-8C7B-8B3B018AB5AC}" type="presParOf" srcId="{5CFD7E8F-5604-4892-B3D0-238AF86D4D46}" destId="{CC727BC4-54C0-4F8E-A49C-5B15BB1F8ACE}" srcOrd="0" destOrd="0" presId="urn:microsoft.com/office/officeart/2005/8/layout/hList1"/>
    <dgm:cxn modelId="{5E01DE7C-6470-44DC-9150-E6E4A8F9DD15}" type="presParOf" srcId="{5CFD7E8F-5604-4892-B3D0-238AF86D4D46}" destId="{20CF6AE7-B556-46AD-AC8A-4959BC1441B6}" srcOrd="1" destOrd="0" presId="urn:microsoft.com/office/officeart/2005/8/layout/hList1"/>
    <dgm:cxn modelId="{BE0FA511-87D9-4032-B660-AF2DA914C02D}" type="presParOf" srcId="{B8D83551-8C05-4C55-B940-0950FAD3F79D}" destId="{ED7B9453-0EF6-41FB-B596-4A109FC2998E}" srcOrd="1" destOrd="0" presId="urn:microsoft.com/office/officeart/2005/8/layout/hList1"/>
    <dgm:cxn modelId="{D2A851B4-2696-4777-8411-067A20F649A3}" type="presParOf" srcId="{B8D83551-8C05-4C55-B940-0950FAD3F79D}" destId="{52FD96BA-B237-4120-A54A-9BA191B7F3E2}" srcOrd="2" destOrd="0" presId="urn:microsoft.com/office/officeart/2005/8/layout/hList1"/>
    <dgm:cxn modelId="{F98AE194-082F-4855-B5AF-14534080F530}" type="presParOf" srcId="{52FD96BA-B237-4120-A54A-9BA191B7F3E2}" destId="{4C1D222A-DDAF-4D74-AC6D-EB5B5EA78AE8}" srcOrd="0" destOrd="0" presId="urn:microsoft.com/office/officeart/2005/8/layout/hList1"/>
    <dgm:cxn modelId="{448D55C8-D836-45C3-8F98-C411AA8604F3}" type="presParOf" srcId="{52FD96BA-B237-4120-A54A-9BA191B7F3E2}" destId="{4FD40C69-BD97-42BC-81E1-EA986172DB86}"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8A7EDF-65D8-46B0-8741-5146BE3D645B}" type="doc">
      <dgm:prSet loTypeId="urn:microsoft.com/office/officeart/2005/8/layout/process2" loCatId="process" qsTypeId="urn:microsoft.com/office/officeart/2005/8/quickstyle/simple1" qsCatId="simple" csTypeId="urn:microsoft.com/office/officeart/2005/8/colors/accent1_2" csCatId="accent1" phldr="1"/>
      <dgm:spPr/>
    </dgm:pt>
    <dgm:pt modelId="{070D4A34-4050-4D95-9FCF-365E7C347CC7}">
      <dgm:prSet phldrT="[Text]"/>
      <dgm:spPr>
        <a:solidFill>
          <a:schemeClr val="accent2"/>
        </a:solidFill>
      </dgm:spPr>
      <dgm:t>
        <a:bodyPr/>
        <a:lstStyle/>
        <a:p>
          <a:r>
            <a:rPr lang="en-US" dirty="0"/>
            <a:t>Master problem</a:t>
          </a:r>
          <a:endParaRPr lang="en-GB" dirty="0"/>
        </a:p>
      </dgm:t>
    </dgm:pt>
    <dgm:pt modelId="{7869E835-168D-4605-87E7-1BC850B95DF8}" type="parTrans" cxnId="{B018188D-2EAC-49FB-B140-FDE937C77ECA}">
      <dgm:prSet/>
      <dgm:spPr/>
      <dgm:t>
        <a:bodyPr/>
        <a:lstStyle/>
        <a:p>
          <a:endParaRPr lang="en-GB"/>
        </a:p>
      </dgm:t>
    </dgm:pt>
    <dgm:pt modelId="{D69271FF-DEF0-441E-BB1D-220DCE3C9C77}" type="sibTrans" cxnId="{B018188D-2EAC-49FB-B140-FDE937C77ECA}">
      <dgm:prSet/>
      <dgm:spPr/>
      <dgm:t>
        <a:bodyPr/>
        <a:lstStyle/>
        <a:p>
          <a:endParaRPr lang="en-GB"/>
        </a:p>
      </dgm:t>
    </dgm:pt>
    <dgm:pt modelId="{53216108-6327-4910-8AC9-13F8B979FC0C}">
      <dgm:prSet phldrT="[Text]"/>
      <dgm:spPr>
        <a:solidFill>
          <a:schemeClr val="accent2"/>
        </a:solidFill>
      </dgm:spPr>
      <dgm:t>
        <a:bodyPr/>
        <a:lstStyle/>
        <a:p>
          <a:r>
            <a:rPr lang="en-US" dirty="0"/>
            <a:t>Volume  </a:t>
          </a:r>
          <a:r>
            <a:rPr lang="en-US" dirty="0" err="1"/>
            <a:t>indeterminancy</a:t>
          </a:r>
          <a:endParaRPr lang="en-GB" dirty="0"/>
        </a:p>
      </dgm:t>
    </dgm:pt>
    <dgm:pt modelId="{AFCF8238-51CB-4EC3-9207-D599BC557797}" type="parTrans" cxnId="{BC8B535A-DF8D-4172-AA13-668B869DE9B2}">
      <dgm:prSet/>
      <dgm:spPr/>
      <dgm:t>
        <a:bodyPr/>
        <a:lstStyle/>
        <a:p>
          <a:endParaRPr lang="en-GB"/>
        </a:p>
      </dgm:t>
    </dgm:pt>
    <dgm:pt modelId="{30D274E5-A26B-4811-831E-0D2F5375CDFB}" type="sibTrans" cxnId="{BC8B535A-DF8D-4172-AA13-668B869DE9B2}">
      <dgm:prSet/>
      <dgm:spPr/>
      <dgm:t>
        <a:bodyPr/>
        <a:lstStyle/>
        <a:p>
          <a:endParaRPr lang="en-GB"/>
        </a:p>
      </dgm:t>
    </dgm:pt>
    <dgm:pt modelId="{FE9437F5-D9C2-47A4-A718-BB6ACDBBF6A7}">
      <dgm:prSet phldrT="[Text]"/>
      <dgm:spPr/>
      <dgm:t>
        <a:bodyPr/>
        <a:lstStyle/>
        <a:p>
          <a:r>
            <a:rPr lang="en-US" dirty="0"/>
            <a:t>Price determination</a:t>
          </a:r>
          <a:endParaRPr lang="en-GB" dirty="0"/>
        </a:p>
      </dgm:t>
    </dgm:pt>
    <dgm:pt modelId="{6D7B94B6-7328-4EDF-8493-154A5BC27549}" type="parTrans" cxnId="{D4FE0270-E565-44C2-8C27-A872C780943F}">
      <dgm:prSet/>
      <dgm:spPr/>
      <dgm:t>
        <a:bodyPr/>
        <a:lstStyle/>
        <a:p>
          <a:endParaRPr lang="en-GB"/>
        </a:p>
      </dgm:t>
    </dgm:pt>
    <dgm:pt modelId="{2293AC09-92CB-42D6-8967-92B51E06D385}" type="sibTrans" cxnId="{D4FE0270-E565-44C2-8C27-A872C780943F}">
      <dgm:prSet/>
      <dgm:spPr/>
      <dgm:t>
        <a:bodyPr/>
        <a:lstStyle/>
        <a:p>
          <a:endParaRPr lang="en-GB"/>
        </a:p>
      </dgm:t>
    </dgm:pt>
    <dgm:pt modelId="{26BA522F-54C3-4B3C-BCC7-2DC98557D129}">
      <dgm:prSet phldrT="[Text]"/>
      <dgm:spPr>
        <a:solidFill>
          <a:schemeClr val="accent1"/>
        </a:solidFill>
      </dgm:spPr>
      <dgm:t>
        <a:bodyPr/>
        <a:lstStyle/>
        <a:p>
          <a:r>
            <a:rPr lang="en-US" dirty="0"/>
            <a:t>PUN* search</a:t>
          </a:r>
          <a:endParaRPr lang="en-GB" dirty="0"/>
        </a:p>
      </dgm:t>
    </dgm:pt>
    <dgm:pt modelId="{D6AD91B7-AEA9-402A-8184-C7093D8240D5}" type="parTrans" cxnId="{BE63101A-25FC-435D-9104-3FBE88E73261}">
      <dgm:prSet/>
      <dgm:spPr/>
      <dgm:t>
        <a:bodyPr/>
        <a:lstStyle/>
        <a:p>
          <a:endParaRPr lang="en-GB"/>
        </a:p>
      </dgm:t>
    </dgm:pt>
    <dgm:pt modelId="{771C0BD8-4A88-4BB5-8D95-44A64267E042}" type="sibTrans" cxnId="{BE63101A-25FC-435D-9104-3FBE88E73261}">
      <dgm:prSet/>
      <dgm:spPr/>
      <dgm:t>
        <a:bodyPr/>
        <a:lstStyle/>
        <a:p>
          <a:endParaRPr lang="en-GB"/>
        </a:p>
      </dgm:t>
    </dgm:pt>
    <dgm:pt modelId="{B4DED109-0EDA-4C90-A6D8-7A4B44FA7485}">
      <dgm:prSet phldrT="[Text]"/>
      <dgm:spPr>
        <a:solidFill>
          <a:schemeClr val="accent1"/>
        </a:solidFill>
      </dgm:spPr>
      <dgm:t>
        <a:bodyPr/>
        <a:lstStyle/>
        <a:p>
          <a:r>
            <a:rPr lang="en-US" dirty="0"/>
            <a:t>Final Solution</a:t>
          </a:r>
          <a:endParaRPr lang="en-GB" dirty="0"/>
        </a:p>
      </dgm:t>
    </dgm:pt>
    <dgm:pt modelId="{743313C4-48D0-47C1-92A8-60A48DFCF4A0}" type="parTrans" cxnId="{4A50517C-D1B2-4965-BA9E-A2C136A41CBA}">
      <dgm:prSet/>
      <dgm:spPr/>
      <dgm:t>
        <a:bodyPr/>
        <a:lstStyle/>
        <a:p>
          <a:endParaRPr lang="en-GB"/>
        </a:p>
      </dgm:t>
    </dgm:pt>
    <dgm:pt modelId="{D4019297-5DAC-489F-AB54-C4ECA150B433}" type="sibTrans" cxnId="{4A50517C-D1B2-4965-BA9E-A2C136A41CBA}">
      <dgm:prSet/>
      <dgm:spPr/>
      <dgm:t>
        <a:bodyPr/>
        <a:lstStyle/>
        <a:p>
          <a:endParaRPr lang="en-GB"/>
        </a:p>
      </dgm:t>
    </dgm:pt>
    <dgm:pt modelId="{0C8E1D96-EB07-487A-834A-7FBA82070C51}" type="pres">
      <dgm:prSet presAssocID="{D18A7EDF-65D8-46B0-8741-5146BE3D645B}" presName="linearFlow" presStyleCnt="0">
        <dgm:presLayoutVars>
          <dgm:resizeHandles val="exact"/>
        </dgm:presLayoutVars>
      </dgm:prSet>
      <dgm:spPr/>
    </dgm:pt>
    <dgm:pt modelId="{CEF73992-6056-423C-8B8B-45CA737FE8C2}" type="pres">
      <dgm:prSet presAssocID="{070D4A34-4050-4D95-9FCF-365E7C347CC7}" presName="node" presStyleLbl="node1" presStyleIdx="0" presStyleCnt="5">
        <dgm:presLayoutVars>
          <dgm:bulletEnabled val="1"/>
        </dgm:presLayoutVars>
      </dgm:prSet>
      <dgm:spPr/>
    </dgm:pt>
    <dgm:pt modelId="{BD940906-FCCA-4701-9AC1-D02C092B2AB1}" type="pres">
      <dgm:prSet presAssocID="{D69271FF-DEF0-441E-BB1D-220DCE3C9C77}" presName="sibTrans" presStyleLbl="sibTrans2D1" presStyleIdx="0" presStyleCnt="4"/>
      <dgm:spPr/>
    </dgm:pt>
    <dgm:pt modelId="{C5BAB5C3-98EF-4576-AAAA-A25D79B33A8B}" type="pres">
      <dgm:prSet presAssocID="{D69271FF-DEF0-441E-BB1D-220DCE3C9C77}" presName="connectorText" presStyleLbl="sibTrans2D1" presStyleIdx="0" presStyleCnt="4"/>
      <dgm:spPr/>
    </dgm:pt>
    <dgm:pt modelId="{5B536DA3-7B18-4724-822A-1389C767E7E6}" type="pres">
      <dgm:prSet presAssocID="{FE9437F5-D9C2-47A4-A718-BB6ACDBBF6A7}" presName="node" presStyleLbl="node1" presStyleIdx="1" presStyleCnt="5">
        <dgm:presLayoutVars>
          <dgm:bulletEnabled val="1"/>
        </dgm:presLayoutVars>
      </dgm:prSet>
      <dgm:spPr/>
    </dgm:pt>
    <dgm:pt modelId="{028DE2C9-F34F-423A-B2F3-C605BF89C1C0}" type="pres">
      <dgm:prSet presAssocID="{2293AC09-92CB-42D6-8967-92B51E06D385}" presName="sibTrans" presStyleLbl="sibTrans2D1" presStyleIdx="1" presStyleCnt="4"/>
      <dgm:spPr/>
    </dgm:pt>
    <dgm:pt modelId="{37EF89DB-B6B1-4D6E-995B-E539B33EA576}" type="pres">
      <dgm:prSet presAssocID="{2293AC09-92CB-42D6-8967-92B51E06D385}" presName="connectorText" presStyleLbl="sibTrans2D1" presStyleIdx="1" presStyleCnt="4"/>
      <dgm:spPr/>
    </dgm:pt>
    <dgm:pt modelId="{56D6D0E9-FF82-4807-8A58-AF436E1E0D4D}" type="pres">
      <dgm:prSet presAssocID="{26BA522F-54C3-4B3C-BCC7-2DC98557D129}" presName="node" presStyleLbl="node1" presStyleIdx="2" presStyleCnt="5">
        <dgm:presLayoutVars>
          <dgm:bulletEnabled val="1"/>
        </dgm:presLayoutVars>
      </dgm:prSet>
      <dgm:spPr/>
    </dgm:pt>
    <dgm:pt modelId="{BCDF8F58-D4D4-434F-A122-3ED7976F5977}" type="pres">
      <dgm:prSet presAssocID="{771C0BD8-4A88-4BB5-8D95-44A64267E042}" presName="sibTrans" presStyleLbl="sibTrans2D1" presStyleIdx="2" presStyleCnt="4"/>
      <dgm:spPr/>
    </dgm:pt>
    <dgm:pt modelId="{2E58D71B-22C3-491A-8155-A65F7A585BFB}" type="pres">
      <dgm:prSet presAssocID="{771C0BD8-4A88-4BB5-8D95-44A64267E042}" presName="connectorText" presStyleLbl="sibTrans2D1" presStyleIdx="2" presStyleCnt="4"/>
      <dgm:spPr/>
    </dgm:pt>
    <dgm:pt modelId="{84E2F15C-D880-441A-8132-4AF3BE31079F}" type="pres">
      <dgm:prSet presAssocID="{53216108-6327-4910-8AC9-13F8B979FC0C}" presName="node" presStyleLbl="node1" presStyleIdx="3" presStyleCnt="5">
        <dgm:presLayoutVars>
          <dgm:bulletEnabled val="1"/>
        </dgm:presLayoutVars>
      </dgm:prSet>
      <dgm:spPr/>
    </dgm:pt>
    <dgm:pt modelId="{571B0EAE-F6DA-4968-897D-903BEFC213EA}" type="pres">
      <dgm:prSet presAssocID="{30D274E5-A26B-4811-831E-0D2F5375CDFB}" presName="sibTrans" presStyleLbl="sibTrans2D1" presStyleIdx="3" presStyleCnt="4"/>
      <dgm:spPr/>
    </dgm:pt>
    <dgm:pt modelId="{89755290-9326-46F4-AD13-D11E5E4F74AE}" type="pres">
      <dgm:prSet presAssocID="{30D274E5-A26B-4811-831E-0D2F5375CDFB}" presName="connectorText" presStyleLbl="sibTrans2D1" presStyleIdx="3" presStyleCnt="4"/>
      <dgm:spPr/>
    </dgm:pt>
    <dgm:pt modelId="{2ECF997D-DC1C-433A-AF5D-7E3BECDBDE33}" type="pres">
      <dgm:prSet presAssocID="{B4DED109-0EDA-4C90-A6D8-7A4B44FA7485}" presName="node" presStyleLbl="node1" presStyleIdx="4" presStyleCnt="5">
        <dgm:presLayoutVars>
          <dgm:bulletEnabled val="1"/>
        </dgm:presLayoutVars>
      </dgm:prSet>
      <dgm:spPr/>
    </dgm:pt>
  </dgm:ptLst>
  <dgm:cxnLst>
    <dgm:cxn modelId="{05056703-9E9F-4D47-97AF-B873113B77E1}" type="presOf" srcId="{30D274E5-A26B-4811-831E-0D2F5375CDFB}" destId="{571B0EAE-F6DA-4968-897D-903BEFC213EA}" srcOrd="0" destOrd="0" presId="urn:microsoft.com/office/officeart/2005/8/layout/process2"/>
    <dgm:cxn modelId="{BE63101A-25FC-435D-9104-3FBE88E73261}" srcId="{D18A7EDF-65D8-46B0-8741-5146BE3D645B}" destId="{26BA522F-54C3-4B3C-BCC7-2DC98557D129}" srcOrd="2" destOrd="0" parTransId="{D6AD91B7-AEA9-402A-8184-C7093D8240D5}" sibTransId="{771C0BD8-4A88-4BB5-8D95-44A64267E042}"/>
    <dgm:cxn modelId="{412D251C-7698-4082-89F1-7356B94C66A1}" type="presOf" srcId="{B4DED109-0EDA-4C90-A6D8-7A4B44FA7485}" destId="{2ECF997D-DC1C-433A-AF5D-7E3BECDBDE33}" srcOrd="0" destOrd="0" presId="urn:microsoft.com/office/officeart/2005/8/layout/process2"/>
    <dgm:cxn modelId="{46977820-A691-48D4-89F1-6E267A67B777}" type="presOf" srcId="{30D274E5-A26B-4811-831E-0D2F5375CDFB}" destId="{89755290-9326-46F4-AD13-D11E5E4F74AE}" srcOrd="1" destOrd="0" presId="urn:microsoft.com/office/officeart/2005/8/layout/process2"/>
    <dgm:cxn modelId="{981C7C2A-F89C-4F1D-9E89-ACEB2A082AF1}" type="presOf" srcId="{2293AC09-92CB-42D6-8967-92B51E06D385}" destId="{028DE2C9-F34F-423A-B2F3-C605BF89C1C0}" srcOrd="0" destOrd="0" presId="urn:microsoft.com/office/officeart/2005/8/layout/process2"/>
    <dgm:cxn modelId="{4D07F130-DCFB-447B-BBA1-362D11402826}" type="presOf" srcId="{26BA522F-54C3-4B3C-BCC7-2DC98557D129}" destId="{56D6D0E9-FF82-4807-8A58-AF436E1E0D4D}" srcOrd="0" destOrd="0" presId="urn:microsoft.com/office/officeart/2005/8/layout/process2"/>
    <dgm:cxn modelId="{4C0F7C61-C920-4877-92CC-2EF95CA98EC0}" type="presOf" srcId="{53216108-6327-4910-8AC9-13F8B979FC0C}" destId="{84E2F15C-D880-441A-8132-4AF3BE31079F}" srcOrd="0" destOrd="0" presId="urn:microsoft.com/office/officeart/2005/8/layout/process2"/>
    <dgm:cxn modelId="{9C557642-386D-4906-A56C-0CCDC452B24F}" type="presOf" srcId="{D69271FF-DEF0-441E-BB1D-220DCE3C9C77}" destId="{BD940906-FCCA-4701-9AC1-D02C092B2AB1}" srcOrd="0" destOrd="0" presId="urn:microsoft.com/office/officeart/2005/8/layout/process2"/>
    <dgm:cxn modelId="{D4FE0270-E565-44C2-8C27-A872C780943F}" srcId="{D18A7EDF-65D8-46B0-8741-5146BE3D645B}" destId="{FE9437F5-D9C2-47A4-A718-BB6ACDBBF6A7}" srcOrd="1" destOrd="0" parTransId="{6D7B94B6-7328-4EDF-8493-154A5BC27549}" sibTransId="{2293AC09-92CB-42D6-8967-92B51E06D385}"/>
    <dgm:cxn modelId="{F333A251-8A94-4D11-9DA3-0DC8CDAAEB41}" type="presOf" srcId="{771C0BD8-4A88-4BB5-8D95-44A64267E042}" destId="{BCDF8F58-D4D4-434F-A122-3ED7976F5977}" srcOrd="0" destOrd="0" presId="urn:microsoft.com/office/officeart/2005/8/layout/process2"/>
    <dgm:cxn modelId="{97D9C953-F86C-4BA7-BCCC-F2C00F4A7E4E}" type="presOf" srcId="{2293AC09-92CB-42D6-8967-92B51E06D385}" destId="{37EF89DB-B6B1-4D6E-995B-E539B33EA576}" srcOrd="1" destOrd="0" presId="urn:microsoft.com/office/officeart/2005/8/layout/process2"/>
    <dgm:cxn modelId="{BC8B535A-DF8D-4172-AA13-668B869DE9B2}" srcId="{D18A7EDF-65D8-46B0-8741-5146BE3D645B}" destId="{53216108-6327-4910-8AC9-13F8B979FC0C}" srcOrd="3" destOrd="0" parTransId="{AFCF8238-51CB-4EC3-9207-D599BC557797}" sibTransId="{30D274E5-A26B-4811-831E-0D2F5375CDFB}"/>
    <dgm:cxn modelId="{4A50517C-D1B2-4965-BA9E-A2C136A41CBA}" srcId="{D18A7EDF-65D8-46B0-8741-5146BE3D645B}" destId="{B4DED109-0EDA-4C90-A6D8-7A4B44FA7485}" srcOrd="4" destOrd="0" parTransId="{743313C4-48D0-47C1-92A8-60A48DFCF4A0}" sibTransId="{D4019297-5DAC-489F-AB54-C4ECA150B433}"/>
    <dgm:cxn modelId="{B018188D-2EAC-49FB-B140-FDE937C77ECA}" srcId="{D18A7EDF-65D8-46B0-8741-5146BE3D645B}" destId="{070D4A34-4050-4D95-9FCF-365E7C347CC7}" srcOrd="0" destOrd="0" parTransId="{7869E835-168D-4605-87E7-1BC850B95DF8}" sibTransId="{D69271FF-DEF0-441E-BB1D-220DCE3C9C77}"/>
    <dgm:cxn modelId="{A6C5AD98-9DE4-40A2-9B64-300DF9E8D3A2}" type="presOf" srcId="{D69271FF-DEF0-441E-BB1D-220DCE3C9C77}" destId="{C5BAB5C3-98EF-4576-AAAA-A25D79B33A8B}" srcOrd="1" destOrd="0" presId="urn:microsoft.com/office/officeart/2005/8/layout/process2"/>
    <dgm:cxn modelId="{E6AE5FB8-7463-4444-AB55-90E1C5A0A418}" type="presOf" srcId="{D18A7EDF-65D8-46B0-8741-5146BE3D645B}" destId="{0C8E1D96-EB07-487A-834A-7FBA82070C51}" srcOrd="0" destOrd="0" presId="urn:microsoft.com/office/officeart/2005/8/layout/process2"/>
    <dgm:cxn modelId="{276D1AD3-52CF-4970-AE1E-0617D3A3A85A}" type="presOf" srcId="{FE9437F5-D9C2-47A4-A718-BB6ACDBBF6A7}" destId="{5B536DA3-7B18-4724-822A-1389C767E7E6}" srcOrd="0" destOrd="0" presId="urn:microsoft.com/office/officeart/2005/8/layout/process2"/>
    <dgm:cxn modelId="{9C0303D5-9B12-478A-BD46-513C0A27223B}" type="presOf" srcId="{771C0BD8-4A88-4BB5-8D95-44A64267E042}" destId="{2E58D71B-22C3-491A-8155-A65F7A585BFB}" srcOrd="1" destOrd="0" presId="urn:microsoft.com/office/officeart/2005/8/layout/process2"/>
    <dgm:cxn modelId="{645ED2F4-2AA1-4F34-84A0-CA80DB277794}" type="presOf" srcId="{070D4A34-4050-4D95-9FCF-365E7C347CC7}" destId="{CEF73992-6056-423C-8B8B-45CA737FE8C2}" srcOrd="0" destOrd="0" presId="urn:microsoft.com/office/officeart/2005/8/layout/process2"/>
    <dgm:cxn modelId="{63EA9711-5AB8-42E6-A10D-351FDA16939E}" type="presParOf" srcId="{0C8E1D96-EB07-487A-834A-7FBA82070C51}" destId="{CEF73992-6056-423C-8B8B-45CA737FE8C2}" srcOrd="0" destOrd="0" presId="urn:microsoft.com/office/officeart/2005/8/layout/process2"/>
    <dgm:cxn modelId="{16850F00-0A8A-4002-86E5-FD892FB432B1}" type="presParOf" srcId="{0C8E1D96-EB07-487A-834A-7FBA82070C51}" destId="{BD940906-FCCA-4701-9AC1-D02C092B2AB1}" srcOrd="1" destOrd="0" presId="urn:microsoft.com/office/officeart/2005/8/layout/process2"/>
    <dgm:cxn modelId="{985494FC-20D4-4C79-9BC8-12F4412082B3}" type="presParOf" srcId="{BD940906-FCCA-4701-9AC1-D02C092B2AB1}" destId="{C5BAB5C3-98EF-4576-AAAA-A25D79B33A8B}" srcOrd="0" destOrd="0" presId="urn:microsoft.com/office/officeart/2005/8/layout/process2"/>
    <dgm:cxn modelId="{9FBEFC69-667D-4047-86B4-0B28AC703F40}" type="presParOf" srcId="{0C8E1D96-EB07-487A-834A-7FBA82070C51}" destId="{5B536DA3-7B18-4724-822A-1389C767E7E6}" srcOrd="2" destOrd="0" presId="urn:microsoft.com/office/officeart/2005/8/layout/process2"/>
    <dgm:cxn modelId="{5CEA6042-840F-4029-B708-B9FB111A2E8E}" type="presParOf" srcId="{0C8E1D96-EB07-487A-834A-7FBA82070C51}" destId="{028DE2C9-F34F-423A-B2F3-C605BF89C1C0}" srcOrd="3" destOrd="0" presId="urn:microsoft.com/office/officeart/2005/8/layout/process2"/>
    <dgm:cxn modelId="{F32020E1-D967-4EB9-8B58-36D21D44817B}" type="presParOf" srcId="{028DE2C9-F34F-423A-B2F3-C605BF89C1C0}" destId="{37EF89DB-B6B1-4D6E-995B-E539B33EA576}" srcOrd="0" destOrd="0" presId="urn:microsoft.com/office/officeart/2005/8/layout/process2"/>
    <dgm:cxn modelId="{AF680546-7660-4C31-9554-B7A5990EEFD9}" type="presParOf" srcId="{0C8E1D96-EB07-487A-834A-7FBA82070C51}" destId="{56D6D0E9-FF82-4807-8A58-AF436E1E0D4D}" srcOrd="4" destOrd="0" presId="urn:microsoft.com/office/officeart/2005/8/layout/process2"/>
    <dgm:cxn modelId="{6D2F9781-C293-48C0-A56B-C2EE0A80D57A}" type="presParOf" srcId="{0C8E1D96-EB07-487A-834A-7FBA82070C51}" destId="{BCDF8F58-D4D4-434F-A122-3ED7976F5977}" srcOrd="5" destOrd="0" presId="urn:microsoft.com/office/officeart/2005/8/layout/process2"/>
    <dgm:cxn modelId="{138FFF2B-BD1B-4086-9444-F9034B805AF2}" type="presParOf" srcId="{BCDF8F58-D4D4-434F-A122-3ED7976F5977}" destId="{2E58D71B-22C3-491A-8155-A65F7A585BFB}" srcOrd="0" destOrd="0" presId="urn:microsoft.com/office/officeart/2005/8/layout/process2"/>
    <dgm:cxn modelId="{AF99813C-23B5-47C0-9827-42547190BAA8}" type="presParOf" srcId="{0C8E1D96-EB07-487A-834A-7FBA82070C51}" destId="{84E2F15C-D880-441A-8132-4AF3BE31079F}" srcOrd="6" destOrd="0" presId="urn:microsoft.com/office/officeart/2005/8/layout/process2"/>
    <dgm:cxn modelId="{17F08B3E-1AA2-4222-94B8-CC01F2719850}" type="presParOf" srcId="{0C8E1D96-EB07-487A-834A-7FBA82070C51}" destId="{571B0EAE-F6DA-4968-897D-903BEFC213EA}" srcOrd="7" destOrd="0" presId="urn:microsoft.com/office/officeart/2005/8/layout/process2"/>
    <dgm:cxn modelId="{DAA780F0-3BB6-44F3-B696-3EC62A1B20C8}" type="presParOf" srcId="{571B0EAE-F6DA-4968-897D-903BEFC213EA}" destId="{89755290-9326-46F4-AD13-D11E5E4F74AE}" srcOrd="0" destOrd="0" presId="urn:microsoft.com/office/officeart/2005/8/layout/process2"/>
    <dgm:cxn modelId="{F3DEBF0F-16DE-47DC-A1D7-02836FAD83D5}" type="presParOf" srcId="{0C8E1D96-EB07-487A-834A-7FBA82070C51}" destId="{2ECF997D-DC1C-433A-AF5D-7E3BECDBDE3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403734-603C-4137-A39E-F9FCF0C979BE}" type="doc">
      <dgm:prSet loTypeId="urn:microsoft.com/office/officeart/2005/8/layout/vList3" loCatId="picture" qsTypeId="urn:microsoft.com/office/officeart/2005/8/quickstyle/simple1" qsCatId="simple" csTypeId="urn:microsoft.com/office/officeart/2005/8/colors/colorful3" csCatId="colorful" phldr="1"/>
      <dgm:spPr/>
    </dgm:pt>
    <dgm:pt modelId="{F6966BF2-56B7-4531-8925-A09C8AD3EA59}">
      <dgm:prSet phldrT="[Text]"/>
      <dgm:spPr/>
      <dgm:t>
        <a:bodyPr/>
        <a:lstStyle/>
        <a:p>
          <a:r>
            <a:rPr lang="en-GB" dirty="0"/>
            <a:t>The volume indeterminacy sub-problem seeks now to find </a:t>
          </a:r>
          <a:r>
            <a:rPr lang="en-GB" b="1" dirty="0"/>
            <a:t>one</a:t>
          </a:r>
          <a:r>
            <a:rPr lang="en-GB" dirty="0"/>
            <a:t> coherent solution </a:t>
          </a:r>
          <a:r>
            <a:rPr lang="en-GB" b="1" dirty="0"/>
            <a:t>from a set of equivalent </a:t>
          </a:r>
          <a:r>
            <a:rPr lang="en-GB" dirty="0"/>
            <a:t>solutions yielding the same social welfare with a focus on </a:t>
          </a:r>
          <a:r>
            <a:rPr lang="en-GB" dirty="0" err="1"/>
            <a:t>diffrent</a:t>
          </a:r>
          <a:r>
            <a:rPr lang="en-GB" dirty="0"/>
            <a:t> aspects.</a:t>
          </a:r>
        </a:p>
      </dgm:t>
    </dgm:pt>
    <dgm:pt modelId="{7A18EACF-2ABC-4AE3-80C5-C911BF3A3944}" type="parTrans" cxnId="{E7E83DB1-4E31-49AF-8DA4-BB723CAD7023}">
      <dgm:prSet/>
      <dgm:spPr/>
      <dgm:t>
        <a:bodyPr/>
        <a:lstStyle/>
        <a:p>
          <a:endParaRPr lang="en-GB"/>
        </a:p>
      </dgm:t>
    </dgm:pt>
    <dgm:pt modelId="{51E1559A-38E7-46A9-BF9E-104E6C0C976B}" type="sibTrans" cxnId="{E7E83DB1-4E31-49AF-8DA4-BB723CAD7023}">
      <dgm:prSet/>
      <dgm:spPr/>
      <dgm:t>
        <a:bodyPr/>
        <a:lstStyle/>
        <a:p>
          <a:endParaRPr lang="en-GB"/>
        </a:p>
      </dgm:t>
    </dgm:pt>
    <dgm:pt modelId="{9DEE58C7-263B-4E5C-8F91-34AAB3D5C01A}" type="pres">
      <dgm:prSet presAssocID="{38403734-603C-4137-A39E-F9FCF0C979BE}" presName="linearFlow" presStyleCnt="0">
        <dgm:presLayoutVars>
          <dgm:dir/>
          <dgm:resizeHandles val="exact"/>
        </dgm:presLayoutVars>
      </dgm:prSet>
      <dgm:spPr/>
    </dgm:pt>
    <dgm:pt modelId="{650AF93A-953F-4077-A94E-E55CE352006B}" type="pres">
      <dgm:prSet presAssocID="{F6966BF2-56B7-4531-8925-A09C8AD3EA59}" presName="composite" presStyleCnt="0"/>
      <dgm:spPr/>
    </dgm:pt>
    <dgm:pt modelId="{E1A53F0E-AD9A-4DA3-9E42-A7C580FDBF38}" type="pres">
      <dgm:prSet presAssocID="{F6966BF2-56B7-4531-8925-A09C8AD3EA59}"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2AFAF96-6767-4F5A-A012-3AEDD81240C3}" type="pres">
      <dgm:prSet presAssocID="{F6966BF2-56B7-4531-8925-A09C8AD3EA59}" presName="txShp" presStyleLbl="node1" presStyleIdx="0" presStyleCnt="1" custLinFactNeighborX="783" custLinFactNeighborY="0">
        <dgm:presLayoutVars>
          <dgm:bulletEnabled val="1"/>
        </dgm:presLayoutVars>
      </dgm:prSet>
      <dgm:spPr/>
    </dgm:pt>
  </dgm:ptLst>
  <dgm:cxnLst>
    <dgm:cxn modelId="{E7E83DB1-4E31-49AF-8DA4-BB723CAD7023}" srcId="{38403734-603C-4137-A39E-F9FCF0C979BE}" destId="{F6966BF2-56B7-4531-8925-A09C8AD3EA59}" srcOrd="0" destOrd="0" parTransId="{7A18EACF-2ABC-4AE3-80C5-C911BF3A3944}" sibTransId="{51E1559A-38E7-46A9-BF9E-104E6C0C976B}"/>
    <dgm:cxn modelId="{0EE8EBE6-2F06-48E9-9562-42991090BFF5}" type="presOf" srcId="{F6966BF2-56B7-4531-8925-A09C8AD3EA59}" destId="{C2AFAF96-6767-4F5A-A012-3AEDD81240C3}" srcOrd="0" destOrd="0" presId="urn:microsoft.com/office/officeart/2005/8/layout/vList3"/>
    <dgm:cxn modelId="{F5AB88ED-0B2C-4E42-8099-AC81F081B11D}" type="presOf" srcId="{38403734-603C-4137-A39E-F9FCF0C979BE}" destId="{9DEE58C7-263B-4E5C-8F91-34AAB3D5C01A}" srcOrd="0" destOrd="0" presId="urn:microsoft.com/office/officeart/2005/8/layout/vList3"/>
    <dgm:cxn modelId="{37ACF64F-ED89-4FF3-8B9B-F7E0285467B1}" type="presParOf" srcId="{9DEE58C7-263B-4E5C-8F91-34AAB3D5C01A}" destId="{650AF93A-953F-4077-A94E-E55CE352006B}" srcOrd="0" destOrd="0" presId="urn:microsoft.com/office/officeart/2005/8/layout/vList3"/>
    <dgm:cxn modelId="{8EEF6616-12D1-4B98-924E-1B83338C545C}" type="presParOf" srcId="{650AF93A-953F-4077-A94E-E55CE352006B}" destId="{E1A53F0E-AD9A-4DA3-9E42-A7C580FDBF38}" srcOrd="0" destOrd="0" presId="urn:microsoft.com/office/officeart/2005/8/layout/vList3"/>
    <dgm:cxn modelId="{95FDBFE8-80C9-4792-9E77-9A9DB4740C8B}" type="presParOf" srcId="{650AF93A-953F-4077-A94E-E55CE352006B}" destId="{C2AFAF96-6767-4F5A-A012-3AEDD81240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ACB6D2-062C-4525-B427-B00786ABA736}" type="doc">
      <dgm:prSet loTypeId="urn:microsoft.com/office/officeart/2005/8/layout/vList3" loCatId="picture" qsTypeId="urn:microsoft.com/office/officeart/2005/8/quickstyle/simple1" qsCatId="simple" csTypeId="urn:microsoft.com/office/officeart/2005/8/colors/accent1_2" csCatId="accent1" phldr="1"/>
      <dgm:spPr/>
    </dgm:pt>
    <dgm:pt modelId="{1759A9F8-B14F-4A96-ADD8-916D3531651A}">
      <dgm:prSet phldrT="[Text]"/>
      <dgm:spPr/>
      <dgm:t>
        <a:bodyPr/>
        <a:lstStyle/>
        <a:p>
          <a:r>
            <a:rPr lang="en-GB" dirty="0"/>
            <a:t>Aims at minimizing the curtailment of these price-taking limit orders, i.e. minimizing the rejected quantity of price-taking orders. </a:t>
          </a:r>
        </a:p>
      </dgm:t>
    </dgm:pt>
    <dgm:pt modelId="{1799B93D-710B-4F01-981B-66A2C1BCE4F8}" type="parTrans" cxnId="{A22C0D5D-06C8-40BC-A699-661A6E23F94B}">
      <dgm:prSet/>
      <dgm:spPr/>
      <dgm:t>
        <a:bodyPr/>
        <a:lstStyle/>
        <a:p>
          <a:endParaRPr lang="en-GB"/>
        </a:p>
      </dgm:t>
    </dgm:pt>
    <dgm:pt modelId="{0B85C375-50FE-40AA-B792-0045C672A889}" type="sibTrans" cxnId="{A22C0D5D-06C8-40BC-A699-661A6E23F94B}">
      <dgm:prSet/>
      <dgm:spPr/>
      <dgm:t>
        <a:bodyPr/>
        <a:lstStyle/>
        <a:p>
          <a:endParaRPr lang="en-GB"/>
        </a:p>
      </dgm:t>
    </dgm:pt>
    <dgm:pt modelId="{9CC96C2A-656B-4BCC-8006-00D71D0E7ADE}" type="pres">
      <dgm:prSet presAssocID="{A7ACB6D2-062C-4525-B427-B00786ABA736}" presName="linearFlow" presStyleCnt="0">
        <dgm:presLayoutVars>
          <dgm:dir/>
          <dgm:resizeHandles val="exact"/>
        </dgm:presLayoutVars>
      </dgm:prSet>
      <dgm:spPr/>
    </dgm:pt>
    <dgm:pt modelId="{0BF09044-E72F-4E52-9332-B86CF4F7C3C9}" type="pres">
      <dgm:prSet presAssocID="{1759A9F8-B14F-4A96-ADD8-916D3531651A}" presName="composite" presStyleCnt="0"/>
      <dgm:spPr/>
    </dgm:pt>
    <dgm:pt modelId="{3CAD78D5-07E2-4B6C-9BA9-04413E0A22F4}" type="pres">
      <dgm:prSet presAssocID="{1759A9F8-B14F-4A96-ADD8-916D3531651A}" presName="imgShp" presStyleLbl="fgImgPlace1" presStyleIdx="0" presStyleCnt="1"/>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F935FEC9-AFAE-4000-9D45-BF25CAB14AAB}" type="pres">
      <dgm:prSet presAssocID="{1759A9F8-B14F-4A96-ADD8-916D3531651A}" presName="txShp" presStyleLbl="node1" presStyleIdx="0" presStyleCnt="1" custLinFactNeighborX="-210" custLinFactNeighborY="-41460">
        <dgm:presLayoutVars>
          <dgm:bulletEnabled val="1"/>
        </dgm:presLayoutVars>
      </dgm:prSet>
      <dgm:spPr/>
    </dgm:pt>
  </dgm:ptLst>
  <dgm:cxnLst>
    <dgm:cxn modelId="{A98E1F24-71EB-4247-8C9D-7C7FF62E06A9}" type="presOf" srcId="{1759A9F8-B14F-4A96-ADD8-916D3531651A}" destId="{F935FEC9-AFAE-4000-9D45-BF25CAB14AAB}" srcOrd="0" destOrd="0" presId="urn:microsoft.com/office/officeart/2005/8/layout/vList3"/>
    <dgm:cxn modelId="{A22C0D5D-06C8-40BC-A699-661A6E23F94B}" srcId="{A7ACB6D2-062C-4525-B427-B00786ABA736}" destId="{1759A9F8-B14F-4A96-ADD8-916D3531651A}" srcOrd="0" destOrd="0" parTransId="{1799B93D-710B-4F01-981B-66A2C1BCE4F8}" sibTransId="{0B85C375-50FE-40AA-B792-0045C672A889}"/>
    <dgm:cxn modelId="{B5152BA5-A213-47AD-8283-D132373667EF}" type="presOf" srcId="{A7ACB6D2-062C-4525-B427-B00786ABA736}" destId="{9CC96C2A-656B-4BCC-8006-00D71D0E7ADE}" srcOrd="0" destOrd="0" presId="urn:microsoft.com/office/officeart/2005/8/layout/vList3"/>
    <dgm:cxn modelId="{F9461943-CB96-441C-9683-EDBD481DA0CB}" type="presParOf" srcId="{9CC96C2A-656B-4BCC-8006-00D71D0E7ADE}" destId="{0BF09044-E72F-4E52-9332-B86CF4F7C3C9}" srcOrd="0" destOrd="0" presId="urn:microsoft.com/office/officeart/2005/8/layout/vList3"/>
    <dgm:cxn modelId="{A1359912-B6AD-4725-AC60-4F8FDF14B1F9}" type="presParOf" srcId="{0BF09044-E72F-4E52-9332-B86CF4F7C3C9}" destId="{3CAD78D5-07E2-4B6C-9BA9-04413E0A22F4}" srcOrd="0" destOrd="0" presId="urn:microsoft.com/office/officeart/2005/8/layout/vList3"/>
    <dgm:cxn modelId="{D49E0C31-12DB-47EF-92A4-AD847178F100}" type="presParOf" srcId="{0BF09044-E72F-4E52-9332-B86CF4F7C3C9}" destId="{F935FEC9-AFAE-4000-9D45-BF25CAB14AA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1</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GB" sz="180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1</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GB" sz="180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1</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2</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GB" sz="180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3</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b="0" kern="1200" dirty="0">
              <a:latin typeface="Calibri" panose="020F0502020204030204" pitchFamily="34" charset="0"/>
              <a:cs typeface="Calibri" panose="020F0502020204030204" pitchFamily="34" charset="0"/>
            </a:rPr>
            <a:t>Text Phase 4</a:t>
          </a:r>
          <a:br>
            <a:rPr lang="en-GB" sz="1800" b="0" kern="1200" dirty="0">
              <a:latin typeface="Calibri" panose="020F0502020204030204" pitchFamily="34" charset="0"/>
              <a:cs typeface="Calibri" panose="020F0502020204030204" pitchFamily="34" charset="0"/>
            </a:rPr>
          </a:br>
          <a:endParaRPr lang="en-GB" sz="1800" b="0" kern="1200" dirty="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27BC4-54C0-4F8E-A49C-5B15BB1F8ACE}">
      <dsp:nvSpPr>
        <dsp:cNvPr id="0" name=""/>
        <dsp:cNvSpPr/>
      </dsp:nvSpPr>
      <dsp:spPr>
        <a:xfrm>
          <a:off x="52" y="4360"/>
          <a:ext cx="5047240" cy="1382400"/>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GB" sz="2400" kern="1200" dirty="0">
              <a:solidFill>
                <a:schemeClr val="tx1"/>
              </a:solidFill>
            </a:rPr>
            <a:t>Economic Parameters (fuel, CO2 Prices, Mothballing &amp; Life extension costs)</a:t>
          </a:r>
        </a:p>
      </dsp:txBody>
      <dsp:txXfrm>
        <a:off x="52" y="4360"/>
        <a:ext cx="5047240" cy="1382400"/>
      </dsp:txXfrm>
    </dsp:sp>
    <dsp:sp modelId="{20CF6AE7-B556-46AD-AC8A-4959BC1441B6}">
      <dsp:nvSpPr>
        <dsp:cNvPr id="0" name=""/>
        <dsp:cNvSpPr/>
      </dsp:nvSpPr>
      <dsp:spPr>
        <a:xfrm>
          <a:off x="52" y="1386760"/>
          <a:ext cx="5047240" cy="2569319"/>
        </a:xfrm>
        <a:prstGeom prst="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lrTx/>
            <a:buSzPts val="1600"/>
            <a:buFont typeface="Wingdings" panose="05000000000000000000" pitchFamily="2" charset="2"/>
            <a:buChar char="ü"/>
          </a:pPr>
          <a:r>
            <a:rPr lang="en-GB" sz="2000" kern="1200" dirty="0"/>
            <a:t>General agreement with the proposed values</a:t>
          </a:r>
        </a:p>
        <a:p>
          <a:pPr marL="228600" lvl="1" indent="-228600" algn="l" defTabSz="889000" rtl="0">
            <a:lnSpc>
              <a:spcPct val="90000"/>
            </a:lnSpc>
            <a:spcBef>
              <a:spcPct val="0"/>
            </a:spcBef>
            <a:spcAft>
              <a:spcPct val="15000"/>
            </a:spcAft>
            <a:buClrTx/>
            <a:buSzPts val="1600"/>
            <a:buFont typeface="Wingdings" panose="05000000000000000000" pitchFamily="2" charset="2"/>
            <a:buChar char="ü"/>
          </a:pPr>
          <a:endParaRPr lang="en-GB" sz="2000" kern="1200" dirty="0"/>
        </a:p>
        <a:p>
          <a:pPr marL="228600" lvl="1" indent="-228600" algn="l" defTabSz="889000" rtl="0">
            <a:lnSpc>
              <a:spcPct val="90000"/>
            </a:lnSpc>
            <a:spcBef>
              <a:spcPct val="0"/>
            </a:spcBef>
            <a:spcAft>
              <a:spcPct val="15000"/>
            </a:spcAft>
            <a:buFont typeface="Wingdings" panose="05000000000000000000" pitchFamily="2" charset="2"/>
            <a:buChar char="ü"/>
          </a:pPr>
          <a:r>
            <a:rPr lang="en-GB" sz="2000" kern="1200"/>
            <a:t>Sensitivities on fuel and CO2 prices proposed -&gt; under consideration</a:t>
          </a:r>
          <a:endParaRPr lang="en-GB" sz="2000" kern="1200" dirty="0"/>
        </a:p>
      </dsp:txBody>
      <dsp:txXfrm>
        <a:off x="52" y="1386760"/>
        <a:ext cx="5047240" cy="2569319"/>
      </dsp:txXfrm>
    </dsp:sp>
    <dsp:sp modelId="{4C1D222A-DDAF-4D74-AC6D-EB5B5EA78AE8}">
      <dsp:nvSpPr>
        <dsp:cNvPr id="0" name=""/>
        <dsp:cNvSpPr/>
      </dsp:nvSpPr>
      <dsp:spPr>
        <a:xfrm>
          <a:off x="5753906" y="4360"/>
          <a:ext cx="5047240" cy="1382400"/>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ClrTx/>
            <a:buSzTx/>
            <a:buFont typeface="Wingdings" panose="05000000000000000000" pitchFamily="2" charset="2"/>
            <a:buNone/>
          </a:pPr>
          <a:r>
            <a:rPr lang="en-GB" sz="2400" b="1" kern="1200" dirty="0">
              <a:solidFill>
                <a:schemeClr val="tx1"/>
              </a:solidFill>
            </a:rPr>
            <a:t>Other Updates:</a:t>
          </a:r>
          <a:endParaRPr lang="en-GB" sz="2400" kern="1200" dirty="0">
            <a:solidFill>
              <a:schemeClr val="tx1"/>
            </a:solidFill>
          </a:endParaRPr>
        </a:p>
      </dsp:txBody>
      <dsp:txXfrm>
        <a:off x="5753906" y="4360"/>
        <a:ext cx="5047240" cy="1382400"/>
      </dsp:txXfrm>
    </dsp:sp>
    <dsp:sp modelId="{4FD40C69-BD97-42BC-81E1-EA986172DB86}">
      <dsp:nvSpPr>
        <dsp:cNvPr id="0" name=""/>
        <dsp:cNvSpPr/>
      </dsp:nvSpPr>
      <dsp:spPr>
        <a:xfrm>
          <a:off x="5753906" y="1386760"/>
          <a:ext cx="5047240" cy="2569319"/>
        </a:xfrm>
        <a:prstGeom prst="rect">
          <a:avLst/>
        </a:prstGeom>
        <a:solidFill>
          <a:schemeClr val="bg1">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Font typeface="Wingdings" panose="05000000000000000000" pitchFamily="2" charset="2"/>
            <a:buChar char="ü"/>
          </a:pPr>
          <a:r>
            <a:rPr lang="en-GB" sz="2000" b="0" kern="1200"/>
            <a:t>Identified inconsistencies (NTCs, other data) fixed in final dataset</a:t>
          </a:r>
          <a:endParaRPr lang="en-GB" sz="2000" kern="1200" dirty="0"/>
        </a:p>
        <a:p>
          <a:pPr marL="228600" lvl="1" indent="-228600" algn="l" defTabSz="889000" rtl="0">
            <a:lnSpc>
              <a:spcPct val="90000"/>
            </a:lnSpc>
            <a:spcBef>
              <a:spcPct val="0"/>
            </a:spcBef>
            <a:spcAft>
              <a:spcPct val="15000"/>
            </a:spcAft>
            <a:buFont typeface="Wingdings" panose="05000000000000000000" pitchFamily="2" charset="2"/>
            <a:buChar char="ü"/>
          </a:pPr>
          <a:endParaRPr lang="en-GB" sz="2000" kern="1200" dirty="0"/>
        </a:p>
        <a:p>
          <a:pPr marL="228600" lvl="1" indent="-228600" algn="l" defTabSz="889000" rtl="0">
            <a:lnSpc>
              <a:spcPct val="90000"/>
            </a:lnSpc>
            <a:spcBef>
              <a:spcPct val="0"/>
            </a:spcBef>
            <a:spcAft>
              <a:spcPct val="15000"/>
            </a:spcAft>
            <a:buFont typeface="Wingdings" panose="05000000000000000000" pitchFamily="2" charset="2"/>
            <a:buChar char="ü"/>
          </a:pPr>
          <a:r>
            <a:rPr lang="en-GB" sz="2000" kern="1200" dirty="0"/>
            <a:t>Updates in thermal capacity in Italy following CM auctions (+2 GW)</a:t>
          </a:r>
        </a:p>
        <a:p>
          <a:pPr marL="228600" lvl="1" indent="-228600" algn="l" defTabSz="889000" rtl="0">
            <a:lnSpc>
              <a:spcPct val="90000"/>
            </a:lnSpc>
            <a:spcBef>
              <a:spcPct val="0"/>
            </a:spcBef>
            <a:spcAft>
              <a:spcPct val="15000"/>
            </a:spcAft>
            <a:buFont typeface="Wingdings" panose="05000000000000000000" pitchFamily="2" charset="2"/>
            <a:buChar char="ü"/>
          </a:pPr>
          <a:endParaRPr lang="en-GB" sz="2000" kern="1200" dirty="0"/>
        </a:p>
        <a:p>
          <a:pPr marL="228600" lvl="1" indent="-228600" algn="l" defTabSz="889000" rtl="0">
            <a:lnSpc>
              <a:spcPct val="90000"/>
            </a:lnSpc>
            <a:spcBef>
              <a:spcPct val="0"/>
            </a:spcBef>
            <a:spcAft>
              <a:spcPct val="15000"/>
            </a:spcAft>
            <a:buFont typeface="Wingdings" panose="05000000000000000000" pitchFamily="2" charset="2"/>
            <a:buChar char="ü"/>
          </a:pPr>
          <a:r>
            <a:rPr lang="en-GB" sz="2000" kern="1200" dirty="0"/>
            <a:t>Correction in coal capacity in Spain, TY2024 (0.4 GW)</a:t>
          </a:r>
        </a:p>
      </dsp:txBody>
      <dsp:txXfrm>
        <a:off x="5753906" y="1386760"/>
        <a:ext cx="5047240" cy="2569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73992-6056-423C-8B8B-45CA737FE8C2}">
      <dsp:nvSpPr>
        <dsp:cNvPr id="0" name=""/>
        <dsp:cNvSpPr/>
      </dsp:nvSpPr>
      <dsp:spPr>
        <a:xfrm>
          <a:off x="3167130" y="661"/>
          <a:ext cx="1793739" cy="77390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Master problem</a:t>
          </a:r>
          <a:endParaRPr lang="en-GB" sz="1800" kern="1200" dirty="0"/>
        </a:p>
      </dsp:txBody>
      <dsp:txXfrm>
        <a:off x="3189797" y="23328"/>
        <a:ext cx="1748405" cy="728572"/>
      </dsp:txXfrm>
    </dsp:sp>
    <dsp:sp modelId="{BD940906-FCCA-4701-9AC1-D02C092B2AB1}">
      <dsp:nvSpPr>
        <dsp:cNvPr id="0" name=""/>
        <dsp:cNvSpPr/>
      </dsp:nvSpPr>
      <dsp:spPr>
        <a:xfrm rot="5400000">
          <a:off x="3918892" y="793915"/>
          <a:ext cx="290214" cy="348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822936"/>
        <a:ext cx="208955" cy="203150"/>
      </dsp:txXfrm>
    </dsp:sp>
    <dsp:sp modelId="{5B536DA3-7B18-4724-822A-1389C767E7E6}">
      <dsp:nvSpPr>
        <dsp:cNvPr id="0" name=""/>
        <dsp:cNvSpPr/>
      </dsp:nvSpPr>
      <dsp:spPr>
        <a:xfrm>
          <a:off x="3167130" y="1161520"/>
          <a:ext cx="1793739" cy="773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Price determination</a:t>
          </a:r>
          <a:endParaRPr lang="en-GB" sz="1800" kern="1200" dirty="0"/>
        </a:p>
      </dsp:txBody>
      <dsp:txXfrm>
        <a:off x="3189797" y="1184187"/>
        <a:ext cx="1748405" cy="728572"/>
      </dsp:txXfrm>
    </dsp:sp>
    <dsp:sp modelId="{028DE2C9-F34F-423A-B2F3-C605BF89C1C0}">
      <dsp:nvSpPr>
        <dsp:cNvPr id="0" name=""/>
        <dsp:cNvSpPr/>
      </dsp:nvSpPr>
      <dsp:spPr>
        <a:xfrm rot="5400000">
          <a:off x="3918892" y="1954774"/>
          <a:ext cx="290214" cy="348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1983795"/>
        <a:ext cx="208955" cy="203150"/>
      </dsp:txXfrm>
    </dsp:sp>
    <dsp:sp modelId="{56D6D0E9-FF82-4807-8A58-AF436E1E0D4D}">
      <dsp:nvSpPr>
        <dsp:cNvPr id="0" name=""/>
        <dsp:cNvSpPr/>
      </dsp:nvSpPr>
      <dsp:spPr>
        <a:xfrm>
          <a:off x="3167130" y="2322380"/>
          <a:ext cx="1793739" cy="77390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PUN* search</a:t>
          </a:r>
          <a:endParaRPr lang="en-GB" sz="1800" kern="1200" dirty="0"/>
        </a:p>
      </dsp:txBody>
      <dsp:txXfrm>
        <a:off x="3189797" y="2345047"/>
        <a:ext cx="1748405" cy="728572"/>
      </dsp:txXfrm>
    </dsp:sp>
    <dsp:sp modelId="{BCDF8F58-D4D4-434F-A122-3ED7976F5977}">
      <dsp:nvSpPr>
        <dsp:cNvPr id="0" name=""/>
        <dsp:cNvSpPr/>
      </dsp:nvSpPr>
      <dsp:spPr>
        <a:xfrm rot="5400000">
          <a:off x="3918892" y="3115634"/>
          <a:ext cx="290214" cy="348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3144655"/>
        <a:ext cx="208955" cy="203150"/>
      </dsp:txXfrm>
    </dsp:sp>
    <dsp:sp modelId="{84E2F15C-D880-441A-8132-4AF3BE31079F}">
      <dsp:nvSpPr>
        <dsp:cNvPr id="0" name=""/>
        <dsp:cNvSpPr/>
      </dsp:nvSpPr>
      <dsp:spPr>
        <a:xfrm>
          <a:off x="3167130" y="3483239"/>
          <a:ext cx="1793739" cy="77390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Volume  </a:t>
          </a:r>
          <a:r>
            <a:rPr lang="en-US" sz="1800" kern="1200" dirty="0" err="1"/>
            <a:t>indeterminancy</a:t>
          </a:r>
          <a:endParaRPr lang="en-GB" sz="1800" kern="1200" dirty="0"/>
        </a:p>
      </dsp:txBody>
      <dsp:txXfrm>
        <a:off x="3189797" y="3505906"/>
        <a:ext cx="1748405" cy="728572"/>
      </dsp:txXfrm>
    </dsp:sp>
    <dsp:sp modelId="{571B0EAE-F6DA-4968-897D-903BEFC213EA}">
      <dsp:nvSpPr>
        <dsp:cNvPr id="0" name=""/>
        <dsp:cNvSpPr/>
      </dsp:nvSpPr>
      <dsp:spPr>
        <a:xfrm rot="5400000">
          <a:off x="3918892" y="4276493"/>
          <a:ext cx="290214" cy="3482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4305514"/>
        <a:ext cx="208955" cy="203150"/>
      </dsp:txXfrm>
    </dsp:sp>
    <dsp:sp modelId="{2ECF997D-DC1C-433A-AF5D-7E3BECDBDE33}">
      <dsp:nvSpPr>
        <dsp:cNvPr id="0" name=""/>
        <dsp:cNvSpPr/>
      </dsp:nvSpPr>
      <dsp:spPr>
        <a:xfrm>
          <a:off x="3167130" y="4644099"/>
          <a:ext cx="1793739" cy="77390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Final Solution</a:t>
          </a:r>
          <a:endParaRPr lang="en-GB" sz="1800" kern="1200" dirty="0"/>
        </a:p>
      </dsp:txBody>
      <dsp:txXfrm>
        <a:off x="3189797" y="4666766"/>
        <a:ext cx="1748405" cy="7285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FAF96-6767-4F5A-A012-3AEDD81240C3}">
      <dsp:nvSpPr>
        <dsp:cNvPr id="0" name=""/>
        <dsp:cNvSpPr/>
      </dsp:nvSpPr>
      <dsp:spPr>
        <a:xfrm rot="10800000">
          <a:off x="2106847" y="0"/>
          <a:ext cx="7099095" cy="1052573"/>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155"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The volume indeterminacy sub-problem seeks now to find </a:t>
          </a:r>
          <a:r>
            <a:rPr lang="en-GB" sz="1700" b="1" kern="1200" dirty="0"/>
            <a:t>one</a:t>
          </a:r>
          <a:r>
            <a:rPr lang="en-GB" sz="1700" kern="1200" dirty="0"/>
            <a:t> coherent solution </a:t>
          </a:r>
          <a:r>
            <a:rPr lang="en-GB" sz="1700" b="1" kern="1200" dirty="0"/>
            <a:t>from a set of equivalent </a:t>
          </a:r>
          <a:r>
            <a:rPr lang="en-GB" sz="1700" kern="1200" dirty="0"/>
            <a:t>solutions yielding the same social welfare with a focus on </a:t>
          </a:r>
          <a:r>
            <a:rPr lang="en-GB" sz="1700" kern="1200" dirty="0" err="1"/>
            <a:t>diffrent</a:t>
          </a:r>
          <a:r>
            <a:rPr lang="en-GB" sz="1700" kern="1200" dirty="0"/>
            <a:t> aspects.</a:t>
          </a:r>
        </a:p>
      </dsp:txBody>
      <dsp:txXfrm rot="10800000">
        <a:off x="2369990" y="0"/>
        <a:ext cx="6835952" cy="1052573"/>
      </dsp:txXfrm>
    </dsp:sp>
    <dsp:sp modelId="{E1A53F0E-AD9A-4DA3-9E42-A7C580FDBF38}">
      <dsp:nvSpPr>
        <dsp:cNvPr id="0" name=""/>
        <dsp:cNvSpPr/>
      </dsp:nvSpPr>
      <dsp:spPr>
        <a:xfrm>
          <a:off x="1524974" y="0"/>
          <a:ext cx="1052573" cy="10525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5FEC9-AFAE-4000-9D45-BF25CAB14AAB}">
      <dsp:nvSpPr>
        <dsp:cNvPr id="0" name=""/>
        <dsp:cNvSpPr/>
      </dsp:nvSpPr>
      <dsp:spPr>
        <a:xfrm rot="10800000">
          <a:off x="2084917" y="0"/>
          <a:ext cx="7392149" cy="95403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0703"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Aims at minimizing the curtailment of these price-taking limit orders, i.e. minimizing the rejected quantity of price-taking orders. </a:t>
          </a:r>
        </a:p>
      </dsp:txBody>
      <dsp:txXfrm rot="10800000">
        <a:off x="2323426" y="0"/>
        <a:ext cx="7153640" cy="954035"/>
      </dsp:txXfrm>
    </dsp:sp>
    <dsp:sp modelId="{3CAD78D5-07E2-4B6C-9BA9-04413E0A22F4}">
      <dsp:nvSpPr>
        <dsp:cNvPr id="0" name=""/>
        <dsp:cNvSpPr/>
      </dsp:nvSpPr>
      <dsp:spPr>
        <a:xfrm>
          <a:off x="1623423" y="0"/>
          <a:ext cx="954035" cy="954035"/>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21/06/2022</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5F59A86B-9331-47F8-9CB8-30AFD1F6D4A5}" type="datetimeFigureOut">
              <a:rPr lang="en-GB" smtClean="0"/>
              <a:pPr/>
              <a:t>21/06/2022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Formatvorlagen</a:t>
            </a:r>
            <a:r>
              <a:rPr lang="en-GB" dirty="0"/>
              <a:t> des </a:t>
            </a:r>
            <a:r>
              <a:rPr lang="en-GB" dirty="0" err="1"/>
              <a:t>Textmasters</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27DFC0B-81FF-47CA-B58A-4F5611807459}" type="slidenum">
              <a:rPr lang="en-GB" smtClean="0"/>
              <a:pPr/>
              <a:t>‹#›</a:t>
            </a:fld>
            <a:endParaRPr lang="en-GB" dirty="0"/>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726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010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576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456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defTabSz="914400">
              <a:lnSpc>
                <a:spcPts val="2600"/>
              </a:lnSpc>
              <a:buFont typeface="Arial" panose="020B0604020202020204" pitchFamily="34" charset="0"/>
              <a:buChar char="•"/>
            </a:pPr>
            <a:endParaRPr lang="en-GB" dirty="0"/>
          </a:p>
        </p:txBody>
      </p:sp>
    </p:spTree>
    <p:extLst>
      <p:ext uri="{BB962C8B-B14F-4D97-AF65-F5344CB8AC3E}">
        <p14:creationId xmlns:p14="http://schemas.microsoft.com/office/powerpoint/2010/main" val="4184620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432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735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499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523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262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0673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066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1592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13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8514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890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53024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55614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1803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6242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4127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6162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739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630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3381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7DFC0B-81FF-47CA-B58A-4F5611807459}" type="slidenum">
              <a:rPr lang="de-DE" smtClean="0"/>
              <a:t>34</a:t>
            </a:fld>
            <a:endParaRPr lang="de-DE"/>
          </a:p>
        </p:txBody>
      </p:sp>
    </p:spTree>
    <p:extLst>
      <p:ext uri="{BB962C8B-B14F-4D97-AF65-F5344CB8AC3E}">
        <p14:creationId xmlns:p14="http://schemas.microsoft.com/office/powerpoint/2010/main" val="1680013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50773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4592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3393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760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47A21-75AE-41E6-A673-E5A4BB2A6099}" type="slidenum">
              <a:rPr lang="en-GB" smtClean="0"/>
              <a:t>41</a:t>
            </a:fld>
            <a:endParaRPr lang="en-GB"/>
          </a:p>
        </p:txBody>
      </p:sp>
    </p:spTree>
    <p:extLst>
      <p:ext uri="{BB962C8B-B14F-4D97-AF65-F5344CB8AC3E}">
        <p14:creationId xmlns:p14="http://schemas.microsoft.com/office/powerpoint/2010/main" val="1464444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547A21-75AE-41E6-A673-E5A4BB2A6099}" type="slidenum">
              <a:rPr lang="en-GB" smtClean="0"/>
              <a:t>42</a:t>
            </a:fld>
            <a:endParaRPr lang="en-GB"/>
          </a:p>
        </p:txBody>
      </p:sp>
    </p:spTree>
    <p:extLst>
      <p:ext uri="{BB962C8B-B14F-4D97-AF65-F5344CB8AC3E}">
        <p14:creationId xmlns:p14="http://schemas.microsoft.com/office/powerpoint/2010/main" val="3905855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769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96723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9291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0377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4640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011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0528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94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5566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444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877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5.bin"/><Relationship Id="rId7" Type="http://schemas.openxmlformats.org/officeDocument/2006/relationships/diagramQuickStyle" Target="../diagrams/quickStyle1.xml"/><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7.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5.xml"/><Relationship Id="rId1" Type="http://schemas.openxmlformats.org/officeDocument/2006/relationships/tags" Target="../tags/tag35.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37.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7.xml"/><Relationship Id="rId1" Type="http://schemas.openxmlformats.org/officeDocument/2006/relationships/tags" Target="../tags/tag40.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Master" Target="../slideMasters/slideMaster7.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7.xml"/><Relationship Id="rId1" Type="http://schemas.openxmlformats.org/officeDocument/2006/relationships/tags" Target="../tags/tag42.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7.xml"/><Relationship Id="rId1" Type="http://schemas.openxmlformats.org/officeDocument/2006/relationships/tags" Target="../tags/tag43.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7.xml"/><Relationship Id="rId1" Type="http://schemas.openxmlformats.org/officeDocument/2006/relationships/tags" Target="../tags/tag44.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7.xml"/><Relationship Id="rId1" Type="http://schemas.openxmlformats.org/officeDocument/2006/relationships/tags" Target="../tags/tag45.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7.xml"/><Relationship Id="rId1" Type="http://schemas.openxmlformats.org/officeDocument/2006/relationships/tags" Target="../tags/tag46.xml"/><Relationship Id="rId5" Type="http://schemas.openxmlformats.org/officeDocument/2006/relationships/chart" Target="../charts/chart4.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7.xml"/><Relationship Id="rId1" Type="http://schemas.openxmlformats.org/officeDocument/2006/relationships/tags" Target="../tags/tag47.xml"/><Relationship Id="rId5" Type="http://schemas.openxmlformats.org/officeDocument/2006/relationships/chart" Target="../charts/chart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7.xml"/><Relationship Id="rId1" Type="http://schemas.openxmlformats.org/officeDocument/2006/relationships/tags" Target="../tags/tag48.xml"/><Relationship Id="rId5" Type="http://schemas.openxmlformats.org/officeDocument/2006/relationships/chart" Target="../charts/chart6.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7.xml"/><Relationship Id="rId1" Type="http://schemas.openxmlformats.org/officeDocument/2006/relationships/tags" Target="../tags/tag49.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7.xml"/><Relationship Id="rId1" Type="http://schemas.openxmlformats.org/officeDocument/2006/relationships/tags" Target="../tags/tag50.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51.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7.xml"/><Relationship Id="rId1" Type="http://schemas.openxmlformats.org/officeDocument/2006/relationships/tags" Target="../tags/tag52.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52.bin"/><Relationship Id="rId7" Type="http://schemas.openxmlformats.org/officeDocument/2006/relationships/diagramQuickStyle" Target="../diagrams/quickStyle2.xml"/><Relationship Id="rId2" Type="http://schemas.openxmlformats.org/officeDocument/2006/relationships/slideMaster" Target="../slideMasters/slideMaster7.xml"/><Relationship Id="rId1" Type="http://schemas.openxmlformats.org/officeDocument/2006/relationships/tags" Target="../tags/tag5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emf"/><Relationship Id="rId9" Type="http://schemas.microsoft.com/office/2007/relationships/diagramDrawing" Target="../diagrams/drawing2.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7.xml"/><Relationship Id="rId1" Type="http://schemas.openxmlformats.org/officeDocument/2006/relationships/tags" Target="../tags/tag54.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4.bin"/><Relationship Id="rId7"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ags" Target="../tags/tag5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7.xml"/><Relationship Id="rId1" Type="http://schemas.openxmlformats.org/officeDocument/2006/relationships/tags" Target="../tags/tag56.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7.xml"/><Relationship Id="rId1" Type="http://schemas.openxmlformats.org/officeDocument/2006/relationships/tags" Target="../tags/tag5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tags" Target="../tags/tag58.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tags" Target="../tags/tag59.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8.xml"/><Relationship Id="rId1" Type="http://schemas.openxmlformats.org/officeDocument/2006/relationships/tags" Target="../tags/tag61.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8.xml"/><Relationship Id="rId1" Type="http://schemas.openxmlformats.org/officeDocument/2006/relationships/tags" Target="../tags/tag62.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8.xml"/><Relationship Id="rId1" Type="http://schemas.openxmlformats.org/officeDocument/2006/relationships/tags" Target="../tags/tag63.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8.xml"/><Relationship Id="rId1" Type="http://schemas.openxmlformats.org/officeDocument/2006/relationships/tags" Target="../tags/tag64.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65.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66.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tags" Target="../tags/tag67.xml"/><Relationship Id="rId5" Type="http://schemas.openxmlformats.org/officeDocument/2006/relationships/chart" Target="../charts/chart7.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68.xml"/><Relationship Id="rId5" Type="http://schemas.openxmlformats.org/officeDocument/2006/relationships/chart" Target="../charts/chart8.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69.xml"/><Relationship Id="rId5" Type="http://schemas.openxmlformats.org/officeDocument/2006/relationships/chart" Target="../charts/chart9.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72.bin"/><Relationship Id="rId7" Type="http://schemas.openxmlformats.org/officeDocument/2006/relationships/diagramQuickStyle" Target="../diagrams/quickStyle3.xml"/><Relationship Id="rId2" Type="http://schemas.openxmlformats.org/officeDocument/2006/relationships/slideMaster" Target="../slideMasters/slideMaster8.xml"/><Relationship Id="rId1" Type="http://schemas.openxmlformats.org/officeDocument/2006/relationships/tags" Target="../tags/tag7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emf"/><Relationship Id="rId9" Type="http://schemas.microsoft.com/office/2007/relationships/diagramDrawing" Target="../diagrams/drawing3.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8.xml"/><Relationship Id="rId1" Type="http://schemas.openxmlformats.org/officeDocument/2006/relationships/tags" Target="../tags/tag75.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74.bin"/><Relationship Id="rId7"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8.xml"/><Relationship Id="rId1" Type="http://schemas.openxmlformats.org/officeDocument/2006/relationships/tags" Target="../tags/tag77.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8.xml"/><Relationship Id="rId1" Type="http://schemas.openxmlformats.org/officeDocument/2006/relationships/tags" Target="../tags/tag7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chart" Target="../charts/chart1.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8.xml"/><Relationship Id="rId1" Type="http://schemas.openxmlformats.org/officeDocument/2006/relationships/tags" Target="../tags/tag79.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8.xml"/><Relationship Id="rId1" Type="http://schemas.openxmlformats.org/officeDocument/2006/relationships/tags" Target="../tags/tag80.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8.xml"/><Relationship Id="rId1" Type="http://schemas.openxmlformats.org/officeDocument/2006/relationships/tags" Target="../tags/tag81.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8.xml"/><Relationship Id="rId1" Type="http://schemas.openxmlformats.org/officeDocument/2006/relationships/tags" Target="../tags/tag82.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8.xml"/><Relationship Id="rId1" Type="http://schemas.openxmlformats.org/officeDocument/2006/relationships/tags" Target="../tags/tag83.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8.xml"/><Relationship Id="rId1" Type="http://schemas.openxmlformats.org/officeDocument/2006/relationships/tags" Target="../tags/tag84.xml"/><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chart" Target="../charts/chart2.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chart" Target="../charts/chart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949137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Tree>
    <p:extLst>
      <p:ext uri="{BB962C8B-B14F-4D97-AF65-F5344CB8AC3E}">
        <p14:creationId xmlns:p14="http://schemas.microsoft.com/office/powerpoint/2010/main" val="298579841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46578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rtl="0">
              <a:defRPr sz="1800"/>
            </a:lvl1pPr>
          </a:lstStyle>
          <a:p>
            <a:r>
              <a:rPr lang="en-GB" dirty="0">
                <a:latin typeface="Calibri" panose="020F0502020204030204" pitchFamily="34" charset="0"/>
                <a:cs typeface="Calibri" panose="020F0502020204030204" pitchFamily="34" charset="0"/>
              </a:rPr>
              <a:t>Examples for bullet points.</a:t>
            </a:r>
          </a:p>
          <a:p>
            <a:r>
              <a:rPr lang="en-GB" dirty="0">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GB" dirty="0">
                <a:latin typeface="Calibri" panose="020F0502020204030204" pitchFamily="34" charset="0"/>
                <a:cs typeface="Calibri" panose="020F0502020204030204" pitchFamily="34" charset="0"/>
              </a:rPr>
              <a:t>Using only the enter-key will create a new bullet point.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GB" dirty="0">
                <a:latin typeface="Calibri" panose="020F0502020204030204" pitchFamily="34" charset="0"/>
                <a:cs typeface="Calibri" panose="020F0502020204030204" pitchFamily="34" charset="0"/>
              </a:rPr>
              <a:t>Text will resize automatically.</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GB" dirty="0">
                <a:latin typeface="Calibri" panose="020F0502020204030204" pitchFamily="34" charset="0"/>
                <a:cs typeface="Calibri" panose="020F0502020204030204" pitchFamily="34" charset="0"/>
              </a:rPr>
              <a:t>Example for bullet points</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Dummy text here</a:t>
            </a:r>
          </a:p>
          <a:p>
            <a:pPr lvl="1"/>
            <a:r>
              <a:rPr lang="en-GB" dirty="0">
                <a:latin typeface="Calibri" panose="020F0502020204030204" pitchFamily="34" charset="0"/>
                <a:cs typeface="Calibri" panose="020F0502020204030204" pitchFamily="34" charset="0"/>
              </a:rPr>
              <a:t>Second level</a:t>
            </a:r>
          </a:p>
          <a:p>
            <a:pPr lvl="2"/>
            <a:r>
              <a:rPr lang="en-GB" dirty="0">
                <a:latin typeface="Calibri" panose="020F0502020204030204" pitchFamily="34" charset="0"/>
                <a:cs typeface="Calibri" panose="020F0502020204030204" pitchFamily="34" charset="0"/>
              </a:rPr>
              <a:t>Third level</a:t>
            </a:r>
          </a:p>
          <a:p>
            <a:pPr lvl="3"/>
            <a:r>
              <a:rPr lang="en-GB" dirty="0">
                <a:latin typeface="Calibri" panose="020F0502020204030204" pitchFamily="34" charset="0"/>
                <a:cs typeface="Calibri" panose="020F0502020204030204" pitchFamily="34" charset="0"/>
              </a:rPr>
              <a:t>Fourth level</a:t>
            </a:r>
          </a:p>
          <a:p>
            <a:pPr lvl="4"/>
            <a:r>
              <a:rPr lang="en-GB" dirty="0">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74099395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GB" sz="1800" b="1" dirty="0" err="1">
                          <a:solidFill>
                            <a:srgbClr val="015092"/>
                          </a:solidFill>
                          <a:latin typeface="Calibri" panose="020F0502020204030204" pitchFamily="34" charset="0"/>
                          <a:cs typeface="Calibri" panose="020F0502020204030204" pitchFamily="34" charset="0"/>
                        </a:rPr>
                        <a:t>Infobox</a:t>
                      </a:r>
                      <a:r>
                        <a:rPr lang="en-GB" sz="1800" b="1" dirty="0">
                          <a:solidFill>
                            <a:srgbClr val="015092"/>
                          </a:solidFill>
                          <a:latin typeface="Calibri" panose="020F0502020204030204" pitchFamily="34" charset="0"/>
                          <a:cs typeface="Calibri" panose="020F0502020204030204" pitchFamily="34" charset="0"/>
                        </a:rPr>
                        <a:t> </a:t>
                      </a:r>
                    </a:p>
                    <a:p>
                      <a:pPr rtl="0"/>
                      <a:endParaRPr lang="en-GB" sz="1800" b="1" dirty="0">
                        <a:solidFill>
                          <a:srgbClr val="015092"/>
                        </a:solidFill>
                        <a:latin typeface="Calibri" panose="020F0502020204030204" pitchFamily="34" charset="0"/>
                        <a:cs typeface="Calibri" panose="020F0502020204030204" pitchFamily="34" charset="0"/>
                      </a:endParaRPr>
                    </a:p>
                    <a:p>
                      <a:pPr rtl="0"/>
                      <a:r>
                        <a:rPr lang="en-GB" sz="1800" dirty="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418591618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2479103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4" name="Objek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GB" dirty="0"/>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GB" dirty="0"/>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GB" dirty="0"/>
          </a:p>
          <a:p>
            <a:pPr marL="342900" indent="-342900">
              <a:lnSpc>
                <a:spcPct val="120000"/>
              </a:lnSpc>
              <a:buClr>
                <a:srgbClr val="707F86"/>
              </a:buClr>
              <a:buFont typeface="+mj-lt"/>
              <a:buAutoNum type="arabicParenBoth"/>
            </a:pPr>
            <a:r>
              <a:rPr lang="en-GB" dirty="0"/>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GB" dirty="0"/>
              <a:t>In this textbox, using only the enter-key will create a new paragraph, causing a new numeration. </a:t>
            </a:r>
            <a:br>
              <a:rPr lang="en-GB" dirty="0"/>
            </a:br>
            <a:r>
              <a:rPr lang="en-GB" dirty="0"/>
              <a:t>If you only want to start the text in a new line (like this sentence) and keep the numeration, use shift-enter.  </a:t>
            </a:r>
          </a:p>
        </p:txBody>
      </p:sp>
    </p:spTree>
    <p:extLst>
      <p:ext uri="{BB962C8B-B14F-4D97-AF65-F5344CB8AC3E}">
        <p14:creationId xmlns:p14="http://schemas.microsoft.com/office/powerpoint/2010/main" val="387443284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2210007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rtl="0">
              <a:defRPr>
                <a:solidFill>
                  <a:schemeClr val="tx1">
                    <a:lumMod val="50000"/>
                  </a:schemeClr>
                </a:solidFill>
              </a:defRPr>
            </a:lvl1pPr>
          </a:lstStyle>
          <a:p>
            <a:r>
              <a:rPr lang="en-GB" dirty="0">
                <a:solidFill>
                  <a:srgbClr val="0F218B"/>
                </a:solidFill>
              </a:rPr>
              <a:t>Headline 3 – Edit text here.</a:t>
            </a:r>
            <a:endParaRPr lang="en-GB" i="1" dirty="0">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March</a:t>
                </a:r>
                <a:endParaRPr lang="en-GB" sz="1400" dirty="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January</a:t>
                </a:r>
                <a:endParaRPr lang="en-GB" sz="1400" dirty="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07661301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60067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GB" sz="1400" b="1" dirty="0">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lvl1pPr rtl="0">
              <a:defRPr/>
            </a:lvl1pPr>
          </a:lstStyle>
          <a:p>
            <a:r>
              <a:rPr lang="en-GB" b="1" dirty="0">
                <a:solidFill>
                  <a:srgbClr val="0F218B"/>
                </a:solidFill>
              </a:rPr>
              <a:t>Headline 3 – Edit text here.</a:t>
            </a:r>
            <a:endParaRPr lang="en-GB" b="1" i="1" dirty="0">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90847100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106572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6" name="Objek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lvl1pPr rtl="0">
              <a:defRPr/>
            </a:lvl1pPr>
          </a:lstStyle>
          <a:p>
            <a:r>
              <a:rPr lang="en-GB" dirty="0">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184638119"/>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8231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92129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Tree>
    <p:extLst>
      <p:ext uri="{BB962C8B-B14F-4D97-AF65-F5344CB8AC3E}">
        <p14:creationId xmlns:p14="http://schemas.microsoft.com/office/powerpoint/2010/main" val="31949920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2756743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GB" sz="2000" b="0" dirty="0">
                <a:solidFill>
                  <a:schemeClr val="tx1">
                    <a:lumMod val="50000"/>
                  </a:schemeClr>
                </a:solidFill>
                <a:effectLst/>
                <a:latin typeface="Calibri" panose="020F0502020204030204" pitchFamily="34" charset="0"/>
                <a:cs typeface="Calibri" panose="020F0502020204030204" pitchFamily="34" charset="0"/>
              </a:rPr>
              <a:t>.</a:t>
            </a:r>
          </a:p>
          <a:p>
            <a:pPr algn="ctr" rtl="0"/>
            <a:r>
              <a:rPr lang="en-GB" sz="2000" b="0" dirty="0">
                <a:solidFill>
                  <a:schemeClr val="tx1">
                    <a:lumMod val="50000"/>
                  </a:schemeClr>
                </a:solidFill>
                <a:effectLst/>
                <a:latin typeface="Calibri" panose="020F0502020204030204" pitchFamily="34" charset="0"/>
                <a:cs typeface="Calibri" panose="020F0502020204030204" pitchFamily="34" charset="0"/>
              </a:rPr>
              <a:t> </a:t>
            </a:r>
            <a:endParaRPr lang="en-GB" sz="1050" b="0" dirty="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GB" dirty="0"/>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EXCELLENCE</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TRUST</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act in the interest of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INTEGRITY</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TEAM</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are a learning organisation.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FUTURE THINKING</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273575925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12815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Key take-</a:t>
            </a:r>
            <a:r>
              <a:rPr lang="en-GB" dirty="0" err="1"/>
              <a:t>aways</a:t>
            </a:r>
            <a:endParaRPr lang="en-GB"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GB"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09219276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64212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GB"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GB" dirty="0">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09473990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ENTSO-E empty p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386634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 name="Objek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626708D0-F327-4D35-9ED5-567E0E6A6EEC}"/>
              </a:ext>
            </a:extLst>
          </p:cNvPr>
          <p:cNvSpPr>
            <a:spLocks noGrp="1"/>
          </p:cNvSpPr>
          <p:nvPr>
            <p:ph type="title" hasCustomPrompt="1"/>
          </p:nvPr>
        </p:nvSpPr>
        <p:spPr>
          <a:xfrm>
            <a:off x="479376" y="113852"/>
            <a:ext cx="11281639" cy="825489"/>
          </a:xfrm>
          <a:prstGeom prst="rect">
            <a:avLst/>
          </a:prstGeom>
        </p:spPr>
        <p:txBody>
          <a:bodyPr vert="horz" anchor="ctr"/>
          <a:lstStyle>
            <a:lvl1pPr rtl="0">
              <a:lnSpc>
                <a:spcPts val="3200"/>
              </a:lnSpc>
              <a:defRPr sz="3000" b="1">
                <a:solidFill>
                  <a:srgbClr val="0F218B"/>
                </a:solidFill>
                <a:latin typeface="+mn-lt"/>
              </a:defRPr>
            </a:lvl1pPr>
          </a:lstStyle>
          <a:p>
            <a:r>
              <a:rPr lang="en-GB" dirty="0"/>
              <a:t>Title</a:t>
            </a:r>
          </a:p>
        </p:txBody>
      </p:sp>
      <p:sp>
        <p:nvSpPr>
          <p:cNvPr id="8" name="Rechteck 1">
            <a:extLst>
              <a:ext uri="{FF2B5EF4-FFF2-40B4-BE49-F238E27FC236}">
                <a16:creationId xmlns:a16="http://schemas.microsoft.com/office/drawing/2014/main" id="{1FB58BCE-1F41-47A6-9F01-28DAB02495B2}"/>
              </a:ext>
            </a:extLst>
          </p:cNvPr>
          <p:cNvSpPr/>
          <p:nvPr userDrawn="1"/>
        </p:nvSpPr>
        <p:spPr>
          <a:xfrm flipH="1">
            <a:off x="335360" y="16659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4" name="TextBox 3">
            <a:extLst>
              <a:ext uri="{FF2B5EF4-FFF2-40B4-BE49-F238E27FC236}">
                <a16:creationId xmlns:a16="http://schemas.microsoft.com/office/drawing/2014/main" id="{3441AA38-93AB-4822-84CA-01941AB24E2C}"/>
              </a:ext>
            </a:extLst>
          </p:cNvPr>
          <p:cNvSpPr txBox="1"/>
          <p:nvPr userDrawn="1"/>
        </p:nvSpPr>
        <p:spPr>
          <a:xfrm>
            <a:off x="11546958" y="6145619"/>
            <a:ext cx="499730" cy="646331"/>
          </a:xfrm>
          <a:prstGeom prst="rect">
            <a:avLst/>
          </a:prstGeom>
          <a:noFill/>
        </p:spPr>
        <p:txBody>
          <a:bodyPr wrap="square" rtlCol="0">
            <a:spAutoFit/>
          </a:bodyPr>
          <a:lstStyle/>
          <a:p>
            <a:pPr rtl="0"/>
            <a:fld id="{AFBA108D-10FA-4DB0-890A-C2495D702B1D}" type="slidenum">
              <a:rPr lang="en-GB" smtClean="0"/>
              <a:pPr rtl="0"/>
              <a:t>‹#›</a:t>
            </a:fld>
            <a:endParaRPr lang="en-GB" dirty="0"/>
          </a:p>
        </p:txBody>
      </p:sp>
    </p:spTree>
    <p:extLst>
      <p:ext uri="{BB962C8B-B14F-4D97-AF65-F5344CB8AC3E}">
        <p14:creationId xmlns:p14="http://schemas.microsoft.com/office/powerpoint/2010/main" val="301761512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3634">
          <p15:clr>
            <a:srgbClr val="A4A3A4"/>
          </p15:clr>
        </p15:guide>
        <p15:guide id="4" pos="181">
          <p15:clr>
            <a:srgbClr val="A4A3A4"/>
          </p15:clr>
        </p15:guide>
        <p15:guide id="5" pos="7499">
          <p15:clr>
            <a:srgbClr val="A4A3A4"/>
          </p15:clr>
        </p15:guide>
        <p15:guide id="6" orient="horz" pos="104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9871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90960279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13270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3151196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2400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4718008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502852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1108640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427082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2740934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43368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9786267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673678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vert="horz" anchor="b"/>
          <a:lstStyle>
            <a:lvl1pPr rtl="0">
              <a:lnSpc>
                <a:spcPts val="3200"/>
              </a:lnSpc>
              <a:defRPr sz="3000" b="1">
                <a:solidFill>
                  <a:srgbClr val="0F218B"/>
                </a:solidFill>
                <a:latin typeface="Calibri" panose="020F0502020204030204" pitchFamily="34" charset="0"/>
                <a:cs typeface="Calibri" panose="020F0502020204030204" pitchFamily="34" charset="0"/>
              </a:defRPr>
            </a:lvl1pPr>
          </a:lstStyle>
          <a:p>
            <a:r>
              <a:rPr lang="en-GB" dirty="0"/>
              <a:t>Title ENTSO-E PowerPoint-Presentation</a:t>
            </a:r>
            <a:br>
              <a:rPr lang="en-GB" dirty="0"/>
            </a:br>
            <a:r>
              <a:rPr lang="en-GB" dirty="0"/>
              <a:t>may expand over two lines, click to edit</a:t>
            </a:r>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rtl="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en-GB" dirty="0" err="1"/>
              <a:t>Subheadline</a:t>
            </a:r>
            <a:r>
              <a:rPr lang="en-GB" dirty="0"/>
              <a:t>, click to edit. Change picture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1304295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ENTSO-E Key take-away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52452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Key take-</a:t>
            </a:r>
            <a:r>
              <a:rPr lang="en-GB" dirty="0" err="1"/>
              <a:t>aways</a:t>
            </a:r>
            <a:endParaRPr lang="en-GB"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GB"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402033874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ENTSO-E empty p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3562484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 name="Objek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626708D0-F327-4D35-9ED5-567E0E6A6EEC}"/>
              </a:ext>
            </a:extLst>
          </p:cNvPr>
          <p:cNvSpPr>
            <a:spLocks noGrp="1"/>
          </p:cNvSpPr>
          <p:nvPr>
            <p:ph type="title" hasCustomPrompt="1"/>
          </p:nvPr>
        </p:nvSpPr>
        <p:spPr>
          <a:xfrm>
            <a:off x="479376" y="113852"/>
            <a:ext cx="11281639" cy="825489"/>
          </a:xfrm>
          <a:prstGeom prst="rect">
            <a:avLst/>
          </a:prstGeom>
        </p:spPr>
        <p:txBody>
          <a:bodyPr vert="horz" anchor="ctr"/>
          <a:lstStyle>
            <a:lvl1pPr rtl="0">
              <a:lnSpc>
                <a:spcPts val="3200"/>
              </a:lnSpc>
              <a:defRPr sz="3000" b="1">
                <a:solidFill>
                  <a:srgbClr val="0F218B"/>
                </a:solidFill>
                <a:latin typeface="+mn-lt"/>
              </a:defRPr>
            </a:lvl1pPr>
          </a:lstStyle>
          <a:p>
            <a:r>
              <a:rPr lang="en-GB" dirty="0"/>
              <a:t>Title</a:t>
            </a:r>
          </a:p>
        </p:txBody>
      </p:sp>
      <p:sp>
        <p:nvSpPr>
          <p:cNvPr id="8" name="Rechteck 1">
            <a:extLst>
              <a:ext uri="{FF2B5EF4-FFF2-40B4-BE49-F238E27FC236}">
                <a16:creationId xmlns:a16="http://schemas.microsoft.com/office/drawing/2014/main" id="{1FB58BCE-1F41-47A6-9F01-28DAB02495B2}"/>
              </a:ext>
            </a:extLst>
          </p:cNvPr>
          <p:cNvSpPr/>
          <p:nvPr userDrawn="1"/>
        </p:nvSpPr>
        <p:spPr>
          <a:xfrm flipH="1">
            <a:off x="335360" y="16659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4" name="TextBox 3">
            <a:extLst>
              <a:ext uri="{FF2B5EF4-FFF2-40B4-BE49-F238E27FC236}">
                <a16:creationId xmlns:a16="http://schemas.microsoft.com/office/drawing/2014/main" id="{3441AA38-93AB-4822-84CA-01941AB24E2C}"/>
              </a:ext>
            </a:extLst>
          </p:cNvPr>
          <p:cNvSpPr txBox="1"/>
          <p:nvPr userDrawn="1"/>
        </p:nvSpPr>
        <p:spPr>
          <a:xfrm>
            <a:off x="11546958" y="6145619"/>
            <a:ext cx="499730" cy="646331"/>
          </a:xfrm>
          <a:prstGeom prst="rect">
            <a:avLst/>
          </a:prstGeom>
          <a:noFill/>
        </p:spPr>
        <p:txBody>
          <a:bodyPr wrap="square" rtlCol="0">
            <a:spAutoFit/>
          </a:bodyPr>
          <a:lstStyle/>
          <a:p>
            <a:pPr rtl="0"/>
            <a:fld id="{AFBA108D-10FA-4DB0-890A-C2495D702B1D}" type="slidenum">
              <a:rPr lang="en-GB" smtClean="0"/>
              <a:pPr rtl="0"/>
              <a:t>‹#›</a:t>
            </a:fld>
            <a:endParaRPr lang="en-GB" dirty="0"/>
          </a:p>
        </p:txBody>
      </p:sp>
    </p:spTree>
    <p:extLst>
      <p:ext uri="{BB962C8B-B14F-4D97-AF65-F5344CB8AC3E}">
        <p14:creationId xmlns:p14="http://schemas.microsoft.com/office/powerpoint/2010/main" val="149580675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3634">
          <p15:clr>
            <a:srgbClr val="A4A3A4"/>
          </p15:clr>
        </p15:guide>
        <p15:guide id="4" pos="181">
          <p15:clr>
            <a:srgbClr val="A4A3A4"/>
          </p15:clr>
        </p15:guide>
        <p15:guide id="5" pos="7499">
          <p15:clr>
            <a:srgbClr val="A4A3A4"/>
          </p15:clr>
        </p15:guide>
        <p15:guide id="6" orient="horz" pos="104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212483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vert="horz" anchor="b"/>
          <a:lstStyle>
            <a:lvl1pPr rtl="0">
              <a:lnSpc>
                <a:spcPts val="3200"/>
              </a:lnSpc>
              <a:defRPr sz="3000" b="1">
                <a:solidFill>
                  <a:srgbClr val="0F218B"/>
                </a:solidFill>
                <a:latin typeface="Calibri" panose="020F0502020204030204" pitchFamily="34" charset="0"/>
                <a:cs typeface="Calibri" panose="020F0502020204030204" pitchFamily="34" charset="0"/>
              </a:defRPr>
            </a:lvl1pPr>
          </a:lstStyle>
          <a:p>
            <a:r>
              <a:rPr lang="en-GB" dirty="0"/>
              <a:t>Title ENTSO-E PowerPoint-Presentation</a:t>
            </a:r>
            <a:br>
              <a:rPr lang="en-GB" dirty="0"/>
            </a:br>
            <a:r>
              <a:rPr lang="en-GB" dirty="0"/>
              <a:t>may expand over two lines, click to edit</a:t>
            </a:r>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rtl="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en-GB" dirty="0" err="1"/>
              <a:t>Subheadline</a:t>
            </a:r>
            <a:r>
              <a:rPr lang="en-GB" dirty="0"/>
              <a:t>, click to edit. Change picture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252853684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3406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vert="horz" anchor="b"/>
          <a:lstStyle>
            <a:lvl1pPr rtl="0">
              <a:lnSpc>
                <a:spcPts val="3200"/>
              </a:lnSpc>
              <a:defRPr sz="3000" b="1">
                <a:solidFill>
                  <a:srgbClr val="0F218B"/>
                </a:solidFill>
                <a:latin typeface="Calibri" panose="020F0502020204030204" pitchFamily="34" charset="0"/>
                <a:cs typeface="Calibri" panose="020F0502020204030204" pitchFamily="34" charset="0"/>
              </a:defRPr>
            </a:lvl1pPr>
          </a:lstStyle>
          <a:p>
            <a:r>
              <a:rPr lang="en-GB" dirty="0"/>
              <a:t>Title ENTSO-E PowerPoint-Presentation</a:t>
            </a:r>
            <a:br>
              <a:rPr lang="en-GB" dirty="0"/>
            </a:br>
            <a:r>
              <a:rPr lang="en-GB" dirty="0"/>
              <a:t>may expand over two lines, click to edit</a:t>
            </a:r>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rtl="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en-GB" dirty="0" err="1"/>
              <a:t>Subheadline</a:t>
            </a:r>
            <a:r>
              <a:rPr lang="en-GB" dirty="0"/>
              <a:t>, click to edit. Change picture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9681133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430587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28048633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8274657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vert="horz" anchor="b"/>
          <a:lstStyle>
            <a:lvl1pPr rtl="0">
              <a:lnSpc>
                <a:spcPts val="3200"/>
              </a:lnSpc>
              <a:defRPr sz="3000" b="1">
                <a:solidFill>
                  <a:srgbClr val="0F218B"/>
                </a:solidFill>
                <a:latin typeface="Calibri" panose="020F0502020204030204" pitchFamily="34" charset="0"/>
                <a:cs typeface="Calibri" panose="020F0502020204030204" pitchFamily="34" charset="0"/>
              </a:defRPr>
            </a:lvl1pPr>
          </a:lstStyle>
          <a:p>
            <a:r>
              <a:rPr lang="en-GB" dirty="0"/>
              <a:t>Title ENTSO-E PowerPoint-Presentation</a:t>
            </a:r>
            <a:br>
              <a:rPr lang="en-GB" dirty="0"/>
            </a:br>
            <a:r>
              <a:rPr lang="en-GB" dirty="0"/>
              <a:t>may expand over two lines, click to edit</a:t>
            </a:r>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rtl="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en-GB" dirty="0" err="1"/>
              <a:t>Subheadline</a:t>
            </a:r>
            <a:r>
              <a:rPr lang="en-GB" dirty="0"/>
              <a:t>, click to edit. Change picture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46504627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ENTSO-E empty p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1257626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 name="Objek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626708D0-F327-4D35-9ED5-567E0E6A6EEC}"/>
              </a:ext>
            </a:extLst>
          </p:cNvPr>
          <p:cNvSpPr>
            <a:spLocks noGrp="1"/>
          </p:cNvSpPr>
          <p:nvPr>
            <p:ph type="title" hasCustomPrompt="1"/>
          </p:nvPr>
        </p:nvSpPr>
        <p:spPr>
          <a:xfrm>
            <a:off x="479376" y="113852"/>
            <a:ext cx="11281639" cy="825489"/>
          </a:xfrm>
          <a:prstGeom prst="rect">
            <a:avLst/>
          </a:prstGeom>
        </p:spPr>
        <p:txBody>
          <a:bodyPr vert="horz" anchor="ctr"/>
          <a:lstStyle>
            <a:lvl1pPr rtl="0">
              <a:lnSpc>
                <a:spcPts val="3200"/>
              </a:lnSpc>
              <a:defRPr sz="3000" b="1">
                <a:solidFill>
                  <a:srgbClr val="0F218B"/>
                </a:solidFill>
                <a:latin typeface="+mn-lt"/>
              </a:defRPr>
            </a:lvl1pPr>
          </a:lstStyle>
          <a:p>
            <a:r>
              <a:rPr lang="en-GB" dirty="0"/>
              <a:t>Title</a:t>
            </a:r>
          </a:p>
        </p:txBody>
      </p:sp>
      <p:sp>
        <p:nvSpPr>
          <p:cNvPr id="8" name="Rechteck 1">
            <a:extLst>
              <a:ext uri="{FF2B5EF4-FFF2-40B4-BE49-F238E27FC236}">
                <a16:creationId xmlns:a16="http://schemas.microsoft.com/office/drawing/2014/main" id="{1FB58BCE-1F41-47A6-9F01-28DAB02495B2}"/>
              </a:ext>
            </a:extLst>
          </p:cNvPr>
          <p:cNvSpPr/>
          <p:nvPr userDrawn="1"/>
        </p:nvSpPr>
        <p:spPr>
          <a:xfrm flipH="1">
            <a:off x="335360" y="16659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4" name="TextBox 3">
            <a:extLst>
              <a:ext uri="{FF2B5EF4-FFF2-40B4-BE49-F238E27FC236}">
                <a16:creationId xmlns:a16="http://schemas.microsoft.com/office/drawing/2014/main" id="{3441AA38-93AB-4822-84CA-01941AB24E2C}"/>
              </a:ext>
            </a:extLst>
          </p:cNvPr>
          <p:cNvSpPr txBox="1"/>
          <p:nvPr userDrawn="1"/>
        </p:nvSpPr>
        <p:spPr>
          <a:xfrm>
            <a:off x="11546958" y="6145619"/>
            <a:ext cx="499730" cy="646331"/>
          </a:xfrm>
          <a:prstGeom prst="rect">
            <a:avLst/>
          </a:prstGeom>
          <a:noFill/>
        </p:spPr>
        <p:txBody>
          <a:bodyPr wrap="square" rtlCol="0">
            <a:spAutoFit/>
          </a:bodyPr>
          <a:lstStyle/>
          <a:p>
            <a:pPr rtl="0"/>
            <a:fld id="{AFBA108D-10FA-4DB0-890A-C2495D702B1D}" type="slidenum">
              <a:rPr lang="en-GB" smtClean="0"/>
              <a:pPr rtl="0"/>
              <a:t>‹#›</a:t>
            </a:fld>
            <a:endParaRPr lang="en-GB" dirty="0"/>
          </a:p>
        </p:txBody>
      </p:sp>
    </p:spTree>
    <p:extLst>
      <p:ext uri="{BB962C8B-B14F-4D97-AF65-F5344CB8AC3E}">
        <p14:creationId xmlns:p14="http://schemas.microsoft.com/office/powerpoint/2010/main" val="8254426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3634">
          <p15:clr>
            <a:srgbClr val="A4A3A4"/>
          </p15:clr>
        </p15:guide>
        <p15:guide id="4" pos="181">
          <p15:clr>
            <a:srgbClr val="A4A3A4"/>
          </p15:clr>
        </p15:guide>
        <p15:guide id="5" pos="7499">
          <p15:clr>
            <a:srgbClr val="A4A3A4"/>
          </p15:clr>
        </p15:guide>
        <p15:guide id="6" orient="horz" pos="104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256315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40E4BBB-7A88-A816-F66F-776C571A34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644" b="27556"/>
          <a:stretch/>
        </p:blipFill>
        <p:spPr>
          <a:xfrm>
            <a:off x="1" y="1484784"/>
            <a:ext cx="12192000" cy="4032448"/>
          </a:xfrm>
          <a:prstGeom prst="rect">
            <a:avLst/>
          </a:prstGeom>
        </p:spPr>
      </p:pic>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91344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51450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11">
            <a:extLst>
              <a:ext uri="{FF2B5EF4-FFF2-40B4-BE49-F238E27FC236}">
                <a16:creationId xmlns:a16="http://schemas.microsoft.com/office/drawing/2014/main" id="{C651A27D-45A6-8F1F-B97C-2F0FF18142CF}"/>
              </a:ext>
            </a:extLst>
          </p:cNvPr>
          <p:cNvSpPr>
            <a:spLocks noGrp="1"/>
          </p:cNvSpPr>
          <p:nvPr>
            <p:ph type="body" sz="quarter" idx="12" hasCustomPrompt="1"/>
          </p:nvPr>
        </p:nvSpPr>
        <p:spPr>
          <a:xfrm>
            <a:off x="254397" y="5661248"/>
            <a:ext cx="11617788" cy="1008112"/>
          </a:xfrm>
          <a:prstGeom prst="rect">
            <a:avLst/>
          </a:prstGeom>
          <a:ln>
            <a:noFill/>
          </a:ln>
        </p:spPr>
        <p:txBody>
          <a:bodyPr anchor="t">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Presenter Details</a:t>
            </a:r>
          </a:p>
          <a:p>
            <a:pPr lvl="0"/>
            <a:endParaRPr lang="en-GB" dirty="0"/>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989543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14785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796611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985482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119711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1265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lvl1pPr rtl="0">
              <a:defRPr/>
            </a:lvl1pPr>
          </a:lstStyle>
          <a:p>
            <a:r>
              <a:rPr lang="en-GB" b="1" dirty="0"/>
              <a:t>   </a:t>
            </a:r>
            <a:br>
              <a:rPr lang="en-GB" b="1" dirty="0"/>
            </a:br>
            <a:r>
              <a:rPr lang="en-GB" b="1" dirty="0"/>
              <a:t> </a:t>
            </a:r>
            <a:endParaRPr lang="en-GB" b="1"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br>
              <a:rPr lang="en-GB" sz="900" i="1" dirty="0">
                <a:solidFill>
                  <a:prstClr val="black"/>
                </a:solidFill>
              </a:rPr>
            </a:br>
            <a:br>
              <a:rPr lang="en-GB" sz="900" i="1" dirty="0">
                <a:solidFill>
                  <a:prstClr val="black"/>
                </a:solidFill>
              </a:rPr>
            </a:br>
            <a:br>
              <a:rPr lang="en-GB" sz="900" i="1" dirty="0">
                <a:solidFill>
                  <a:prstClr val="black"/>
                </a:solidFill>
              </a:rPr>
            </a:br>
            <a:r>
              <a:rPr lang="en-GB" sz="900" i="1" dirty="0">
                <a:solidFill>
                  <a:prstClr val="black"/>
                </a:solidFill>
              </a:rPr>
              <a:t>Source: Insert here if applicable</a:t>
            </a:r>
            <a:endParaRPr lang="en-GB" sz="900" dirty="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97654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187422336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3163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lvl1pPr rtl="0">
              <a:defRPr/>
            </a:lvl1pPr>
          </a:lstStyle>
          <a:p>
            <a:r>
              <a:rPr lang="en-GB" dirty="0">
                <a:solidFill>
                  <a:srgbClr val="0F218B"/>
                </a:solidFill>
              </a:rPr>
              <a:t>Headline 3 – Edit the pie chart by clicking on it. Now icons appear. If you keep the cursor above the icons, a descriptive text appears. </a:t>
            </a:r>
          </a:p>
          <a:p>
            <a:r>
              <a:rPr lang="en-GB" dirty="0"/>
              <a:t>You may change the type of chart, the layout and colour scheme. We advise to refrain from using gradients and shadows – this does not add any information in most cases. </a:t>
            </a:r>
          </a:p>
          <a:p>
            <a:r>
              <a:rPr lang="en-GB" dirty="0"/>
              <a:t>The size of this copy will adapt automatically, depending on how many words you insert or write. If the size of the copy appears too small – rather try editing the text than maximising the size of the text box. </a:t>
            </a:r>
          </a:p>
          <a:p>
            <a:endParaRPr lang="en-GB" dirty="0"/>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255130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rtl="0">
              <a:defRPr sz="1800"/>
            </a:lvl1pPr>
          </a:lstStyle>
          <a:p>
            <a:r>
              <a:rPr lang="en-GB" dirty="0">
                <a:latin typeface="Calibri" panose="020F0502020204030204" pitchFamily="34" charset="0"/>
                <a:cs typeface="Calibri" panose="020F0502020204030204" pitchFamily="34" charset="0"/>
              </a:rPr>
              <a:t>Examples for bullet points.</a:t>
            </a:r>
          </a:p>
          <a:p>
            <a:r>
              <a:rPr lang="en-GB" dirty="0">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GB" dirty="0">
                <a:latin typeface="Calibri" panose="020F0502020204030204" pitchFamily="34" charset="0"/>
                <a:cs typeface="Calibri" panose="020F0502020204030204" pitchFamily="34" charset="0"/>
              </a:rPr>
              <a:t>Using only the enter-key will create a new bullet point.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GB" dirty="0">
                <a:latin typeface="Calibri" panose="020F0502020204030204" pitchFamily="34" charset="0"/>
                <a:cs typeface="Calibri" panose="020F0502020204030204" pitchFamily="34" charset="0"/>
              </a:rPr>
              <a:t>Text will resize automatically.</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GB" dirty="0">
                <a:latin typeface="Calibri" panose="020F0502020204030204" pitchFamily="34" charset="0"/>
                <a:cs typeface="Calibri" panose="020F0502020204030204" pitchFamily="34" charset="0"/>
              </a:rPr>
              <a:t>Example for bullet points</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Dummy text here</a:t>
            </a:r>
          </a:p>
          <a:p>
            <a:pPr lvl="1"/>
            <a:r>
              <a:rPr lang="en-GB" dirty="0">
                <a:latin typeface="Calibri" panose="020F0502020204030204" pitchFamily="34" charset="0"/>
                <a:cs typeface="Calibri" panose="020F0502020204030204" pitchFamily="34" charset="0"/>
              </a:rPr>
              <a:t>Second level</a:t>
            </a:r>
          </a:p>
          <a:p>
            <a:pPr lvl="2"/>
            <a:r>
              <a:rPr lang="en-GB" dirty="0">
                <a:latin typeface="Calibri" panose="020F0502020204030204" pitchFamily="34" charset="0"/>
                <a:cs typeface="Calibri" panose="020F0502020204030204" pitchFamily="34" charset="0"/>
              </a:rPr>
              <a:t>Third level</a:t>
            </a:r>
          </a:p>
          <a:p>
            <a:pPr lvl="3"/>
            <a:r>
              <a:rPr lang="en-GB" dirty="0">
                <a:latin typeface="Calibri" panose="020F0502020204030204" pitchFamily="34" charset="0"/>
                <a:cs typeface="Calibri" panose="020F0502020204030204" pitchFamily="34" charset="0"/>
              </a:rPr>
              <a:t>Fourth level</a:t>
            </a:r>
          </a:p>
          <a:p>
            <a:pPr lvl="4"/>
            <a:r>
              <a:rPr lang="en-GB" dirty="0">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127000884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GB" sz="1800" b="1" dirty="0" err="1">
                          <a:solidFill>
                            <a:srgbClr val="015092"/>
                          </a:solidFill>
                          <a:latin typeface="Calibri" panose="020F0502020204030204" pitchFamily="34" charset="0"/>
                          <a:cs typeface="Calibri" panose="020F0502020204030204" pitchFamily="34" charset="0"/>
                        </a:rPr>
                        <a:t>Infobox</a:t>
                      </a:r>
                      <a:r>
                        <a:rPr lang="en-GB" sz="1800" b="1" dirty="0">
                          <a:solidFill>
                            <a:srgbClr val="015092"/>
                          </a:solidFill>
                          <a:latin typeface="Calibri" panose="020F0502020204030204" pitchFamily="34" charset="0"/>
                          <a:cs typeface="Calibri" panose="020F0502020204030204" pitchFamily="34" charset="0"/>
                        </a:rPr>
                        <a:t> </a:t>
                      </a:r>
                    </a:p>
                    <a:p>
                      <a:pPr rtl="0"/>
                      <a:endParaRPr lang="en-GB" sz="1800" b="1" dirty="0">
                        <a:solidFill>
                          <a:srgbClr val="015092"/>
                        </a:solidFill>
                        <a:latin typeface="Calibri" panose="020F0502020204030204" pitchFamily="34" charset="0"/>
                        <a:cs typeface="Calibri" panose="020F0502020204030204" pitchFamily="34" charset="0"/>
                      </a:endParaRPr>
                    </a:p>
                    <a:p>
                      <a:pPr rtl="0"/>
                      <a:r>
                        <a:rPr lang="en-GB" sz="1800" dirty="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2594195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4" name="Objek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GB" dirty="0"/>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GB" dirty="0"/>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GB" dirty="0"/>
          </a:p>
          <a:p>
            <a:pPr marL="342900" indent="-342900">
              <a:lnSpc>
                <a:spcPct val="120000"/>
              </a:lnSpc>
              <a:buClr>
                <a:srgbClr val="707F86"/>
              </a:buClr>
              <a:buFont typeface="+mj-lt"/>
              <a:buAutoNum type="arabicParenBoth"/>
            </a:pPr>
            <a:r>
              <a:rPr lang="en-GB" dirty="0"/>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GB" dirty="0"/>
              <a:t>In this textbox, using only the enter-key will create a new paragraph, causing a new numeration. </a:t>
            </a:r>
            <a:br>
              <a:rPr lang="en-GB" dirty="0"/>
            </a:br>
            <a:r>
              <a:rPr lang="en-GB" dirty="0"/>
              <a:t>If you only want to start the text in a new line (like this sentence) and keep the numeration, use shift-enter.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1866380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rtl="0">
              <a:defRPr>
                <a:solidFill>
                  <a:schemeClr val="tx1">
                    <a:lumMod val="50000"/>
                  </a:schemeClr>
                </a:solidFill>
              </a:defRPr>
            </a:lvl1pPr>
          </a:lstStyle>
          <a:p>
            <a:r>
              <a:rPr lang="en-GB" dirty="0">
                <a:solidFill>
                  <a:srgbClr val="0F218B"/>
                </a:solidFill>
              </a:rPr>
              <a:t>Headline 3 – Edit text here.</a:t>
            </a:r>
            <a:endParaRPr lang="en-GB" i="1" dirty="0">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March</a:t>
                </a:r>
                <a:endParaRPr lang="en-GB" sz="1400" dirty="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January</a:t>
                </a:r>
                <a:endParaRPr lang="en-GB" sz="1400" dirty="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34065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GB" sz="1400" b="1" dirty="0">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lvl1pPr rtl="0">
              <a:defRPr/>
            </a:lvl1pPr>
          </a:lstStyle>
          <a:p>
            <a:r>
              <a:rPr lang="en-GB" b="1" dirty="0">
                <a:solidFill>
                  <a:srgbClr val="0F218B"/>
                </a:solidFill>
              </a:rPr>
              <a:t>Headline 3 – Edit text here.</a:t>
            </a:r>
            <a:endParaRPr lang="en-GB" b="1" i="1" dirty="0">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3533844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6" name="Objek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lvl1pPr rtl="0">
              <a:defRPr/>
            </a:lvl1pPr>
          </a:lstStyle>
          <a:p>
            <a:r>
              <a:rPr lang="en-GB" dirty="0">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715864865"/>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80873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908945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GB" sz="2000" b="0" dirty="0">
                <a:solidFill>
                  <a:schemeClr val="tx1">
                    <a:lumMod val="50000"/>
                  </a:schemeClr>
                </a:solidFill>
                <a:effectLst/>
                <a:latin typeface="Calibri" panose="020F0502020204030204" pitchFamily="34" charset="0"/>
                <a:cs typeface="Calibri" panose="020F0502020204030204" pitchFamily="34" charset="0"/>
              </a:rPr>
              <a:t>.</a:t>
            </a:r>
          </a:p>
          <a:p>
            <a:pPr algn="ctr" rtl="0"/>
            <a:r>
              <a:rPr lang="en-GB" sz="2000" b="0" dirty="0">
                <a:solidFill>
                  <a:schemeClr val="tx1">
                    <a:lumMod val="50000"/>
                  </a:schemeClr>
                </a:solidFill>
                <a:effectLst/>
                <a:latin typeface="Calibri" panose="020F0502020204030204" pitchFamily="34" charset="0"/>
                <a:cs typeface="Calibri" panose="020F0502020204030204" pitchFamily="34" charset="0"/>
              </a:rPr>
              <a:t> </a:t>
            </a:r>
            <a:endParaRPr lang="en-GB" sz="1050" b="0" dirty="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GB" dirty="0"/>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EXCELLENCE</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TRUST</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act in the interest of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INTEGRITY</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TEAM</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are a learning organisation.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FUTURE THINKING</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52452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Key take-</a:t>
            </a:r>
            <a:r>
              <a:rPr lang="en-GB" dirty="0" err="1"/>
              <a:t>aways</a:t>
            </a:r>
            <a:endParaRPr lang="en-GB"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GB"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597147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GB"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GB" dirty="0">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558926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78455364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195519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22025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209755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776912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899686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Tree>
    <p:extLst>
      <p:ext uri="{BB962C8B-B14F-4D97-AF65-F5344CB8AC3E}">
        <p14:creationId xmlns:p14="http://schemas.microsoft.com/office/powerpoint/2010/main" val="263859473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257951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423172156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248829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284469526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68645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347725390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414068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GB" dirty="0"/>
              <a:t>Edit the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Tree>
    <p:extLst>
      <p:ext uri="{BB962C8B-B14F-4D97-AF65-F5344CB8AC3E}">
        <p14:creationId xmlns:p14="http://schemas.microsoft.com/office/powerpoint/2010/main" val="3836917036"/>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617857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Tree>
    <p:extLst>
      <p:ext uri="{BB962C8B-B14F-4D97-AF65-F5344CB8AC3E}">
        <p14:creationId xmlns:p14="http://schemas.microsoft.com/office/powerpoint/2010/main" val="264306346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369006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226421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550857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lvl1pPr rtl="0">
              <a:defRPr/>
            </a:lvl1pPr>
          </a:lstStyle>
          <a:p>
            <a:r>
              <a:rPr lang="en-GB" b="1" dirty="0"/>
              <a:t>   </a:t>
            </a:r>
            <a:br>
              <a:rPr lang="en-GB" b="1" dirty="0"/>
            </a:br>
            <a:r>
              <a:rPr lang="en-GB" b="1" dirty="0"/>
              <a:t> </a:t>
            </a:r>
            <a:endParaRPr lang="en-GB" b="1"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br>
              <a:rPr lang="en-GB" sz="900" i="1" dirty="0">
                <a:solidFill>
                  <a:prstClr val="black"/>
                </a:solidFill>
              </a:rPr>
            </a:br>
            <a:br>
              <a:rPr lang="en-GB" sz="900" i="1" dirty="0">
                <a:solidFill>
                  <a:prstClr val="black"/>
                </a:solidFill>
              </a:rPr>
            </a:br>
            <a:br>
              <a:rPr lang="en-GB" sz="900" i="1" dirty="0">
                <a:solidFill>
                  <a:prstClr val="black"/>
                </a:solidFill>
              </a:rPr>
            </a:br>
            <a:r>
              <a:rPr lang="en-GB" sz="900" i="1" dirty="0">
                <a:solidFill>
                  <a:prstClr val="black"/>
                </a:solidFill>
              </a:rPr>
              <a:t>Source: Insert here if applicable</a:t>
            </a:r>
            <a:endParaRPr lang="en-GB" sz="900" dirty="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54967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034621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GB" dirty="0"/>
              <a:t>Bullet points first level </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Tree>
    <p:extLst>
      <p:ext uri="{BB962C8B-B14F-4D97-AF65-F5344CB8AC3E}">
        <p14:creationId xmlns:p14="http://schemas.microsoft.com/office/powerpoint/2010/main" val="399224131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70050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lvl1pPr rtl="0">
              <a:defRPr/>
            </a:lvl1pPr>
          </a:lstStyle>
          <a:p>
            <a:r>
              <a:rPr lang="en-GB" dirty="0">
                <a:solidFill>
                  <a:srgbClr val="0F218B"/>
                </a:solidFill>
              </a:rPr>
              <a:t>Headline 3 – Edit the pie chart by clicking on it. Now icons appear. If you keep the cursor above the icons, a descriptive text appears. </a:t>
            </a:r>
          </a:p>
          <a:p>
            <a:r>
              <a:rPr lang="en-GB" dirty="0"/>
              <a:t>You may change the type of chart, the layout and colour scheme. We advise to refrain from using gradients and shadows – this does not add any information in most cases. </a:t>
            </a:r>
          </a:p>
          <a:p>
            <a:r>
              <a:rPr lang="en-GB" dirty="0"/>
              <a:t>The size of this copy will adapt automatically, depending on how many words you insert or write. If the size of the copy appears too small – rather try editing the text than maximising the size of the text box. </a:t>
            </a:r>
          </a:p>
          <a:p>
            <a:endParaRPr lang="en-GB" dirty="0"/>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87594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21051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rtl="0">
              <a:defRPr sz="1800"/>
            </a:lvl1pPr>
          </a:lstStyle>
          <a:p>
            <a:r>
              <a:rPr lang="en-GB" dirty="0">
                <a:latin typeface="Calibri" panose="020F0502020204030204" pitchFamily="34" charset="0"/>
                <a:cs typeface="Calibri" panose="020F0502020204030204" pitchFamily="34" charset="0"/>
              </a:rPr>
              <a:t>Examples for bullet points.</a:t>
            </a:r>
          </a:p>
          <a:p>
            <a:r>
              <a:rPr lang="en-GB" dirty="0">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GB" dirty="0">
                <a:latin typeface="Calibri" panose="020F0502020204030204" pitchFamily="34" charset="0"/>
                <a:cs typeface="Calibri" panose="020F0502020204030204" pitchFamily="34" charset="0"/>
              </a:rPr>
              <a:t>Using only the enter-key will create a new bullet point.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GB" dirty="0">
                <a:latin typeface="Calibri" panose="020F0502020204030204" pitchFamily="34" charset="0"/>
                <a:cs typeface="Calibri" panose="020F0502020204030204" pitchFamily="34" charset="0"/>
              </a:rPr>
              <a:t>Text will resize automatically.</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GB" dirty="0">
                <a:latin typeface="Calibri" panose="020F0502020204030204" pitchFamily="34" charset="0"/>
                <a:cs typeface="Calibri" panose="020F0502020204030204" pitchFamily="34" charset="0"/>
              </a:rPr>
              <a:t>Example for bullet points</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Dummy text here</a:t>
            </a:r>
          </a:p>
          <a:p>
            <a:pPr lvl="1"/>
            <a:r>
              <a:rPr lang="en-GB" dirty="0">
                <a:latin typeface="Calibri" panose="020F0502020204030204" pitchFamily="34" charset="0"/>
                <a:cs typeface="Calibri" panose="020F0502020204030204" pitchFamily="34" charset="0"/>
              </a:rPr>
              <a:t>Second level</a:t>
            </a:r>
          </a:p>
          <a:p>
            <a:pPr lvl="2"/>
            <a:r>
              <a:rPr lang="en-GB" dirty="0">
                <a:latin typeface="Calibri" panose="020F0502020204030204" pitchFamily="34" charset="0"/>
                <a:cs typeface="Calibri" panose="020F0502020204030204" pitchFamily="34" charset="0"/>
              </a:rPr>
              <a:t>Third level</a:t>
            </a:r>
          </a:p>
          <a:p>
            <a:pPr lvl="3"/>
            <a:r>
              <a:rPr lang="en-GB" dirty="0">
                <a:latin typeface="Calibri" panose="020F0502020204030204" pitchFamily="34" charset="0"/>
                <a:cs typeface="Calibri" panose="020F0502020204030204" pitchFamily="34" charset="0"/>
              </a:rPr>
              <a:t>Fourth level</a:t>
            </a:r>
          </a:p>
          <a:p>
            <a:pPr lvl="4"/>
            <a:r>
              <a:rPr lang="en-GB" dirty="0">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242586124"/>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GB" sz="1800" b="1" dirty="0" err="1">
                          <a:solidFill>
                            <a:srgbClr val="015092"/>
                          </a:solidFill>
                          <a:latin typeface="Calibri" panose="020F0502020204030204" pitchFamily="34" charset="0"/>
                          <a:cs typeface="Calibri" panose="020F0502020204030204" pitchFamily="34" charset="0"/>
                        </a:rPr>
                        <a:t>Infobox</a:t>
                      </a:r>
                      <a:r>
                        <a:rPr lang="en-GB" sz="1800" b="1" dirty="0">
                          <a:solidFill>
                            <a:srgbClr val="015092"/>
                          </a:solidFill>
                          <a:latin typeface="Calibri" panose="020F0502020204030204" pitchFamily="34" charset="0"/>
                          <a:cs typeface="Calibri" panose="020F0502020204030204" pitchFamily="34" charset="0"/>
                        </a:rPr>
                        <a:t> </a:t>
                      </a:r>
                    </a:p>
                    <a:p>
                      <a:pPr rtl="0"/>
                      <a:endParaRPr lang="en-GB" sz="1800" b="1" dirty="0">
                        <a:solidFill>
                          <a:srgbClr val="015092"/>
                        </a:solidFill>
                        <a:latin typeface="Calibri" panose="020F0502020204030204" pitchFamily="34" charset="0"/>
                        <a:cs typeface="Calibri" panose="020F0502020204030204" pitchFamily="34" charset="0"/>
                      </a:endParaRPr>
                    </a:p>
                    <a:p>
                      <a:pPr rtl="0"/>
                      <a:r>
                        <a:rPr lang="en-GB" sz="1800" dirty="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8123302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
            </p:custDataLst>
            <p:extLst>
              <p:ext uri="{D42A27DB-BD31-4B8C-83A1-F6EECF244321}">
                <p14:modId xmlns:p14="http://schemas.microsoft.com/office/powerpoint/2010/main" val="1879346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4" name="Objek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GB" dirty="0"/>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GB" dirty="0"/>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GB" dirty="0"/>
          </a:p>
          <a:p>
            <a:pPr marL="342900" indent="-342900">
              <a:lnSpc>
                <a:spcPct val="120000"/>
              </a:lnSpc>
              <a:buClr>
                <a:srgbClr val="707F86"/>
              </a:buClr>
              <a:buFont typeface="+mj-lt"/>
              <a:buAutoNum type="arabicParenBoth"/>
            </a:pPr>
            <a:r>
              <a:rPr lang="en-GB" dirty="0"/>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GB" dirty="0"/>
              <a:t>In this textbox, using only the enter-key will create a new paragraph, causing a new numeration. </a:t>
            </a:r>
            <a:br>
              <a:rPr lang="en-GB" dirty="0"/>
            </a:br>
            <a:r>
              <a:rPr lang="en-GB" dirty="0"/>
              <a:t>If you only want to start the text in a new line (like this sentence) and keep the numeration, use shift-enter.  </a:t>
            </a:r>
          </a:p>
        </p:txBody>
      </p:sp>
    </p:spTree>
    <p:extLst>
      <p:ext uri="{BB962C8B-B14F-4D97-AF65-F5344CB8AC3E}">
        <p14:creationId xmlns:p14="http://schemas.microsoft.com/office/powerpoint/2010/main" val="7765553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16358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rtl="0">
              <a:defRPr>
                <a:solidFill>
                  <a:schemeClr val="tx1">
                    <a:lumMod val="50000"/>
                  </a:schemeClr>
                </a:solidFill>
              </a:defRPr>
            </a:lvl1pPr>
          </a:lstStyle>
          <a:p>
            <a:r>
              <a:rPr lang="en-GB" dirty="0">
                <a:solidFill>
                  <a:srgbClr val="0F218B"/>
                </a:solidFill>
              </a:rPr>
              <a:t>Headline 3 – Edit text here.</a:t>
            </a:r>
            <a:endParaRPr lang="en-GB" i="1" dirty="0">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GB" sz="800" dirty="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March</a:t>
                </a:r>
                <a:endParaRPr lang="en-GB" sz="1400" dirty="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GB" sz="1400" cap="none" dirty="0">
                    <a:latin typeface="Calibri" panose="020F0502020204030204" pitchFamily="34" charset="0"/>
                    <a:cs typeface="Calibri" panose="020F0502020204030204" pitchFamily="34" charset="0"/>
                  </a:rPr>
                  <a:t>January</a:t>
                </a:r>
                <a:endParaRPr lang="en-GB" sz="1400" dirty="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19878056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kt 28" hidden="1"/>
          <p:cNvGraphicFramePr>
            <a:graphicFrameLocks noChangeAspect="1"/>
          </p:cNvGraphicFramePr>
          <p:nvPr userDrawn="1">
            <p:custDataLst>
              <p:tags r:id="rId1"/>
            </p:custDataLst>
            <p:extLst>
              <p:ext uri="{D42A27DB-BD31-4B8C-83A1-F6EECF244321}">
                <p14:modId xmlns:p14="http://schemas.microsoft.com/office/powerpoint/2010/main" val="1932541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9" name="Objekt 2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GB" dirty="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GB" sz="1400" b="1" dirty="0">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GB" sz="1400" b="1" dirty="0">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GB" sz="2400" dirty="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lvl1pPr rtl="0">
              <a:defRPr/>
            </a:lvl1pPr>
          </a:lstStyle>
          <a:p>
            <a:r>
              <a:rPr lang="en-GB" b="1" dirty="0">
                <a:solidFill>
                  <a:srgbClr val="0F218B"/>
                </a:solidFill>
              </a:rPr>
              <a:t>Headline 3 – Edit text here.</a:t>
            </a:r>
            <a:endParaRPr lang="en-GB" b="1" i="1" dirty="0">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GB" sz="1000" dirty="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358823163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extLst>
              <p:ext uri="{D42A27DB-BD31-4B8C-83A1-F6EECF244321}">
                <p14:modId xmlns:p14="http://schemas.microsoft.com/office/powerpoint/2010/main" val="4286098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6" name="Objek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lvl1pPr rtl="0">
              <a:defRPr/>
            </a:lvl1pPr>
          </a:lstStyle>
          <a:p>
            <a:r>
              <a:rPr lang="en-GB" dirty="0">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4131905"/>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80828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253126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Tree>
    <p:extLst>
      <p:ext uri="{BB962C8B-B14F-4D97-AF65-F5344CB8AC3E}">
        <p14:creationId xmlns:p14="http://schemas.microsoft.com/office/powerpoint/2010/main" val="355687350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1919442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GB"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GB" sz="2000" b="0" dirty="0">
                <a:solidFill>
                  <a:schemeClr val="tx1">
                    <a:lumMod val="50000"/>
                  </a:schemeClr>
                </a:solidFill>
                <a:effectLst/>
                <a:latin typeface="Calibri" panose="020F0502020204030204" pitchFamily="34" charset="0"/>
                <a:cs typeface="Calibri" panose="020F0502020204030204" pitchFamily="34" charset="0"/>
              </a:rPr>
              <a:t>.</a:t>
            </a:r>
          </a:p>
          <a:p>
            <a:pPr algn="ctr" rtl="0"/>
            <a:r>
              <a:rPr lang="en-GB" sz="2000" b="0" dirty="0">
                <a:solidFill>
                  <a:schemeClr val="tx1">
                    <a:lumMod val="50000"/>
                  </a:schemeClr>
                </a:solidFill>
                <a:effectLst/>
                <a:latin typeface="Calibri" panose="020F0502020204030204" pitchFamily="34" charset="0"/>
                <a:cs typeface="Calibri" panose="020F0502020204030204" pitchFamily="34" charset="0"/>
              </a:rPr>
              <a:t> </a:t>
            </a:r>
            <a:endParaRPr lang="en-GB" sz="1050" b="0" dirty="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GB" dirty="0"/>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EXCELLENCE</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TRUST</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act in the interest of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INTEGRITY</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TEAM</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200" b="0" dirty="0">
                <a:solidFill>
                  <a:schemeClr val="bg1"/>
                </a:solidFill>
                <a:effectLst/>
                <a:latin typeface="Calibri" panose="020F0502020204030204" pitchFamily="34" charset="0"/>
                <a:cs typeface="Calibri" panose="020F0502020204030204" pitchFamily="34" charset="0"/>
              </a:rPr>
              <a:t>We are a learning organisation. </a:t>
            </a:r>
            <a:br>
              <a:rPr lang="en-GB" sz="1200" b="0" dirty="0">
                <a:solidFill>
                  <a:schemeClr val="bg1"/>
                </a:solidFill>
                <a:effectLst/>
                <a:latin typeface="Calibri" panose="020F0502020204030204" pitchFamily="34" charset="0"/>
                <a:cs typeface="Calibri" panose="020F0502020204030204" pitchFamily="34" charset="0"/>
              </a:rPr>
            </a:br>
            <a:r>
              <a:rPr lang="en-GB" sz="1200" b="0" dirty="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GB" sz="1800" b="1" dirty="0">
                <a:solidFill>
                  <a:schemeClr val="bg1"/>
                </a:solidFill>
                <a:effectLst/>
                <a:latin typeface="Calibri" panose="020F0502020204030204" pitchFamily="34" charset="0"/>
                <a:cs typeface="Calibri" panose="020F0502020204030204" pitchFamily="34" charset="0"/>
              </a:rPr>
              <a:t>FUTURE THINKING</a:t>
            </a:r>
            <a:endParaRPr lang="en-GB" sz="1050" b="1" dirty="0">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111677893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495888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Key take-</a:t>
            </a:r>
            <a:r>
              <a:rPr lang="en-GB" dirty="0" err="1"/>
              <a:t>aways</a:t>
            </a:r>
            <a:endParaRPr lang="en-GB"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GB"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261014639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59519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GB"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GB" dirty="0">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160043719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867884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451832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ENTSO-E empty pag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278988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 name="Objek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el 3">
            <a:extLst>
              <a:ext uri="{FF2B5EF4-FFF2-40B4-BE49-F238E27FC236}">
                <a16:creationId xmlns:a16="http://schemas.microsoft.com/office/drawing/2014/main" id="{626708D0-F327-4D35-9ED5-567E0E6A6EEC}"/>
              </a:ext>
            </a:extLst>
          </p:cNvPr>
          <p:cNvSpPr>
            <a:spLocks noGrp="1"/>
          </p:cNvSpPr>
          <p:nvPr>
            <p:ph type="title" hasCustomPrompt="1"/>
          </p:nvPr>
        </p:nvSpPr>
        <p:spPr>
          <a:xfrm>
            <a:off x="479376" y="113852"/>
            <a:ext cx="11281639" cy="825489"/>
          </a:xfrm>
          <a:prstGeom prst="rect">
            <a:avLst/>
          </a:prstGeom>
        </p:spPr>
        <p:txBody>
          <a:bodyPr vert="horz" anchor="ctr"/>
          <a:lstStyle>
            <a:lvl1pPr rtl="0">
              <a:lnSpc>
                <a:spcPts val="3200"/>
              </a:lnSpc>
              <a:defRPr sz="3000" b="1">
                <a:solidFill>
                  <a:srgbClr val="0F218B"/>
                </a:solidFill>
                <a:latin typeface="+mn-lt"/>
              </a:defRPr>
            </a:lvl1pPr>
          </a:lstStyle>
          <a:p>
            <a:r>
              <a:rPr lang="en-GB" dirty="0"/>
              <a:t>Title</a:t>
            </a:r>
          </a:p>
        </p:txBody>
      </p:sp>
      <p:sp>
        <p:nvSpPr>
          <p:cNvPr id="8" name="Rechteck 1">
            <a:extLst>
              <a:ext uri="{FF2B5EF4-FFF2-40B4-BE49-F238E27FC236}">
                <a16:creationId xmlns:a16="http://schemas.microsoft.com/office/drawing/2014/main" id="{1FB58BCE-1F41-47A6-9F01-28DAB02495B2}"/>
              </a:ext>
            </a:extLst>
          </p:cNvPr>
          <p:cNvSpPr/>
          <p:nvPr userDrawn="1"/>
        </p:nvSpPr>
        <p:spPr>
          <a:xfrm flipH="1">
            <a:off x="335360" y="16659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4" name="TextBox 3">
            <a:extLst>
              <a:ext uri="{FF2B5EF4-FFF2-40B4-BE49-F238E27FC236}">
                <a16:creationId xmlns:a16="http://schemas.microsoft.com/office/drawing/2014/main" id="{3441AA38-93AB-4822-84CA-01941AB24E2C}"/>
              </a:ext>
            </a:extLst>
          </p:cNvPr>
          <p:cNvSpPr txBox="1"/>
          <p:nvPr userDrawn="1"/>
        </p:nvSpPr>
        <p:spPr>
          <a:xfrm>
            <a:off x="11546958" y="6145619"/>
            <a:ext cx="499730" cy="646331"/>
          </a:xfrm>
          <a:prstGeom prst="rect">
            <a:avLst/>
          </a:prstGeom>
          <a:noFill/>
        </p:spPr>
        <p:txBody>
          <a:bodyPr wrap="square" rtlCol="0">
            <a:spAutoFit/>
          </a:bodyPr>
          <a:lstStyle/>
          <a:p>
            <a:pPr rtl="0"/>
            <a:fld id="{AFBA108D-10FA-4DB0-890A-C2495D702B1D}" type="slidenum">
              <a:rPr lang="en-GB" smtClean="0"/>
              <a:pPr rtl="0"/>
              <a:t>‹#›</a:t>
            </a:fld>
            <a:endParaRPr lang="en-GB" dirty="0"/>
          </a:p>
        </p:txBody>
      </p:sp>
    </p:spTree>
    <p:extLst>
      <p:ext uri="{BB962C8B-B14F-4D97-AF65-F5344CB8AC3E}">
        <p14:creationId xmlns:p14="http://schemas.microsoft.com/office/powerpoint/2010/main" val="318154162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3634">
          <p15:clr>
            <a:srgbClr val="A4A3A4"/>
          </p15:clr>
        </p15:guide>
        <p15:guide id="4" pos="181">
          <p15:clr>
            <a:srgbClr val="A4A3A4"/>
          </p15:clr>
        </p15:guide>
        <p15:guide id="5" pos="7499">
          <p15:clr>
            <a:srgbClr val="A4A3A4"/>
          </p15:clr>
        </p15:guide>
        <p15:guide id="6" orient="horz" pos="104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4007258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5386265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690228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6807045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045241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5657118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2289708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37608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ENTSO-E Chapter Cover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4899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GB" dirty="0"/>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GB" dirty="0"/>
              <a:t>Headline 3</a:t>
            </a:r>
          </a:p>
        </p:txBody>
      </p:sp>
      <p:sp>
        <p:nvSpPr>
          <p:cNvPr id="8" name="Inhaltsplatzhalter 2">
            <a:extLst>
              <a:ext uri="{FF2B5EF4-FFF2-40B4-BE49-F238E27FC236}">
                <a16:creationId xmlns:a16="http://schemas.microsoft.com/office/drawing/2014/main" id="{328E1D66-5ED2-40C7-A9CA-690615279C29}"/>
              </a:ext>
            </a:extLst>
          </p:cNvPr>
          <p:cNvSpPr>
            <a:spLocks noGrp="1"/>
          </p:cNvSpPr>
          <p:nvPr>
            <p:ph idx="1" hasCustomPrompt="1"/>
          </p:nvPr>
        </p:nvSpPr>
        <p:spPr>
          <a:xfrm>
            <a:off x="372538" y="1963299"/>
            <a:ext cx="11616268" cy="4056501"/>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022678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49993721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 Mission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4994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05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9656" y="2348880"/>
            <a:ext cx="6312024" cy="2104008"/>
          </a:xfrm>
          <a:prstGeom prst="rect">
            <a:avLst/>
          </a:prstGeom>
        </p:spPr>
      </p:pic>
    </p:spTree>
    <p:extLst>
      <p:ext uri="{BB962C8B-B14F-4D97-AF65-F5344CB8AC3E}">
        <p14:creationId xmlns:p14="http://schemas.microsoft.com/office/powerpoint/2010/main" val="322849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044992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lvl1pPr rtl="0">
              <a:defRPr/>
            </a:lvl1pPr>
          </a:lstStyle>
          <a:p>
            <a:r>
              <a:rPr lang="en-GB" b="1" dirty="0"/>
              <a:t>   </a:t>
            </a:r>
            <a:br>
              <a:rPr lang="en-GB" b="1" dirty="0"/>
            </a:br>
            <a:r>
              <a:rPr lang="en-GB" b="1" dirty="0"/>
              <a:t> </a:t>
            </a:r>
            <a:endParaRPr lang="en-GB" b="1"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endParaRPr lang="en-GB" sz="900" i="1" dirty="0">
              <a:solidFill>
                <a:prstClr val="black"/>
              </a:solidFill>
            </a:endParaRPr>
          </a:p>
          <a:p>
            <a:br>
              <a:rPr lang="en-GB" sz="900" i="1" dirty="0">
                <a:solidFill>
                  <a:prstClr val="black"/>
                </a:solidFill>
              </a:rPr>
            </a:br>
            <a:br>
              <a:rPr lang="en-GB" sz="900" i="1" dirty="0">
                <a:solidFill>
                  <a:prstClr val="black"/>
                </a:solidFill>
              </a:rPr>
            </a:br>
            <a:br>
              <a:rPr lang="en-GB" sz="900" i="1" dirty="0">
                <a:solidFill>
                  <a:prstClr val="black"/>
                </a:solidFill>
              </a:rPr>
            </a:br>
            <a:r>
              <a:rPr lang="en-GB" sz="900" i="1" dirty="0">
                <a:solidFill>
                  <a:prstClr val="black"/>
                </a:solidFill>
              </a:rPr>
              <a:t>Source: Insert here if applicable</a:t>
            </a:r>
            <a:endParaRPr lang="en-GB" sz="900" dirty="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06887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1257532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lvl1pPr rtl="0">
              <a:defRPr/>
            </a:lvl1pPr>
          </a:lstStyle>
          <a:p>
            <a:r>
              <a:rPr lang="en-GB" dirty="0">
                <a:solidFill>
                  <a:srgbClr val="0F218B"/>
                </a:solidFill>
              </a:rPr>
              <a:t>Headline 3 – Edit the pie chart by clicking on it. Now icons appear. If you keep the cursor above the icons, a descriptive text appears. </a:t>
            </a:r>
          </a:p>
          <a:p>
            <a:r>
              <a:rPr lang="en-GB" dirty="0"/>
              <a:t>You may change the type of chart, the layout and colour scheme. We advise to refrain from using gradients and shadows – this does not add any information in most cases. </a:t>
            </a:r>
          </a:p>
          <a:p>
            <a:r>
              <a:rPr lang="en-GB" dirty="0"/>
              <a:t>The size of this copy will adapt automatically, depending on how many words you insert or write. If the size of the copy appears too small – rather try editing the text than maximising the size of the text box. </a:t>
            </a:r>
          </a:p>
          <a:p>
            <a:endParaRPr lang="en-GB" dirty="0"/>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91064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heme" Target="../theme/theme10.xml"/><Relationship Id="rId1" Type="http://schemas.openxmlformats.org/officeDocument/2006/relationships/slideLayout" Target="../slideLayouts/slideLayout77.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84.bin"/></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tags" Target="../tags/tag87.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tags" Target="../tags/tag27.xml"/><Relationship Id="rId1" Type="http://schemas.openxmlformats.org/officeDocument/2006/relationships/theme" Target="../theme/theme2.xml"/><Relationship Id="rId5" Type="http://schemas.openxmlformats.org/officeDocument/2006/relationships/image" Target="../media/image8.jpe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oleObject" Target="../embeddings/oleObject27.bin"/><Relationship Id="rId5" Type="http://schemas.openxmlformats.org/officeDocument/2006/relationships/tags" Target="../tags/tag28.xml"/><Relationship Id="rId4" Type="http://schemas.openxmlformats.org/officeDocument/2006/relationships/theme" Target="../theme/theme3.xml"/><Relationship Id="rId9" Type="http://schemas.openxmlformats.org/officeDocument/2006/relationships/image" Target="../media/image10.jp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31.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33.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heme" Target="../theme/theme6.xml"/><Relationship Id="rId7" Type="http://schemas.openxmlformats.org/officeDocument/2006/relationships/image" Target="../media/image9.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tags" Target="../tags/tag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7.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e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oleObject" Target="../embeddings/oleObject38.bin"/><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tags" Target="../tags/tag6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image" Target="../media/image1.emf"/><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oleObject" Target="../embeddings/oleObject58.bin"/></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76.xml"/><Relationship Id="rId6" Type="http://schemas.openxmlformats.org/officeDocument/2006/relationships/image" Target="../media/image16.jpeg"/><Relationship Id="rId5" Type="http://schemas.openxmlformats.org/officeDocument/2006/relationships/image" Target="../media/image14.emf"/><Relationship Id="rId4" Type="http://schemas.openxmlformats.org/officeDocument/2006/relationships/oleObject" Target="../embeddings/oleObject8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6"/>
            </p:custDataLst>
            <p:extLst>
              <p:ext uri="{D42A27DB-BD31-4B8C-83A1-F6EECF244321}">
                <p14:modId xmlns:p14="http://schemas.microsoft.com/office/powerpoint/2010/main" val="415137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7" imgW="525" imgH="525" progId="TCLayout.ActiveDocument.1">
                  <p:embed/>
                </p:oleObj>
              </mc:Choice>
              <mc:Fallback>
                <p:oleObj name="think-cell Folie" r:id="rId27" imgW="525" imgH="525" progId="TCLayout.ActiveDocument.1">
                  <p:embed/>
                  <p:pic>
                    <p:nvPicPr>
                      <p:cNvPr id="2" name="Objekt 1"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GB" sz="900" dirty="0">
                <a:solidFill>
                  <a:schemeClr val="accent1"/>
                </a:solidFill>
              </a:rPr>
              <a:t> </a:t>
            </a:r>
            <a:fld id="{9D8EEF28-5ABD-4429-9AD9-DE956F602A14}" type="slidenum">
              <a:rPr lang="en-GB" sz="900" smtClean="0">
                <a:solidFill>
                  <a:schemeClr val="tx1">
                    <a:lumMod val="50000"/>
                  </a:schemeClr>
                </a:solidFill>
              </a:rPr>
              <a:pPr algn="r" rtl="0"/>
              <a:t>‹#›</a:t>
            </a:fld>
            <a:endParaRPr lang="en-GB"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9928900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Lst>
  <p:hf sldNum="0" hdr="0" ftr="0" dt="0"/>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391945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B6E3ACE-C7F4-440A-A14E-919D653CEF41}"/>
              </a:ext>
            </a:extLst>
          </p:cNvPr>
          <p:cNvPicPr>
            <a:picLocks noChangeAspect="1"/>
          </p:cNvPicPr>
          <p:nvPr userDrawn="1"/>
        </p:nvPicPr>
        <p:blipFill>
          <a:blip r:embed="rId6"/>
          <a:stretch>
            <a:fillRect/>
          </a:stretch>
        </p:blipFill>
        <p:spPr>
          <a:xfrm>
            <a:off x="11107648" y="6504944"/>
            <a:ext cx="780356" cy="207282"/>
          </a:xfrm>
          <a:prstGeom prst="rect">
            <a:avLst/>
          </a:prstGeom>
        </p:spPr>
      </p:pic>
      <p:sp>
        <p:nvSpPr>
          <p:cNvPr id="5" name="Titel 5">
            <a:extLst>
              <a:ext uri="{FF2B5EF4-FFF2-40B4-BE49-F238E27FC236}">
                <a16:creationId xmlns:a16="http://schemas.microsoft.com/office/drawing/2014/main" id="{238BD34C-4A6E-4BD9-9901-A54798E10C53}"/>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GB" dirty="0"/>
              <a:t>ENTSO-E Mission Statement</a:t>
            </a:r>
          </a:p>
        </p:txBody>
      </p:sp>
      <p:sp>
        <p:nvSpPr>
          <p:cNvPr id="6" name="Rechteck 1">
            <a:extLst>
              <a:ext uri="{FF2B5EF4-FFF2-40B4-BE49-F238E27FC236}">
                <a16:creationId xmlns:a16="http://schemas.microsoft.com/office/drawing/2014/main" id="{7E01F648-EFC5-4F89-930B-24E6669FA694}"/>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4"/>
            </p:custDataLst>
            <p:extLst>
              <p:ext uri="{D42A27DB-BD31-4B8C-83A1-F6EECF244321}">
                <p14:modId xmlns:p14="http://schemas.microsoft.com/office/powerpoint/2010/main" val="4036313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25" imgH="525" progId="TCLayout.ActiveDocument.1">
                  <p:embed/>
                </p:oleObj>
              </mc:Choice>
              <mc:Fallback>
                <p:oleObj name="think-cell Folie" r:id="rId5" imgW="525" imgH="525" progId="TCLayout.ActiveDocument.1">
                  <p:embed/>
                  <p:pic>
                    <p:nvPicPr>
                      <p:cNvPr id="2" name="Objek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861587392"/>
      </p:ext>
    </p:extLst>
  </p:cSld>
  <p:clrMap bg1="lt1" tx1="dk1" bg2="lt2" tx2="dk2" accent1="accent1" accent2="accent2" accent3="accent3" accent4="accent4" accent5="accent5" accent6="accent6" hlink="hlink" folHlink="folHlink"/>
  <p:sldLayoutIdLst>
    <p:sldLayoutId id="2147483810" r:id="rId1"/>
    <p:sldLayoutId id="214748381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11773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25" imgH="525" progId="TCLayout.ActiveDocument.1">
                  <p:embed/>
                </p:oleObj>
              </mc:Choice>
              <mc:Fallback>
                <p:oleObj name="think-cell Folie" r:id="rId3" imgW="525" imgH="525" progId="TCLayout.ActiveDocument.1">
                  <p:embed/>
                  <p:pic>
                    <p:nvPicPr>
                      <p:cNvPr id="2" name="Objek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userDrawn="1"/>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GB" dirty="0"/>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userDrawn="1"/>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GB" b="0" dirty="0"/>
              <a:t>Click here to edit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userDrawn="1"/>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en-GB" sz="1800" dirty="0"/>
              <a:t>Headline 3</a:t>
            </a:r>
          </a:p>
        </p:txBody>
      </p:sp>
    </p:spTree>
    <p:extLst>
      <p:ext uri="{BB962C8B-B14F-4D97-AF65-F5344CB8AC3E}">
        <p14:creationId xmlns:p14="http://schemas.microsoft.com/office/powerpoint/2010/main" val="1649993724"/>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5"/>
            </p:custDataLst>
            <p:extLst>
              <p:ext uri="{D42A27DB-BD31-4B8C-83A1-F6EECF244321}">
                <p14:modId xmlns:p14="http://schemas.microsoft.com/office/powerpoint/2010/main" val="441764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525" imgH="525" progId="TCLayout.ActiveDocument.1">
                  <p:embed/>
                </p:oleObj>
              </mc:Choice>
              <mc:Fallback>
                <p:oleObj name="think-cell Folie" r:id="rId6" imgW="525" imgH="525" progId="TCLayout.ActiveDocument.1">
                  <p:embed/>
                  <p:pic>
                    <p:nvPicPr>
                      <p:cNvPr id="2" name="Objek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en-GB" dirty="0"/>
              <a:t>Change cover picture here</a:t>
            </a:r>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p>
        </p:txBody>
      </p:sp>
      <p:pic>
        <p:nvPicPr>
          <p:cNvPr id="8" name="Grafik 2">
            <a:extLst>
              <a:ext uri="{FF2B5EF4-FFF2-40B4-BE49-F238E27FC236}">
                <a16:creationId xmlns:a16="http://schemas.microsoft.com/office/drawing/2014/main" id="{FEAC8229-7F65-4232-9949-13B76E4D0D9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8" t="13382" r="983" b="32564"/>
          <a:stretch/>
        </p:blipFill>
        <p:spPr>
          <a:xfrm>
            <a:off x="479998" y="1944000"/>
            <a:ext cx="11712001" cy="3600000"/>
          </a:xfrm>
          <a:prstGeom prst="rect">
            <a:avLst/>
          </a:prstGeom>
        </p:spPr>
      </p:pic>
    </p:spTree>
    <p:extLst>
      <p:ext uri="{BB962C8B-B14F-4D97-AF65-F5344CB8AC3E}">
        <p14:creationId xmlns:p14="http://schemas.microsoft.com/office/powerpoint/2010/main" val="2113274230"/>
      </p:ext>
    </p:extLst>
  </p:cSld>
  <p:clrMap bg1="lt1" tx1="dk1" bg2="lt2" tx2="dk2" accent1="accent1" accent2="accent2" accent3="accent3" accent4="accent4" accent5="accent5" accent6="accent6" hlink="hlink" folHlink="folHlink"/>
  <p:sldLayoutIdLst>
    <p:sldLayoutId id="2147483793" r:id="rId1"/>
    <p:sldLayoutId id="2147483899" r:id="rId2"/>
    <p:sldLayoutId id="2147483900"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6968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en-GB" dirty="0"/>
              <a:t>Change cover picture here</a:t>
            </a:r>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4774" b="30582"/>
          <a:stretch/>
        </p:blipFill>
        <p:spPr>
          <a:xfrm>
            <a:off x="479998" y="1944000"/>
            <a:ext cx="11712001" cy="3600000"/>
          </a:xfrm>
          <a:prstGeom prst="rect">
            <a:avLst/>
          </a:prstGeom>
        </p:spPr>
      </p:pic>
    </p:spTree>
    <p:extLst>
      <p:ext uri="{BB962C8B-B14F-4D97-AF65-F5344CB8AC3E}">
        <p14:creationId xmlns:p14="http://schemas.microsoft.com/office/powerpoint/2010/main" val="3726631814"/>
      </p:ext>
    </p:extLst>
  </p:cSld>
  <p:clrMap bg1="lt1" tx1="dk1" bg2="lt2" tx2="dk2" accent1="accent1" accent2="accent2" accent3="accent3" accent4="accent4" accent5="accent5" accent6="accent6" hlink="hlink" folHlink="folHlink"/>
  <p:sldLayoutIdLst>
    <p:sldLayoutId id="214748379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77098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en-GB" dirty="0"/>
              <a:t>Change cover picture here</a:t>
            </a:r>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211" t="12201" r="672" b="34184"/>
          <a:stretch/>
        </p:blipFill>
        <p:spPr>
          <a:xfrm>
            <a:off x="479998" y="1944000"/>
            <a:ext cx="11712001" cy="3600000"/>
          </a:xfrm>
          <a:prstGeom prst="rect">
            <a:avLst/>
          </a:prstGeom>
        </p:spPr>
      </p:pic>
    </p:spTree>
    <p:extLst>
      <p:ext uri="{BB962C8B-B14F-4D97-AF65-F5344CB8AC3E}">
        <p14:creationId xmlns:p14="http://schemas.microsoft.com/office/powerpoint/2010/main" val="1828334593"/>
      </p:ext>
    </p:extLst>
  </p:cSld>
  <p:clrMap bg1="lt1" tx1="dk1" bg2="lt2" tx2="dk2" accent1="accent1" accent2="accent2" accent3="accent3" accent4="accent4" accent5="accent5" accent6="accent6" hlink="hlink" folHlink="folHlink"/>
  <p:sldLayoutIdLst>
    <p:sldLayoutId id="214748381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4"/>
            </p:custDataLst>
            <p:extLst>
              <p:ext uri="{D42A27DB-BD31-4B8C-83A1-F6EECF244321}">
                <p14:modId xmlns:p14="http://schemas.microsoft.com/office/powerpoint/2010/main" val="87409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25" imgH="525" progId="TCLayout.ActiveDocument.1">
                  <p:embed/>
                </p:oleObj>
              </mc:Choice>
              <mc:Fallback>
                <p:oleObj name="think-cell Folie" r:id="rId5" imgW="525" imgH="525" progId="TCLayout.ActiveDocument.1">
                  <p:embed/>
                  <p:pic>
                    <p:nvPicPr>
                      <p:cNvPr id="2" name="Objek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en-GB" dirty="0"/>
              <a:t>Change cover picture here</a:t>
            </a:r>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800" dirty="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4201331013"/>
      </p:ext>
    </p:extLst>
  </p:cSld>
  <p:clrMap bg1="lt1" tx1="dk1" bg2="lt2" tx2="dk2" accent1="accent1" accent2="accent2" accent3="accent3" accent4="accent4" accent5="accent5" accent6="accent6" hlink="hlink" folHlink="folHlink"/>
  <p:sldLayoutIdLst>
    <p:sldLayoutId id="2147483819" r:id="rId1"/>
    <p:sldLayoutId id="214748382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2"/>
            </p:custDataLst>
            <p:extLst>
              <p:ext uri="{D42A27DB-BD31-4B8C-83A1-F6EECF244321}">
                <p14:modId xmlns:p14="http://schemas.microsoft.com/office/powerpoint/2010/main" val="2107748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3" imgW="359" imgH="360" progId="TCLayout.ActiveDocument.1">
                  <p:embed/>
                </p:oleObj>
              </mc:Choice>
              <mc:Fallback>
                <p:oleObj name="think-cell Folie" r:id="rId23" imgW="359" imgH="360" progId="TCLayout.ActiveDocument.1">
                  <p:embed/>
                  <p:pic>
                    <p:nvPicPr>
                      <p:cNvPr id="2" name="Objekt 1"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dirty="0">
                <a:solidFill>
                  <a:schemeClr val="accent1"/>
                </a:solidFill>
              </a:rPr>
              <a:t> </a:t>
            </a:r>
            <a:fld id="{9D8EEF28-5ABD-4429-9AD9-DE956F602A14}" type="slidenum">
              <a:rPr lang="de-DE" sz="900" smtClean="0">
                <a:solidFill>
                  <a:schemeClr val="tx1">
                    <a:lumMod val="50000"/>
                  </a:schemeClr>
                </a:solidFill>
              </a:rPr>
              <a:pPr algn="r"/>
              <a:t>‹#›</a:t>
            </a:fld>
            <a:endParaRPr lang="de-DE"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736" r:id="rId15"/>
    <p:sldLayoutId id="2147483780" r:id="rId16"/>
    <p:sldLayoutId id="2147483771" r:id="rId17"/>
    <p:sldLayoutId id="2147483775" r:id="rId18"/>
    <p:sldLayoutId id="2147483831" r:id="rId19"/>
    <p:sldLayoutId id="2147483832" r:id="rId20"/>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6"/>
            </p:custDataLst>
            <p:extLst>
              <p:ext uri="{D42A27DB-BD31-4B8C-83A1-F6EECF244321}">
                <p14:modId xmlns:p14="http://schemas.microsoft.com/office/powerpoint/2010/main" val="238360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7" imgW="525" imgH="525" progId="TCLayout.ActiveDocument.1">
                  <p:embed/>
                </p:oleObj>
              </mc:Choice>
              <mc:Fallback>
                <p:oleObj name="think-cell Folie" r:id="rId27" imgW="525" imgH="525" progId="TCLayout.ActiveDocument.1">
                  <p:embed/>
                  <p:pic>
                    <p:nvPicPr>
                      <p:cNvPr id="2" name="Objekt 1"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GB" dirty="0"/>
              <a:t>Edit the text here; First level</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GB" sz="900" dirty="0">
                <a:solidFill>
                  <a:schemeClr val="accent1"/>
                </a:solidFill>
              </a:rPr>
              <a:t> </a:t>
            </a:r>
            <a:fld id="{9D8EEF28-5ABD-4429-9AD9-DE956F602A14}" type="slidenum">
              <a:rPr lang="en-GB" sz="900" smtClean="0">
                <a:solidFill>
                  <a:schemeClr val="tx1">
                    <a:lumMod val="50000"/>
                  </a:schemeClr>
                </a:solidFill>
              </a:rPr>
              <a:pPr algn="r" rtl="0"/>
              <a:t>‹#›</a:t>
            </a:fld>
            <a:endParaRPr lang="en-GB"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34531925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sldNum="0" hdr="0" ftr="0" dt="0"/>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917697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9" imgH="360" progId="TCLayout.ActiveDocument.1">
                  <p:embed/>
                </p:oleObj>
              </mc:Choice>
              <mc:Fallback>
                <p:oleObj name="think-cell Folie" r:id="rId4" imgW="359" imgH="360"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fik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798628287"/>
      </p:ext>
    </p:extLst>
  </p:cSld>
  <p:clrMap bg1="lt1" tx1="dk1" bg2="lt2" tx2="dk2" accent1="accent1" accent2="accent2" accent3="accent3" accent4="accent4" accent5="accent5" accent6="accent6" hlink="hlink" folHlink="folHlink"/>
  <p:sldLayoutIdLst>
    <p:sldLayoutId id="21474838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9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9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8.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9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9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svg"/><Relationship Id="rId2" Type="http://schemas.openxmlformats.org/officeDocument/2006/relationships/slideLayout" Target="../slideLayouts/slideLayout48.xml"/><Relationship Id="rId1" Type="http://schemas.openxmlformats.org/officeDocument/2006/relationships/tags" Target="../tags/tag98.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96.bin"/></Relationships>
</file>

<file path=ppt/slides/_rels/slide1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notesSlide" Target="../notesSlides/notesSlide13.xml"/><Relationship Id="rId7" Type="http://schemas.openxmlformats.org/officeDocument/2006/relationships/chart" Target="../charts/chart12.xml"/><Relationship Id="rId2" Type="http://schemas.openxmlformats.org/officeDocument/2006/relationships/slideLayout" Target="../slideLayouts/slideLayout68.xml"/><Relationship Id="rId1" Type="http://schemas.openxmlformats.org/officeDocument/2006/relationships/tags" Target="../tags/tag99.xml"/><Relationship Id="rId6" Type="http://schemas.openxmlformats.org/officeDocument/2006/relationships/chart" Target="../charts/chart11.xml"/><Relationship Id="rId5" Type="http://schemas.openxmlformats.org/officeDocument/2006/relationships/image" Target="../media/image1.emf"/><Relationship Id="rId4" Type="http://schemas.openxmlformats.org/officeDocument/2006/relationships/oleObject" Target="../embeddings/oleObject9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2.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9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9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8.xml"/><Relationship Id="rId1" Type="http://schemas.openxmlformats.org/officeDocument/2006/relationships/tags" Target="../tags/tag102.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10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2.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10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tags" Target="../tags/tag88.xml"/><Relationship Id="rId5" Type="http://schemas.openxmlformats.org/officeDocument/2006/relationships/image" Target="../media/image1.emf"/><Relationship Id="rId4" Type="http://schemas.openxmlformats.org/officeDocument/2006/relationships/oleObject" Target="../embeddings/oleObject8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3.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10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48.xml"/><Relationship Id="rId1" Type="http://schemas.openxmlformats.org/officeDocument/2006/relationships/tags" Target="../tags/tag105.xml"/><Relationship Id="rId6" Type="http://schemas.openxmlformats.org/officeDocument/2006/relationships/image" Target="../media/image29.emf"/><Relationship Id="rId5" Type="http://schemas.openxmlformats.org/officeDocument/2006/relationships/image" Target="../media/image1.emf"/><Relationship Id="rId4" Type="http://schemas.openxmlformats.org/officeDocument/2006/relationships/oleObject" Target="../embeddings/oleObject10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14.xml"/><Relationship Id="rId2" Type="http://schemas.openxmlformats.org/officeDocument/2006/relationships/slideLayout" Target="../slideLayouts/slideLayout48.xml"/><Relationship Id="rId1" Type="http://schemas.openxmlformats.org/officeDocument/2006/relationships/tags" Target="../tags/tag106.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0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8.xml"/><Relationship Id="rId1" Type="http://schemas.openxmlformats.org/officeDocument/2006/relationships/tags" Target="../tags/tag107.xml"/><Relationship Id="rId5" Type="http://schemas.openxmlformats.org/officeDocument/2006/relationships/image" Target="../media/image1.emf"/><Relationship Id="rId4" Type="http://schemas.openxmlformats.org/officeDocument/2006/relationships/oleObject" Target="../embeddings/oleObject10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3.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10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8.xml"/><Relationship Id="rId1" Type="http://schemas.openxmlformats.org/officeDocument/2006/relationships/tags" Target="../tags/tag109.xml"/><Relationship Id="rId5" Type="http://schemas.openxmlformats.org/officeDocument/2006/relationships/image" Target="../media/image1.emf"/><Relationship Id="rId4" Type="http://schemas.openxmlformats.org/officeDocument/2006/relationships/oleObject" Target="../embeddings/oleObject107.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2.png"/><Relationship Id="rId2" Type="http://schemas.openxmlformats.org/officeDocument/2006/relationships/tags" Target="../tags/tag110.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108.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2.xml"/><Relationship Id="rId1" Type="http://schemas.openxmlformats.org/officeDocument/2006/relationships/tags" Target="../tags/tag111.xml"/><Relationship Id="rId5" Type="http://schemas.openxmlformats.org/officeDocument/2006/relationships/image" Target="../media/image1.emf"/><Relationship Id="rId4" Type="http://schemas.openxmlformats.org/officeDocument/2006/relationships/oleObject" Target="../embeddings/oleObject10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110.bin"/></Relationships>
</file>

<file path=ppt/slides/_rels/slide29.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slideLayout" Target="../slideLayouts/slideLayout48.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33.emf"/><Relationship Id="rId5" Type="http://schemas.openxmlformats.org/officeDocument/2006/relationships/oleObject" Target="../embeddings/oleObject111.bin"/><Relationship Id="rId10" Type="http://schemas.openxmlformats.org/officeDocument/2006/relationships/image" Target="../media/image41.png"/><Relationship Id="rId4" Type="http://schemas.openxmlformats.org/officeDocument/2006/relationships/notesSlide" Target="../notesSlides/notesSlide27.xml"/><Relationship Id="rId9" Type="http://schemas.openxmlformats.org/officeDocument/2006/relationships/image" Target="../media/image40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87.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2.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1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2.xml"/><Relationship Id="rId1" Type="http://schemas.openxmlformats.org/officeDocument/2006/relationships/tags" Target="../tags/tag116.xml"/><Relationship Id="rId6" Type="http://schemas.openxmlformats.org/officeDocument/2006/relationships/image" Target="../media/image34.png"/><Relationship Id="rId5" Type="http://schemas.openxmlformats.org/officeDocument/2006/relationships/image" Target="../media/image1.emf"/><Relationship Id="rId4" Type="http://schemas.openxmlformats.org/officeDocument/2006/relationships/oleObject" Target="../embeddings/oleObject11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www.acer.europa.eu/en/Electricity/Infrastructure_and_network%20development/Infrastructure/Documents/CEPA%20study%20on%20the%20Value%20of%20Lost%20Load%20in%20the%20electricity%20supply.pdf" TargetMode="External"/><Relationship Id="rId2" Type="http://schemas.openxmlformats.org/officeDocument/2006/relationships/slideLayout" Target="../slideLayouts/slideLayout32.xml"/><Relationship Id="rId1" Type="http://schemas.openxmlformats.org/officeDocument/2006/relationships/tags" Target="../tags/tag117.xml"/><Relationship Id="rId6" Type="http://schemas.openxmlformats.org/officeDocument/2006/relationships/hyperlink" Target="https://ec.europa.eu/eurostat/web/products-datasets/-/nrg_cb_e" TargetMode="External"/><Relationship Id="rId5" Type="http://schemas.openxmlformats.org/officeDocument/2006/relationships/image" Target="../media/image1.emf"/><Relationship Id="rId4" Type="http://schemas.openxmlformats.org/officeDocument/2006/relationships/oleObject" Target="../embeddings/oleObject11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3.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115.bin"/></Relationships>
</file>

<file path=ppt/slides/_rels/slide34.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2.xml"/><Relationship Id="rId1" Type="http://schemas.openxmlformats.org/officeDocument/2006/relationships/slideLayout" Target="../slideLayouts/slideLayout48.xml"/><Relationship Id="rId5" Type="http://schemas.openxmlformats.org/officeDocument/2006/relationships/hyperlink" Target="https://www.tennet.eu/fileadmin/user_upload/Our_Key_Tasks/Innovations/loadflow/index.html" TargetMode="External"/><Relationship Id="rId4" Type="http://schemas.openxmlformats.org/officeDocument/2006/relationships/hyperlink" Target="https://www.mech.kuleuven.be/en/tme/research/energy_environment/Pdf/wpen2015-13.pd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3.xml"/><Relationship Id="rId7" Type="http://schemas.openxmlformats.org/officeDocument/2006/relationships/image" Target="../media/image36.svg"/><Relationship Id="rId2" Type="http://schemas.openxmlformats.org/officeDocument/2006/relationships/slideLayout" Target="../slideLayouts/slideLayout50.xml"/><Relationship Id="rId1" Type="http://schemas.openxmlformats.org/officeDocument/2006/relationships/tags" Target="../tags/tag119.xml"/><Relationship Id="rId6"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9.jpeg"/><Relationship Id="rId4" Type="http://schemas.openxmlformats.org/officeDocument/2006/relationships/oleObject" Target="../embeddings/oleObject116.bin"/><Relationship Id="rId9" Type="http://schemas.openxmlformats.org/officeDocument/2006/relationships/image" Target="../media/image3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1.xml"/><Relationship Id="rId1" Type="http://schemas.openxmlformats.org/officeDocument/2006/relationships/tags" Target="../tags/tag120.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117.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3.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118.bin"/></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3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3.png"/><Relationship Id="rId7" Type="http://schemas.openxmlformats.org/officeDocument/2006/relationships/diagramColors" Target="../diagrams/colors7.xml"/><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3.xml"/><Relationship Id="rId1" Type="http://schemas.openxmlformats.org/officeDocument/2006/relationships/tags" Target="../tags/tag122.xml"/><Relationship Id="rId5" Type="http://schemas.openxmlformats.org/officeDocument/2006/relationships/image" Target="../media/image1.emf"/><Relationship Id="rId4" Type="http://schemas.openxmlformats.org/officeDocument/2006/relationships/oleObject" Target="../embeddings/oleObject11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8.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12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8.xml"/><Relationship Id="rId1" Type="http://schemas.openxmlformats.org/officeDocument/2006/relationships/tags" Target="../tags/tag124.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121.bin"/></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chart" Target="../charts/chart10.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2.xml"/><Relationship Id="rId1" Type="http://schemas.openxmlformats.org/officeDocument/2006/relationships/tags" Target="../tags/tag125.xml"/><Relationship Id="rId5" Type="http://schemas.openxmlformats.org/officeDocument/2006/relationships/image" Target="../media/image1.emf"/><Relationship Id="rId4" Type="http://schemas.openxmlformats.org/officeDocument/2006/relationships/oleObject" Target="../embeddings/oleObject12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88.bin"/></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5.xml"/><Relationship Id="rId7" Type="http://schemas.openxmlformats.org/officeDocument/2006/relationships/diagramLayout" Target="../diagrams/layout4.xml"/><Relationship Id="rId2" Type="http://schemas.openxmlformats.org/officeDocument/2006/relationships/slideLayout" Target="../slideLayouts/slideLayout32.xml"/><Relationship Id="rId1" Type="http://schemas.openxmlformats.org/officeDocument/2006/relationships/tags" Target="../tags/tag91.xml"/><Relationship Id="rId6" Type="http://schemas.openxmlformats.org/officeDocument/2006/relationships/diagramData" Target="../diagrams/data4.xml"/><Relationship Id="rId5" Type="http://schemas.openxmlformats.org/officeDocument/2006/relationships/image" Target="../media/image1.emf"/><Relationship Id="rId10" Type="http://schemas.microsoft.com/office/2007/relationships/diagramDrawing" Target="../diagrams/drawing4.xml"/><Relationship Id="rId4" Type="http://schemas.openxmlformats.org/officeDocument/2006/relationships/oleObject" Target="../embeddings/oleObject89.bin"/><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9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8.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9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2C40-56D4-B349-8F1E-02A4BB455E8C}"/>
              </a:ext>
            </a:extLst>
          </p:cNvPr>
          <p:cNvSpPr>
            <a:spLocks noGrp="1"/>
          </p:cNvSpPr>
          <p:nvPr>
            <p:ph type="title"/>
          </p:nvPr>
        </p:nvSpPr>
        <p:spPr/>
        <p:txBody>
          <a:bodyPr/>
          <a:lstStyle/>
          <a:p>
            <a:r>
              <a:rPr lang="en-GB" b="1" dirty="0"/>
              <a:t>ERAA 2022 Stakeholder workshop: Methodological Insights</a:t>
            </a:r>
            <a:endParaRPr lang="en-GB" dirty="0"/>
          </a:p>
        </p:txBody>
      </p:sp>
      <p:sp>
        <p:nvSpPr>
          <p:cNvPr id="3" name="Text Placeholder 2">
            <a:extLst>
              <a:ext uri="{FF2B5EF4-FFF2-40B4-BE49-F238E27FC236}">
                <a16:creationId xmlns:a16="http://schemas.microsoft.com/office/drawing/2014/main" id="{94C24C91-5612-564E-BED7-3FDC73382A6C}"/>
              </a:ext>
            </a:extLst>
          </p:cNvPr>
          <p:cNvSpPr>
            <a:spLocks noGrp="1"/>
          </p:cNvSpPr>
          <p:nvPr>
            <p:ph type="body" sz="quarter" idx="12"/>
          </p:nvPr>
        </p:nvSpPr>
        <p:spPr>
          <a:xfrm>
            <a:off x="672000" y="1484784"/>
            <a:ext cx="11281639" cy="465789"/>
          </a:xfrm>
        </p:spPr>
        <p:txBody>
          <a:bodyPr/>
          <a:lstStyle/>
          <a:p>
            <a:r>
              <a:rPr lang="en-GB" dirty="0"/>
              <a:t>11th of May 2022</a:t>
            </a:r>
          </a:p>
        </p:txBody>
      </p:sp>
    </p:spTree>
    <p:extLst>
      <p:ext uri="{BB962C8B-B14F-4D97-AF65-F5344CB8AC3E}">
        <p14:creationId xmlns:p14="http://schemas.microsoft.com/office/powerpoint/2010/main" val="253590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633736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EC93BE-F4C5-928F-4CE7-F7D7FD15E50E}"/>
              </a:ext>
            </a:extLst>
          </p:cNvPr>
          <p:cNvSpPr>
            <a:spLocks noGrp="1"/>
          </p:cNvSpPr>
          <p:nvPr>
            <p:ph type="title"/>
          </p:nvPr>
        </p:nvSpPr>
        <p:spPr>
          <a:xfrm>
            <a:off x="286346" y="476672"/>
            <a:ext cx="11617788" cy="550969"/>
          </a:xfrm>
        </p:spPr>
        <p:txBody>
          <a:bodyPr vert="horz"/>
          <a:lstStyle/>
          <a:p>
            <a:r>
              <a:rPr lang="en-GB" dirty="0"/>
              <a:t>Ready for the simulations</a:t>
            </a:r>
          </a:p>
        </p:txBody>
      </p:sp>
      <p:graphicFrame>
        <p:nvGraphicFramePr>
          <p:cNvPr id="6" name="Table 5">
            <a:extLst>
              <a:ext uri="{FF2B5EF4-FFF2-40B4-BE49-F238E27FC236}">
                <a16:creationId xmlns:a16="http://schemas.microsoft.com/office/drawing/2014/main" id="{07087929-B5D1-9067-6C5C-F4125EFA6D8C}"/>
              </a:ext>
            </a:extLst>
          </p:cNvPr>
          <p:cNvGraphicFramePr>
            <a:graphicFrameLocks noGrp="1"/>
          </p:cNvGraphicFramePr>
          <p:nvPr>
            <p:extLst>
              <p:ext uri="{D42A27DB-BD31-4B8C-83A1-F6EECF244321}">
                <p14:modId xmlns:p14="http://schemas.microsoft.com/office/powerpoint/2010/main" val="3439770787"/>
              </p:ext>
            </p:extLst>
          </p:nvPr>
        </p:nvGraphicFramePr>
        <p:xfrm>
          <a:off x="489543" y="1659060"/>
          <a:ext cx="11414591" cy="4074196"/>
        </p:xfrm>
        <a:graphic>
          <a:graphicData uri="http://schemas.openxmlformats.org/drawingml/2006/table">
            <a:tbl>
              <a:tblPr bandRow="1">
                <a:tableStyleId>{5C22544A-7EE6-4342-B048-85BDC9FD1C3A}</a:tableStyleId>
              </a:tblPr>
              <a:tblGrid>
                <a:gridCol w="2403071">
                  <a:extLst>
                    <a:ext uri="{9D8B030D-6E8A-4147-A177-3AD203B41FA5}">
                      <a16:colId xmlns:a16="http://schemas.microsoft.com/office/drawing/2014/main" val="3489257896"/>
                    </a:ext>
                  </a:extLst>
                </a:gridCol>
                <a:gridCol w="1001280">
                  <a:extLst>
                    <a:ext uri="{9D8B030D-6E8A-4147-A177-3AD203B41FA5}">
                      <a16:colId xmlns:a16="http://schemas.microsoft.com/office/drawing/2014/main" val="3276918855"/>
                    </a:ext>
                  </a:extLst>
                </a:gridCol>
                <a:gridCol w="1001280">
                  <a:extLst>
                    <a:ext uri="{9D8B030D-6E8A-4147-A177-3AD203B41FA5}">
                      <a16:colId xmlns:a16="http://schemas.microsoft.com/office/drawing/2014/main" val="2430641638"/>
                    </a:ext>
                  </a:extLst>
                </a:gridCol>
                <a:gridCol w="1001280">
                  <a:extLst>
                    <a:ext uri="{9D8B030D-6E8A-4147-A177-3AD203B41FA5}">
                      <a16:colId xmlns:a16="http://schemas.microsoft.com/office/drawing/2014/main" val="570121161"/>
                    </a:ext>
                  </a:extLst>
                </a:gridCol>
                <a:gridCol w="1001280">
                  <a:extLst>
                    <a:ext uri="{9D8B030D-6E8A-4147-A177-3AD203B41FA5}">
                      <a16:colId xmlns:a16="http://schemas.microsoft.com/office/drawing/2014/main" val="3501419153"/>
                    </a:ext>
                  </a:extLst>
                </a:gridCol>
                <a:gridCol w="1001280">
                  <a:extLst>
                    <a:ext uri="{9D8B030D-6E8A-4147-A177-3AD203B41FA5}">
                      <a16:colId xmlns:a16="http://schemas.microsoft.com/office/drawing/2014/main" val="2534888443"/>
                    </a:ext>
                  </a:extLst>
                </a:gridCol>
                <a:gridCol w="1001280">
                  <a:extLst>
                    <a:ext uri="{9D8B030D-6E8A-4147-A177-3AD203B41FA5}">
                      <a16:colId xmlns:a16="http://schemas.microsoft.com/office/drawing/2014/main" val="2295354493"/>
                    </a:ext>
                  </a:extLst>
                </a:gridCol>
                <a:gridCol w="1001280">
                  <a:extLst>
                    <a:ext uri="{9D8B030D-6E8A-4147-A177-3AD203B41FA5}">
                      <a16:colId xmlns:a16="http://schemas.microsoft.com/office/drawing/2014/main" val="3008943880"/>
                    </a:ext>
                  </a:extLst>
                </a:gridCol>
                <a:gridCol w="1001280">
                  <a:extLst>
                    <a:ext uri="{9D8B030D-6E8A-4147-A177-3AD203B41FA5}">
                      <a16:colId xmlns:a16="http://schemas.microsoft.com/office/drawing/2014/main" val="94549086"/>
                    </a:ext>
                  </a:extLst>
                </a:gridCol>
                <a:gridCol w="1001280">
                  <a:extLst>
                    <a:ext uri="{9D8B030D-6E8A-4147-A177-3AD203B41FA5}">
                      <a16:colId xmlns:a16="http://schemas.microsoft.com/office/drawing/2014/main" val="2731832514"/>
                    </a:ext>
                  </a:extLst>
                </a:gridCol>
              </a:tblGrid>
              <a:tr h="243192">
                <a:tc>
                  <a:txBody>
                    <a:bodyPr/>
                    <a:lstStyle/>
                    <a:p>
                      <a:pPr marL="0" algn="ctr" defTabSz="914400" rtl="0" eaLnBrk="1" latinLnBrk="0" hangingPunct="1"/>
                      <a:endParaRPr lang="en-GB" sz="1200" b="1" kern="1200" noProof="0" dirty="0">
                        <a:solidFill>
                          <a:schemeClr val="tx1"/>
                        </a:solidFill>
                        <a:latin typeface="Arial Unicode MS" pitchFamily="34" charset="-128"/>
                        <a:ea typeface="Arial Unicode MS" pitchFamily="34" charset="-128"/>
                        <a:cs typeface="Arial Unicode MS" pitchFamily="34"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9">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2022</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595959"/>
                    </a:solidFill>
                  </a:tcPr>
                </a:tc>
                <a:tc hMerge="1">
                  <a:txBody>
                    <a:bodyPr/>
                    <a:lstStyle/>
                    <a:p>
                      <a:endParaRPr lang="en-BE"/>
                    </a:p>
                  </a:txBody>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T w="9525" cap="flat" cmpd="sng" algn="ctr">
                      <a:solidFill>
                        <a:schemeClr val="bg2"/>
                      </a:solidFill>
                      <a:prstDash val="solid"/>
                      <a:round/>
                      <a:headEnd type="none" w="med" len="med"/>
                      <a:tailEnd type="none" w="med" len="med"/>
                    </a:lnT>
                    <a:solidFill>
                      <a:srgbClr val="595959"/>
                    </a:solidFill>
                  </a:tcPr>
                </a:tc>
                <a:tc hMerge="1">
                  <a:txBody>
                    <a:bodyPr/>
                    <a:lstStyle/>
                    <a:p>
                      <a:pPr algn="ctr"/>
                      <a:endParaRPr lang="en-US"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solidFill>
                      <a:srgbClr val="595959"/>
                    </a:solidFill>
                  </a:tcPr>
                </a:tc>
                <a:extLst>
                  <a:ext uri="{0D108BD9-81ED-4DB2-BD59-A6C34878D82A}">
                    <a16:rowId xmlns:a16="http://schemas.microsoft.com/office/drawing/2014/main" val="1851685109"/>
                  </a:ext>
                </a:extLst>
              </a:tr>
              <a:tr h="243192">
                <a:tc>
                  <a:txBody>
                    <a:bodyPr/>
                    <a:lstStyle/>
                    <a:p>
                      <a:pPr marL="0" algn="ctr" defTabSz="914400" rtl="0" eaLnBrk="1" latinLnBrk="0" hangingPunct="1"/>
                      <a:endParaRPr lang="en-GB" sz="1200" b="1" kern="1200" noProof="0" dirty="0">
                        <a:solidFill>
                          <a:schemeClr val="tx1"/>
                        </a:solidFill>
                        <a:latin typeface="Arial Unicode MS" pitchFamily="34" charset="-128"/>
                        <a:ea typeface="Arial Unicode MS" pitchFamily="34" charset="-128"/>
                        <a:cs typeface="Arial Unicode MS" pitchFamily="34"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Mar</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Apr</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May</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Jun</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Jul</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Aug</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Sep</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Oct</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tc>
                  <a:txBody>
                    <a:bodyPr/>
                    <a:lstStyle/>
                    <a:p>
                      <a:pPr algn="ctr" rtl="0"/>
                      <a:r>
                        <a:rPr lang="en-GB" sz="1200" b="1" noProof="0">
                          <a:solidFill>
                            <a:schemeClr val="bg1"/>
                          </a:solidFill>
                          <a:latin typeface="Arial Unicode MS" pitchFamily="34" charset="-128"/>
                          <a:ea typeface="Arial Unicode MS" pitchFamily="34" charset="-128"/>
                          <a:cs typeface="Arial Unicode MS" pitchFamily="34" charset="-128"/>
                        </a:rPr>
                        <a:t>Nov</a:t>
                      </a:r>
                      <a:endParaRPr lang="en-GB" sz="1200" b="1" noProof="0" dirty="0">
                        <a:solidFill>
                          <a:schemeClr val="bg1"/>
                        </a:solidFill>
                        <a:latin typeface="Arial Unicode MS" pitchFamily="34" charset="-128"/>
                        <a:ea typeface="Arial Unicode MS" pitchFamily="34" charset="-128"/>
                        <a:cs typeface="Arial Unicode MS" pitchFamily="34"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313420">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anchor="ctr">
                    <a:lnL w="12700"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L w="3175"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0"/>
                      <a:endParaRPr lang="en-GB" sz="800" noProof="0" dirty="0">
                        <a:solidFill>
                          <a:schemeClr val="tx1">
                            <a:lumMod val="65000"/>
                            <a:lumOff val="35000"/>
                          </a:schemeClr>
                        </a:solidFill>
                        <a:latin typeface="Arial Unicode MS" pitchFamily="34" charset="-128"/>
                        <a:ea typeface="Arial Unicode MS" pitchFamily="34" charset="-128"/>
                        <a:cs typeface="Arial Unicode MS" pitchFamily="34" charset="-128"/>
                      </a:endParaRPr>
                    </a:p>
                  </a:txBody>
                  <a:tcPr marL="0" marR="0" marT="0" marB="3600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9425611"/>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0521467"/>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758407"/>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6810490"/>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5356">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anchor="ctr">
                    <a:lnL w="12700" cap="flat" cmpd="sng" algn="ctr">
                      <a:solidFill>
                        <a:schemeClr val="tx1"/>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3175" cap="flat" cmpd="sng" algn="ctr">
                      <a:solidFill>
                        <a:srgbClr val="FFFFFF">
                          <a:lumMod val="7500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200" noProof="0" dirty="0">
                        <a:solidFill>
                          <a:srgbClr val="FFFFFF"/>
                        </a:solidFill>
                        <a:latin typeface="Arial Unicode MS" pitchFamily="34" charset="-128"/>
                        <a:ea typeface="Arial Unicode MS" pitchFamily="34" charset="-128"/>
                        <a:cs typeface="Arial Unicode MS" pitchFamily="34" charset="-128"/>
                      </a:endParaRPr>
                    </a:p>
                  </a:txBody>
                  <a:tcPr marL="0" marR="0" marT="0" marB="0" anchor="ctr">
                    <a:lnL w="317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165559"/>
                  </a:ext>
                </a:extLst>
              </a:tr>
            </a:tbl>
          </a:graphicData>
        </a:graphic>
      </p:graphicFrame>
      <p:sp>
        <p:nvSpPr>
          <p:cNvPr id="7" name="Pijl: vijfhoek 84">
            <a:extLst>
              <a:ext uri="{FF2B5EF4-FFF2-40B4-BE49-F238E27FC236}">
                <a16:creationId xmlns:a16="http://schemas.microsoft.com/office/drawing/2014/main" id="{309198AA-C03A-A16F-D5C6-0CA6BB8013EA}"/>
              </a:ext>
            </a:extLst>
          </p:cNvPr>
          <p:cNvSpPr/>
          <p:nvPr/>
        </p:nvSpPr>
        <p:spPr>
          <a:xfrm>
            <a:off x="551384" y="4704388"/>
            <a:ext cx="2207031" cy="459228"/>
          </a:xfrm>
          <a:prstGeom prst="homePlate">
            <a:avLst>
              <a:gd name="adj" fmla="val 30508"/>
            </a:avLst>
          </a:prstGeom>
          <a:solidFill>
            <a:schemeClr val="accent4">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Results analysis</a:t>
            </a:r>
            <a:r>
              <a:rPr lang="en-GB" sz="1100" b="1" dirty="0">
                <a:solidFill>
                  <a:srgbClr val="FFFFFF"/>
                </a:solidFill>
                <a:latin typeface="Century Gothic" panose="020B0502020202020204" pitchFamily="34" charset="0"/>
              </a:rPr>
              <a:t> </a:t>
            </a:r>
            <a:r>
              <a:rPr lang="en-GB" sz="1100" b="1">
                <a:solidFill>
                  <a:srgbClr val="FFFFFF"/>
                </a:solidFill>
                <a:latin typeface="Century Gothic" panose="020B0502020202020204" pitchFamily="34" charset="0"/>
              </a:rPr>
              <a:t>and </a:t>
            </a:r>
            <a:r>
              <a:rPr lang="en-GB" sz="1100" b="1" dirty="0">
                <a:solidFill>
                  <a:srgbClr val="FFFFFF"/>
                </a:solidFill>
                <a:latin typeface="Century Gothic" panose="020B0502020202020204" pitchFamily="34" charset="0"/>
              </a:rPr>
              <a:t>report </a:t>
            </a:r>
            <a:r>
              <a:rPr lang="en-GB" sz="1100" b="1">
                <a:solidFill>
                  <a:srgbClr val="FFFFFF"/>
                </a:solidFill>
                <a:latin typeface="Century Gothic" panose="020B0502020202020204" pitchFamily="34" charset="0"/>
              </a:rPr>
              <a:t>preparation</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Pijl: vijfhoek 92">
            <a:extLst>
              <a:ext uri="{FF2B5EF4-FFF2-40B4-BE49-F238E27FC236}">
                <a16:creationId xmlns:a16="http://schemas.microsoft.com/office/drawing/2014/main" id="{D424B049-B2BA-56FE-582A-C4A79754034C}"/>
              </a:ext>
            </a:extLst>
          </p:cNvPr>
          <p:cNvSpPr/>
          <p:nvPr/>
        </p:nvSpPr>
        <p:spPr>
          <a:xfrm>
            <a:off x="551384" y="3086975"/>
            <a:ext cx="2207031" cy="459228"/>
          </a:xfrm>
          <a:prstGeom prst="homePlate">
            <a:avLst>
              <a:gd name="adj" fmla="val 305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Flow-based domains</a:t>
            </a:r>
          </a:p>
        </p:txBody>
      </p:sp>
      <p:sp>
        <p:nvSpPr>
          <p:cNvPr id="10" name="Pijl: vijfhoek 93">
            <a:extLst>
              <a:ext uri="{FF2B5EF4-FFF2-40B4-BE49-F238E27FC236}">
                <a16:creationId xmlns:a16="http://schemas.microsoft.com/office/drawing/2014/main" id="{C0851CF3-A394-84C0-2B53-111668A16AA4}"/>
              </a:ext>
            </a:extLst>
          </p:cNvPr>
          <p:cNvSpPr/>
          <p:nvPr/>
        </p:nvSpPr>
        <p:spPr>
          <a:xfrm>
            <a:off x="551384" y="2550080"/>
            <a:ext cx="2207031" cy="459228"/>
          </a:xfrm>
          <a:prstGeom prst="homePlate">
            <a:avLst>
              <a:gd name="adj" fmla="val 3050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Model Preparation</a:t>
            </a:r>
          </a:p>
        </p:txBody>
      </p:sp>
      <p:sp>
        <p:nvSpPr>
          <p:cNvPr id="19" name="Rechthoek 2">
            <a:extLst>
              <a:ext uri="{FF2B5EF4-FFF2-40B4-BE49-F238E27FC236}">
                <a16:creationId xmlns:a16="http://schemas.microsoft.com/office/drawing/2014/main" id="{1C0382E5-51DF-DC48-5459-F6B9B2F42EFC}"/>
              </a:ext>
            </a:extLst>
          </p:cNvPr>
          <p:cNvSpPr/>
          <p:nvPr/>
        </p:nvSpPr>
        <p:spPr>
          <a:xfrm>
            <a:off x="2863889" y="2668584"/>
            <a:ext cx="2356056" cy="2560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0" name="Rechthoek 3">
            <a:extLst>
              <a:ext uri="{FF2B5EF4-FFF2-40B4-BE49-F238E27FC236}">
                <a16:creationId xmlns:a16="http://schemas.microsoft.com/office/drawing/2014/main" id="{08647396-5E16-C233-FBD3-EE76C3DF20D3}"/>
              </a:ext>
            </a:extLst>
          </p:cNvPr>
          <p:cNvSpPr/>
          <p:nvPr/>
        </p:nvSpPr>
        <p:spPr>
          <a:xfrm>
            <a:off x="5243863" y="3717043"/>
            <a:ext cx="3084383" cy="2377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2" name="Pijl: vijfhoek 10">
            <a:extLst>
              <a:ext uri="{FF2B5EF4-FFF2-40B4-BE49-F238E27FC236}">
                <a16:creationId xmlns:a16="http://schemas.microsoft.com/office/drawing/2014/main" id="{88323D88-6160-0E67-E0BC-98FBD68B2DDA}"/>
              </a:ext>
            </a:extLst>
          </p:cNvPr>
          <p:cNvSpPr/>
          <p:nvPr/>
        </p:nvSpPr>
        <p:spPr>
          <a:xfrm>
            <a:off x="551384" y="3623870"/>
            <a:ext cx="2207031" cy="459228"/>
          </a:xfrm>
          <a:prstGeom prst="homePlate">
            <a:avLst>
              <a:gd name="adj" fmla="val 3050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a:solidFill>
                  <a:srgbClr val="FFFFFF"/>
                </a:solidFill>
                <a:latin typeface="Century Gothic" panose="020B0502020202020204" pitchFamily="34" charset="0"/>
              </a:rPr>
              <a:t>Central scenarios</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 name="Rechthoek 17">
            <a:extLst>
              <a:ext uri="{FF2B5EF4-FFF2-40B4-BE49-F238E27FC236}">
                <a16:creationId xmlns:a16="http://schemas.microsoft.com/office/drawing/2014/main" id="{DD762C1B-BB31-4B92-A041-8EF405843CFC}"/>
              </a:ext>
            </a:extLst>
          </p:cNvPr>
          <p:cNvSpPr/>
          <p:nvPr/>
        </p:nvSpPr>
        <p:spPr>
          <a:xfrm>
            <a:off x="6936375" y="4796842"/>
            <a:ext cx="4005498" cy="237744"/>
          </a:xfrm>
          <a:prstGeom prst="rect">
            <a:avLst/>
          </a:prstGeom>
          <a:solidFill>
            <a:schemeClr val="accent4">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8" name="Rechthoek 3">
            <a:extLst>
              <a:ext uri="{FF2B5EF4-FFF2-40B4-BE49-F238E27FC236}">
                <a16:creationId xmlns:a16="http://schemas.microsoft.com/office/drawing/2014/main" id="{9926BBED-10C2-AC8A-236E-AE670DCB33BC}"/>
              </a:ext>
            </a:extLst>
          </p:cNvPr>
          <p:cNvSpPr/>
          <p:nvPr/>
        </p:nvSpPr>
        <p:spPr>
          <a:xfrm>
            <a:off x="7522301" y="4261512"/>
            <a:ext cx="1383374" cy="2381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7" name="Rechthoek 36">
            <a:extLst>
              <a:ext uri="{FF2B5EF4-FFF2-40B4-BE49-F238E27FC236}">
                <a16:creationId xmlns:a16="http://schemas.microsoft.com/office/drawing/2014/main" id="{C2B3AE1A-8323-E299-1DEB-356213523667}"/>
              </a:ext>
            </a:extLst>
          </p:cNvPr>
          <p:cNvSpPr/>
          <p:nvPr/>
        </p:nvSpPr>
        <p:spPr>
          <a:xfrm>
            <a:off x="3387442" y="3189447"/>
            <a:ext cx="1832499" cy="2542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68" name="Straight Connector 67">
            <a:extLst>
              <a:ext uri="{FF2B5EF4-FFF2-40B4-BE49-F238E27FC236}">
                <a16:creationId xmlns:a16="http://schemas.microsoft.com/office/drawing/2014/main" id="{3CFFE71D-74EF-3F38-C1CF-1E08A59C4E1B}"/>
              </a:ext>
            </a:extLst>
          </p:cNvPr>
          <p:cNvCxnSpPr>
            <a:cxnSpLocks/>
          </p:cNvCxnSpPr>
          <p:nvPr/>
        </p:nvCxnSpPr>
        <p:spPr>
          <a:xfrm>
            <a:off x="5231904" y="2420888"/>
            <a:ext cx="0" cy="3264668"/>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2" name="Pijl: vijfhoek 84">
            <a:extLst>
              <a:ext uri="{FF2B5EF4-FFF2-40B4-BE49-F238E27FC236}">
                <a16:creationId xmlns:a16="http://schemas.microsoft.com/office/drawing/2014/main" id="{66B899A8-2534-D5AF-9218-4F8666DF2BCD}"/>
              </a:ext>
            </a:extLst>
          </p:cNvPr>
          <p:cNvSpPr/>
          <p:nvPr/>
        </p:nvSpPr>
        <p:spPr>
          <a:xfrm>
            <a:off x="551384" y="5226328"/>
            <a:ext cx="2207031" cy="459228"/>
          </a:xfrm>
          <a:prstGeom prst="homePlate">
            <a:avLst>
              <a:gd name="adj" fmla="val 30508"/>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dirty="0">
                <a:solidFill>
                  <a:srgbClr val="FFFFFF"/>
                </a:solidFill>
                <a:latin typeface="Century Gothic" panose="020B0502020202020204" pitchFamily="34" charset="0"/>
              </a:rPr>
              <a:t>Stakeholder</a:t>
            </a:r>
            <a:r>
              <a:rPr lang="en-GB" sz="1100" b="1">
                <a:solidFill>
                  <a:srgbClr val="FFFFFF"/>
                </a:solidFill>
                <a:latin typeface="Century Gothic" panose="020B0502020202020204" pitchFamily="34" charset="0"/>
              </a:rPr>
              <a:t> consultations</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ndParaRPr>
          </a:p>
        </p:txBody>
      </p:sp>
      <p:grpSp>
        <p:nvGrpSpPr>
          <p:cNvPr id="77" name="Group 76">
            <a:extLst>
              <a:ext uri="{FF2B5EF4-FFF2-40B4-BE49-F238E27FC236}">
                <a16:creationId xmlns:a16="http://schemas.microsoft.com/office/drawing/2014/main" id="{3693D2D5-97DC-5E3F-9514-17E35B387177}"/>
              </a:ext>
            </a:extLst>
          </p:cNvPr>
          <p:cNvGrpSpPr/>
          <p:nvPr/>
        </p:nvGrpSpPr>
        <p:grpSpPr>
          <a:xfrm>
            <a:off x="9960482" y="5269087"/>
            <a:ext cx="1079826" cy="430887"/>
            <a:chOff x="9992201" y="5290697"/>
            <a:chExt cx="1079826" cy="430887"/>
          </a:xfrm>
        </p:grpSpPr>
        <p:sp>
          <p:nvSpPr>
            <p:cNvPr id="42" name="Ster: 5 punten 182">
              <a:extLst>
                <a:ext uri="{FF2B5EF4-FFF2-40B4-BE49-F238E27FC236}">
                  <a16:creationId xmlns:a16="http://schemas.microsoft.com/office/drawing/2014/main" id="{08461C43-177D-BDA4-43C8-A2E044003C1E}"/>
                </a:ext>
              </a:extLst>
            </p:cNvPr>
            <p:cNvSpPr/>
            <p:nvPr/>
          </p:nvSpPr>
          <p:spPr>
            <a:xfrm>
              <a:off x="10856027" y="5324211"/>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3" name="Tekstvak 19">
              <a:extLst>
                <a:ext uri="{FF2B5EF4-FFF2-40B4-BE49-F238E27FC236}">
                  <a16:creationId xmlns:a16="http://schemas.microsoft.com/office/drawing/2014/main" id="{0BFF5394-2732-3355-F56B-452E40074582}"/>
                </a:ext>
              </a:extLst>
            </p:cNvPr>
            <p:cNvSpPr txBox="1"/>
            <p:nvPr/>
          </p:nvSpPr>
          <p:spPr>
            <a:xfrm>
              <a:off x="9992201" y="5290697"/>
              <a:ext cx="981359" cy="43088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Final report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publication</a:t>
              </a:r>
            </a:p>
          </p:txBody>
        </p:sp>
      </p:grpSp>
      <p:sp>
        <p:nvSpPr>
          <p:cNvPr id="74" name="Pijl: vijfhoek 10">
            <a:extLst>
              <a:ext uri="{FF2B5EF4-FFF2-40B4-BE49-F238E27FC236}">
                <a16:creationId xmlns:a16="http://schemas.microsoft.com/office/drawing/2014/main" id="{5DD7829A-307D-F81A-0459-A73627589F12}"/>
              </a:ext>
            </a:extLst>
          </p:cNvPr>
          <p:cNvSpPr/>
          <p:nvPr/>
        </p:nvSpPr>
        <p:spPr>
          <a:xfrm>
            <a:off x="551384" y="4167493"/>
            <a:ext cx="2207031" cy="459228"/>
          </a:xfrm>
          <a:prstGeom prst="homePlate">
            <a:avLst>
              <a:gd name="adj" fmla="val 3050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Sensitivities</a:t>
            </a:r>
            <a:r>
              <a:rPr lang="en-GB" sz="1100" b="1" dirty="0">
                <a:solidFill>
                  <a:srgbClr val="FFFFFF"/>
                </a:solidFill>
                <a:latin typeface="Century Gothic" panose="020B0502020202020204" pitchFamily="34" charset="0"/>
              </a:rPr>
              <a:t> </a:t>
            </a:r>
            <a:r>
              <a:rPr lang="en-GB" sz="1100" b="1">
                <a:solidFill>
                  <a:srgbClr val="FFFFFF"/>
                </a:solidFill>
                <a:latin typeface="Century Gothic" panose="020B0502020202020204" pitchFamily="34" charset="0"/>
              </a:rPr>
              <a:t>&amp; reruns</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pSp>
        <p:nvGrpSpPr>
          <p:cNvPr id="75" name="Group 74">
            <a:extLst>
              <a:ext uri="{FF2B5EF4-FFF2-40B4-BE49-F238E27FC236}">
                <a16:creationId xmlns:a16="http://schemas.microsoft.com/office/drawing/2014/main" id="{A586BE59-C69F-FC13-7112-59E3C3F1FAE6}"/>
              </a:ext>
            </a:extLst>
          </p:cNvPr>
          <p:cNvGrpSpPr/>
          <p:nvPr/>
        </p:nvGrpSpPr>
        <p:grpSpPr>
          <a:xfrm>
            <a:off x="3947104" y="3714414"/>
            <a:ext cx="1410961" cy="261610"/>
            <a:chOff x="4281800" y="3238491"/>
            <a:chExt cx="1410961" cy="261610"/>
          </a:xfrm>
        </p:grpSpPr>
        <p:sp>
          <p:nvSpPr>
            <p:cNvPr id="35" name="Ster: 5 punten 18">
              <a:extLst>
                <a:ext uri="{FF2B5EF4-FFF2-40B4-BE49-F238E27FC236}">
                  <a16:creationId xmlns:a16="http://schemas.microsoft.com/office/drawing/2014/main" id="{02A1ACBE-70F0-D72A-E6D6-D7B1F6275103}"/>
                </a:ext>
              </a:extLst>
            </p:cNvPr>
            <p:cNvSpPr>
              <a:spLocks noChangeAspect="1"/>
            </p:cNvSpPr>
            <p:nvPr/>
          </p:nvSpPr>
          <p:spPr>
            <a:xfrm>
              <a:off x="5476761" y="3271369"/>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618E"/>
                </a:solidFill>
                <a:effectLst/>
                <a:uLnTx/>
                <a:uFillTx/>
                <a:latin typeface="Century Gothic" panose="020B0502020202020204" pitchFamily="34" charset="0"/>
                <a:ea typeface="+mn-ea"/>
                <a:cs typeface="+mn-cs"/>
              </a:endParaRPr>
            </a:p>
          </p:txBody>
        </p:sp>
        <p:sp>
          <p:nvSpPr>
            <p:cNvPr id="36" name="Tekstvak 19">
              <a:extLst>
                <a:ext uri="{FF2B5EF4-FFF2-40B4-BE49-F238E27FC236}">
                  <a16:creationId xmlns:a16="http://schemas.microsoft.com/office/drawing/2014/main" id="{7C5EF3E2-D520-553A-2D00-EC983F625EF2}"/>
                </a:ext>
              </a:extLst>
            </p:cNvPr>
            <p:cNvSpPr txBox="1"/>
            <p:nvPr/>
          </p:nvSpPr>
          <p:spPr>
            <a:xfrm>
              <a:off x="4281800" y="3238491"/>
              <a:ext cx="1210588" cy="26161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Simulation start</a:t>
              </a:r>
            </a:p>
          </p:txBody>
        </p:sp>
      </p:grpSp>
      <p:grpSp>
        <p:nvGrpSpPr>
          <p:cNvPr id="38" name="Group 37">
            <a:extLst>
              <a:ext uri="{FF2B5EF4-FFF2-40B4-BE49-F238E27FC236}">
                <a16:creationId xmlns:a16="http://schemas.microsoft.com/office/drawing/2014/main" id="{4BAF6513-4E21-C66C-B43D-360B13C98615}"/>
              </a:ext>
            </a:extLst>
          </p:cNvPr>
          <p:cNvGrpSpPr/>
          <p:nvPr/>
        </p:nvGrpSpPr>
        <p:grpSpPr>
          <a:xfrm>
            <a:off x="3602694" y="5302601"/>
            <a:ext cx="1508067" cy="261610"/>
            <a:chOff x="5476761" y="3509211"/>
            <a:chExt cx="1508067" cy="261610"/>
          </a:xfrm>
        </p:grpSpPr>
        <p:sp>
          <p:nvSpPr>
            <p:cNvPr id="39" name="Ster: 5 punten 18">
              <a:extLst>
                <a:ext uri="{FF2B5EF4-FFF2-40B4-BE49-F238E27FC236}">
                  <a16:creationId xmlns:a16="http://schemas.microsoft.com/office/drawing/2014/main" id="{FF47AE37-B305-C5F7-EE18-4116F6784AE3}"/>
                </a:ext>
              </a:extLst>
            </p:cNvPr>
            <p:cNvSpPr>
              <a:spLocks noChangeAspect="1"/>
            </p:cNvSpPr>
            <p:nvPr/>
          </p:nvSpPr>
          <p:spPr>
            <a:xfrm>
              <a:off x="5476761" y="3528073"/>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618E"/>
                </a:solidFill>
                <a:effectLst/>
                <a:uLnTx/>
                <a:uFillTx/>
                <a:latin typeface="Century Gothic" panose="020B0502020202020204" pitchFamily="34" charset="0"/>
                <a:ea typeface="+mn-ea"/>
                <a:cs typeface="+mn-cs"/>
              </a:endParaRPr>
            </a:p>
          </p:txBody>
        </p:sp>
        <p:sp>
          <p:nvSpPr>
            <p:cNvPr id="40" name="Tekstvak 19">
              <a:extLst>
                <a:ext uri="{FF2B5EF4-FFF2-40B4-BE49-F238E27FC236}">
                  <a16:creationId xmlns:a16="http://schemas.microsoft.com/office/drawing/2014/main" id="{1DA95FCD-A7FF-9E68-1982-F3B0C7E10D8B}"/>
                </a:ext>
              </a:extLst>
            </p:cNvPr>
            <p:cNvSpPr txBox="1"/>
            <p:nvPr/>
          </p:nvSpPr>
          <p:spPr>
            <a:xfrm>
              <a:off x="5641190" y="3509211"/>
              <a:ext cx="1343638" cy="26161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100" b="1" dirty="0">
                  <a:solidFill>
                    <a:srgbClr val="3F3F3F"/>
                  </a:solidFill>
                  <a:latin typeface="Century Gothic" panose="020B0502020202020204" pitchFamily="34" charset="0"/>
                </a:rPr>
                <a:t>C</a:t>
              </a:r>
              <a:r>
                <a:rPr lang="en-GB" sz="1100" b="1" dirty="0">
                  <a:solidFill>
                    <a:srgbClr val="3F3F3F"/>
                  </a:solidFill>
                  <a:latin typeface="Century Gothic" panose="020B0502020202020204" pitchFamily="34" charset="0"/>
                </a:rPr>
                <a:t>all for Evidence</a:t>
              </a:r>
              <a:endPar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endParaRPr>
            </a:p>
          </p:txBody>
        </p:sp>
      </p:grpSp>
      <p:grpSp>
        <p:nvGrpSpPr>
          <p:cNvPr id="3" name="Group 2">
            <a:extLst>
              <a:ext uri="{FF2B5EF4-FFF2-40B4-BE49-F238E27FC236}">
                <a16:creationId xmlns:a16="http://schemas.microsoft.com/office/drawing/2014/main" id="{74259655-DED8-DB44-C77E-DD937F78B170}"/>
              </a:ext>
            </a:extLst>
          </p:cNvPr>
          <p:cNvGrpSpPr/>
          <p:nvPr/>
        </p:nvGrpSpPr>
        <p:grpSpPr>
          <a:xfrm>
            <a:off x="1847528" y="6021288"/>
            <a:ext cx="8280920" cy="468000"/>
            <a:chOff x="1055440" y="6309320"/>
            <a:chExt cx="8280920" cy="468000"/>
          </a:xfrm>
        </p:grpSpPr>
        <p:grpSp>
          <p:nvGrpSpPr>
            <p:cNvPr id="78" name="Group 77">
              <a:extLst>
                <a:ext uri="{FF2B5EF4-FFF2-40B4-BE49-F238E27FC236}">
                  <a16:creationId xmlns:a16="http://schemas.microsoft.com/office/drawing/2014/main" id="{18E2D43E-4958-77D5-FB0D-70E59EC05977}"/>
                </a:ext>
              </a:extLst>
            </p:cNvPr>
            <p:cNvGrpSpPr/>
            <p:nvPr/>
          </p:nvGrpSpPr>
          <p:grpSpPr>
            <a:xfrm>
              <a:off x="1055440" y="6309320"/>
              <a:ext cx="8280920" cy="468000"/>
              <a:chOff x="2109134" y="6352740"/>
              <a:chExt cx="8280920" cy="468000"/>
            </a:xfrm>
          </p:grpSpPr>
          <p:sp>
            <p:nvSpPr>
              <p:cNvPr id="5" name="Rechthoek 5">
                <a:extLst>
                  <a:ext uri="{FF2B5EF4-FFF2-40B4-BE49-F238E27FC236}">
                    <a16:creationId xmlns:a16="http://schemas.microsoft.com/office/drawing/2014/main" id="{722E70BE-D6BF-0744-D6D0-65D37654FBD2}"/>
                  </a:ext>
                </a:extLst>
              </p:cNvPr>
              <p:cNvSpPr/>
              <p:nvPr/>
            </p:nvSpPr>
            <p:spPr>
              <a:xfrm>
                <a:off x="2109134" y="6352740"/>
                <a:ext cx="8263643" cy="4680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1" name="Pijl: punthaak 23">
                <a:extLst>
                  <a:ext uri="{FF2B5EF4-FFF2-40B4-BE49-F238E27FC236}">
                    <a16:creationId xmlns:a16="http://schemas.microsoft.com/office/drawing/2014/main" id="{D0FD09D0-F2EE-C95B-42A3-9877543F5701}"/>
                  </a:ext>
                </a:extLst>
              </p:cNvPr>
              <p:cNvSpPr/>
              <p:nvPr/>
            </p:nvSpPr>
            <p:spPr>
              <a:xfrm>
                <a:off x="3078029" y="6424748"/>
                <a:ext cx="1440000" cy="3313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Preparations</a:t>
                </a:r>
              </a:p>
            </p:txBody>
          </p:sp>
          <p:sp>
            <p:nvSpPr>
              <p:cNvPr id="12" name="Pijl: punthaak 23">
                <a:extLst>
                  <a:ext uri="{FF2B5EF4-FFF2-40B4-BE49-F238E27FC236}">
                    <a16:creationId xmlns:a16="http://schemas.microsoft.com/office/drawing/2014/main" id="{2667CE69-A200-1FBF-6909-0BCA5E44D62C}"/>
                  </a:ext>
                </a:extLst>
              </p:cNvPr>
              <p:cNvSpPr/>
              <p:nvPr/>
            </p:nvSpPr>
            <p:spPr>
              <a:xfrm>
                <a:off x="4686331" y="6424748"/>
                <a:ext cx="1440000" cy="3313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Simulations</a:t>
                </a:r>
              </a:p>
            </p:txBody>
          </p:sp>
          <p:sp>
            <p:nvSpPr>
              <p:cNvPr id="13" name="Pijl: punthaak 23">
                <a:extLst>
                  <a:ext uri="{FF2B5EF4-FFF2-40B4-BE49-F238E27FC236}">
                    <a16:creationId xmlns:a16="http://schemas.microsoft.com/office/drawing/2014/main" id="{0E309D1D-C195-14E3-345E-A50536CD9D60}"/>
                  </a:ext>
                </a:extLst>
              </p:cNvPr>
              <p:cNvSpPr/>
              <p:nvPr/>
            </p:nvSpPr>
            <p:spPr>
              <a:xfrm>
                <a:off x="6294633" y="6424748"/>
                <a:ext cx="1440000" cy="33139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dirty="0">
                    <a:solidFill>
                      <a:srgbClr val="FFFFFF"/>
                    </a:solidFill>
                    <a:latin typeface="Century Gothic" panose="020B0502020202020204" pitchFamily="34" charset="0"/>
                  </a:rPr>
                  <a:t>A</a:t>
                </a:r>
                <a:r>
                  <a:rPr lang="en-GB" sz="1100" b="1" dirty="0" err="1">
                    <a:solidFill>
                      <a:srgbClr val="FFFFFF"/>
                    </a:solidFill>
                    <a:latin typeface="Century Gothic" panose="020B0502020202020204" pitchFamily="34" charset="0"/>
                  </a:rPr>
                  <a:t>nalysis</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4" name="Tekstvak 12">
                <a:extLst>
                  <a:ext uri="{FF2B5EF4-FFF2-40B4-BE49-F238E27FC236}">
                    <a16:creationId xmlns:a16="http://schemas.microsoft.com/office/drawing/2014/main" id="{8C2BE022-9B0E-B111-97C8-413513C63813}"/>
                  </a:ext>
                </a:extLst>
              </p:cNvPr>
              <p:cNvSpPr txBox="1"/>
              <p:nvPr/>
            </p:nvSpPr>
            <p:spPr>
              <a:xfrm>
                <a:off x="2193527" y="6473150"/>
                <a:ext cx="658367" cy="241980"/>
              </a:xfrm>
              <a:prstGeom prst="rect">
                <a:avLst/>
              </a:prstGeom>
              <a:noFill/>
            </p:spPr>
            <p:txBody>
              <a:bodyPr wrap="none" lIns="72000" tIns="36000" rIns="72000" bIns="3600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Legend</a:t>
                </a:r>
              </a:p>
            </p:txBody>
          </p:sp>
          <p:grpSp>
            <p:nvGrpSpPr>
              <p:cNvPr id="15" name="Groep 46">
                <a:extLst>
                  <a:ext uri="{FF2B5EF4-FFF2-40B4-BE49-F238E27FC236}">
                    <a16:creationId xmlns:a16="http://schemas.microsoft.com/office/drawing/2014/main" id="{05992E0C-4FBC-7C5E-F3C1-AD03476F4AAB}"/>
                  </a:ext>
                </a:extLst>
              </p:cNvPr>
              <p:cNvGrpSpPr/>
              <p:nvPr/>
            </p:nvGrpSpPr>
            <p:grpSpPr>
              <a:xfrm>
                <a:off x="9389856" y="6451169"/>
                <a:ext cx="1000198" cy="261610"/>
                <a:chOff x="10567992" y="6410721"/>
                <a:chExt cx="1000198" cy="307624"/>
              </a:xfrm>
            </p:grpSpPr>
            <p:sp>
              <p:nvSpPr>
                <p:cNvPr id="16" name="Ster: 5 punten 182">
                  <a:extLst>
                    <a:ext uri="{FF2B5EF4-FFF2-40B4-BE49-F238E27FC236}">
                      <a16:creationId xmlns:a16="http://schemas.microsoft.com/office/drawing/2014/main" id="{F38F6A25-78F7-C57C-98F4-34C2BBA9C8EB}"/>
                    </a:ext>
                  </a:extLst>
                </p:cNvPr>
                <p:cNvSpPr/>
                <p:nvPr/>
              </p:nvSpPr>
              <p:spPr>
                <a:xfrm>
                  <a:off x="10567992" y="6425816"/>
                  <a:ext cx="216000" cy="216000"/>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7" name="Tekstvak 183">
                  <a:extLst>
                    <a:ext uri="{FF2B5EF4-FFF2-40B4-BE49-F238E27FC236}">
                      <a16:creationId xmlns:a16="http://schemas.microsoft.com/office/drawing/2014/main" id="{78FFC7FA-8958-F4B9-200E-58FD61FAFC46}"/>
                    </a:ext>
                  </a:extLst>
                </p:cNvPr>
                <p:cNvSpPr txBox="1"/>
                <p:nvPr/>
              </p:nvSpPr>
              <p:spPr>
                <a:xfrm>
                  <a:off x="10731101" y="6410721"/>
                  <a:ext cx="837089" cy="307624"/>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Milestone</a:t>
                  </a:r>
                </a:p>
              </p:txBody>
            </p:sp>
          </p:grpSp>
        </p:grpSp>
        <p:sp>
          <p:nvSpPr>
            <p:cNvPr id="41" name="Pijl: punthaak 23">
              <a:extLst>
                <a:ext uri="{FF2B5EF4-FFF2-40B4-BE49-F238E27FC236}">
                  <a16:creationId xmlns:a16="http://schemas.microsoft.com/office/drawing/2014/main" id="{5E596FC6-69B7-F91B-9A7A-5E706306C832}"/>
                </a:ext>
              </a:extLst>
            </p:cNvPr>
            <p:cNvSpPr/>
            <p:nvPr/>
          </p:nvSpPr>
          <p:spPr>
            <a:xfrm>
              <a:off x="6849241" y="6381327"/>
              <a:ext cx="1440000" cy="331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Stakeholder Interactions</a:t>
              </a:r>
              <a:endParaRPr kumimoji="0" lang="en-GB"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pSp>
      <p:grpSp>
        <p:nvGrpSpPr>
          <p:cNvPr id="53" name="Group 52">
            <a:extLst>
              <a:ext uri="{FF2B5EF4-FFF2-40B4-BE49-F238E27FC236}">
                <a16:creationId xmlns:a16="http://schemas.microsoft.com/office/drawing/2014/main" id="{71A63194-BB56-2E17-1F51-53E3D3E9D04B}"/>
              </a:ext>
            </a:extLst>
          </p:cNvPr>
          <p:cNvGrpSpPr/>
          <p:nvPr/>
        </p:nvGrpSpPr>
        <p:grpSpPr>
          <a:xfrm>
            <a:off x="2814721" y="4668923"/>
            <a:ext cx="1409455" cy="836231"/>
            <a:chOff x="4999729" y="2875533"/>
            <a:chExt cx="1409455" cy="836231"/>
          </a:xfrm>
        </p:grpSpPr>
        <p:sp>
          <p:nvSpPr>
            <p:cNvPr id="54" name="Ster: 5 punten 18">
              <a:extLst>
                <a:ext uri="{FF2B5EF4-FFF2-40B4-BE49-F238E27FC236}">
                  <a16:creationId xmlns:a16="http://schemas.microsoft.com/office/drawing/2014/main" id="{B490FDEB-61F8-4E05-37CB-D68B474132B7}"/>
                </a:ext>
              </a:extLst>
            </p:cNvPr>
            <p:cNvSpPr>
              <a:spLocks noChangeAspect="1"/>
            </p:cNvSpPr>
            <p:nvPr/>
          </p:nvSpPr>
          <p:spPr>
            <a:xfrm>
              <a:off x="5476761" y="3528073"/>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618E"/>
                </a:solidFill>
                <a:effectLst/>
                <a:uLnTx/>
                <a:uFillTx/>
                <a:latin typeface="Century Gothic" panose="020B0502020202020204" pitchFamily="34" charset="0"/>
                <a:ea typeface="+mn-ea"/>
                <a:cs typeface="+mn-cs"/>
              </a:endParaRPr>
            </a:p>
          </p:txBody>
        </p:sp>
        <p:sp>
          <p:nvSpPr>
            <p:cNvPr id="55" name="Tekstvak 19">
              <a:extLst>
                <a:ext uri="{FF2B5EF4-FFF2-40B4-BE49-F238E27FC236}">
                  <a16:creationId xmlns:a16="http://schemas.microsoft.com/office/drawing/2014/main" id="{D047E6D4-A4AB-1817-221B-27A2DE8F5DBF}"/>
                </a:ext>
              </a:extLst>
            </p:cNvPr>
            <p:cNvSpPr txBox="1"/>
            <p:nvPr/>
          </p:nvSpPr>
          <p:spPr>
            <a:xfrm>
              <a:off x="4999729" y="2875533"/>
              <a:ext cx="1409455" cy="60016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100" b="1" dirty="0">
                  <a:solidFill>
                    <a:srgbClr val="3F3F3F"/>
                  </a:solidFill>
                  <a:latin typeface="Century Gothic" panose="020B0502020202020204" pitchFamily="34" charset="0"/>
                </a:rPr>
                <a:t>Workshop on Assumptions &amp; principles</a:t>
              </a:r>
              <a:endPar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endParaRPr>
            </a:p>
          </p:txBody>
        </p:sp>
      </p:grpSp>
      <p:grpSp>
        <p:nvGrpSpPr>
          <p:cNvPr id="69" name="Group 68">
            <a:extLst>
              <a:ext uri="{FF2B5EF4-FFF2-40B4-BE49-F238E27FC236}">
                <a16:creationId xmlns:a16="http://schemas.microsoft.com/office/drawing/2014/main" id="{F9ABF23B-510F-D343-5A6E-7320F85AC974}"/>
              </a:ext>
            </a:extLst>
          </p:cNvPr>
          <p:cNvGrpSpPr/>
          <p:nvPr/>
        </p:nvGrpSpPr>
        <p:grpSpPr>
          <a:xfrm>
            <a:off x="5607286" y="5256555"/>
            <a:ext cx="1848662" cy="261610"/>
            <a:chOff x="5476761" y="3486872"/>
            <a:chExt cx="1848662" cy="261610"/>
          </a:xfrm>
        </p:grpSpPr>
        <p:sp>
          <p:nvSpPr>
            <p:cNvPr id="79" name="Ster: 5 punten 18">
              <a:extLst>
                <a:ext uri="{FF2B5EF4-FFF2-40B4-BE49-F238E27FC236}">
                  <a16:creationId xmlns:a16="http://schemas.microsoft.com/office/drawing/2014/main" id="{968A4D60-1529-8CDD-9429-8DCB6185A27D}"/>
                </a:ext>
              </a:extLst>
            </p:cNvPr>
            <p:cNvSpPr>
              <a:spLocks noChangeAspect="1"/>
            </p:cNvSpPr>
            <p:nvPr/>
          </p:nvSpPr>
          <p:spPr>
            <a:xfrm>
              <a:off x="5476761" y="3528073"/>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618E"/>
                </a:solidFill>
                <a:effectLst/>
                <a:uLnTx/>
                <a:uFillTx/>
                <a:latin typeface="Century Gothic" panose="020B0502020202020204" pitchFamily="34" charset="0"/>
                <a:ea typeface="+mn-ea"/>
                <a:cs typeface="+mn-cs"/>
              </a:endParaRPr>
            </a:p>
          </p:txBody>
        </p:sp>
        <p:sp>
          <p:nvSpPr>
            <p:cNvPr id="80" name="Tekstvak 19">
              <a:extLst>
                <a:ext uri="{FF2B5EF4-FFF2-40B4-BE49-F238E27FC236}">
                  <a16:creationId xmlns:a16="http://schemas.microsoft.com/office/drawing/2014/main" id="{1450D27A-EB4D-5E5B-3338-26756CE74AE7}"/>
                </a:ext>
              </a:extLst>
            </p:cNvPr>
            <p:cNvSpPr txBox="1"/>
            <p:nvPr/>
          </p:nvSpPr>
          <p:spPr>
            <a:xfrm>
              <a:off x="5643552" y="3486872"/>
              <a:ext cx="1681871" cy="26161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100" b="1" dirty="0">
                  <a:solidFill>
                    <a:srgbClr val="3F3F3F"/>
                  </a:solidFill>
                  <a:latin typeface="Century Gothic" panose="020B0502020202020204" pitchFamily="34" charset="0"/>
                </a:rPr>
                <a:t>Updated data release</a:t>
              </a:r>
              <a:endPar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endParaRPr>
            </a:p>
          </p:txBody>
        </p:sp>
      </p:grpSp>
      <p:grpSp>
        <p:nvGrpSpPr>
          <p:cNvPr id="81" name="Group 80">
            <a:extLst>
              <a:ext uri="{FF2B5EF4-FFF2-40B4-BE49-F238E27FC236}">
                <a16:creationId xmlns:a16="http://schemas.microsoft.com/office/drawing/2014/main" id="{8C5B2FC6-2292-AA2B-5095-A41561EC0A32}"/>
              </a:ext>
            </a:extLst>
          </p:cNvPr>
          <p:cNvGrpSpPr/>
          <p:nvPr/>
        </p:nvGrpSpPr>
        <p:grpSpPr>
          <a:xfrm>
            <a:off x="10880860" y="4694204"/>
            <a:ext cx="1064890" cy="787243"/>
            <a:chOff x="5247890" y="2924521"/>
            <a:chExt cx="1064890" cy="787243"/>
          </a:xfrm>
        </p:grpSpPr>
        <p:sp>
          <p:nvSpPr>
            <p:cNvPr id="82" name="Ster: 5 punten 18">
              <a:extLst>
                <a:ext uri="{FF2B5EF4-FFF2-40B4-BE49-F238E27FC236}">
                  <a16:creationId xmlns:a16="http://schemas.microsoft.com/office/drawing/2014/main" id="{13BA2527-D8DA-050B-08BC-ABA3897339E5}"/>
                </a:ext>
              </a:extLst>
            </p:cNvPr>
            <p:cNvSpPr>
              <a:spLocks noChangeAspect="1"/>
            </p:cNvSpPr>
            <p:nvPr/>
          </p:nvSpPr>
          <p:spPr>
            <a:xfrm>
              <a:off x="5476761" y="3528073"/>
              <a:ext cx="216000" cy="183691"/>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3618E"/>
                </a:solidFill>
                <a:effectLst/>
                <a:uLnTx/>
                <a:uFillTx/>
                <a:latin typeface="Century Gothic" panose="020B0502020202020204" pitchFamily="34" charset="0"/>
                <a:ea typeface="+mn-ea"/>
                <a:cs typeface="+mn-cs"/>
              </a:endParaRPr>
            </a:p>
          </p:txBody>
        </p:sp>
        <p:sp>
          <p:nvSpPr>
            <p:cNvPr id="83" name="Tekstvak 19">
              <a:extLst>
                <a:ext uri="{FF2B5EF4-FFF2-40B4-BE49-F238E27FC236}">
                  <a16:creationId xmlns:a16="http://schemas.microsoft.com/office/drawing/2014/main" id="{934DBD71-C166-B303-048D-B4DBA76D6090}"/>
                </a:ext>
              </a:extLst>
            </p:cNvPr>
            <p:cNvSpPr txBox="1"/>
            <p:nvPr/>
          </p:nvSpPr>
          <p:spPr>
            <a:xfrm>
              <a:off x="5247890" y="2924521"/>
              <a:ext cx="1064890" cy="60016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rPr>
                <a:t>Webinar on results  and consultation</a:t>
              </a:r>
              <a:endParaRPr kumimoji="0" lang="en-GB" sz="1100" b="1" i="0" u="none" strike="noStrike" kern="1200" cap="none" spc="0" normalizeH="0" baseline="0" noProof="0" dirty="0">
                <a:ln>
                  <a:noFill/>
                </a:ln>
                <a:solidFill>
                  <a:srgbClr val="3F3F3F"/>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192799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973068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Multiyear Economic Viability Assessment: methodology</a:t>
            </a:r>
          </a:p>
        </p:txBody>
      </p:sp>
      <p:sp>
        <p:nvSpPr>
          <p:cNvPr id="3" name="Text Placeholder 2">
            <a:extLst>
              <a:ext uri="{FF2B5EF4-FFF2-40B4-BE49-F238E27FC236}">
                <a16:creationId xmlns:a16="http://schemas.microsoft.com/office/drawing/2014/main" id="{F684E46B-3046-DFA0-3415-5DC791EC9320}"/>
              </a:ext>
            </a:extLst>
          </p:cNvPr>
          <p:cNvSpPr>
            <a:spLocks noGrp="1"/>
          </p:cNvSpPr>
          <p:nvPr>
            <p:ph type="body" sz="quarter" idx="12"/>
          </p:nvPr>
        </p:nvSpPr>
        <p:spPr/>
        <p:txBody>
          <a:bodyPr/>
          <a:lstStyle/>
          <a:p>
            <a:r>
              <a:rPr lang="en-US" dirty="0"/>
              <a:t>Felix Böing</a:t>
            </a:r>
          </a:p>
          <a:p>
            <a:r>
              <a:rPr lang="en-US" dirty="0"/>
              <a:t>50 Hz &amp; ERAA expert</a:t>
            </a:r>
          </a:p>
          <a:p>
            <a:endParaRPr lang="en-GB" dirty="0"/>
          </a:p>
        </p:txBody>
      </p:sp>
    </p:spTree>
    <p:extLst>
      <p:ext uri="{BB962C8B-B14F-4D97-AF65-F5344CB8AC3E}">
        <p14:creationId xmlns:p14="http://schemas.microsoft.com/office/powerpoint/2010/main" val="367732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p:cNvGraphicFramePr>
            <a:graphicFrameLocks noChangeAspect="1"/>
          </p:cNvGraphicFramePr>
          <p:nvPr>
            <p:custDataLst>
              <p:tags r:id="rId1"/>
            </p:custDataLst>
            <p:extLst>
              <p:ext uri="{D42A27DB-BD31-4B8C-83A1-F6EECF244321}">
                <p14:modId xmlns:p14="http://schemas.microsoft.com/office/powerpoint/2010/main" val="443915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1" name="Objekt 2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6C54C6-25B7-4698-BD37-55AECC9EE5A6}"/>
              </a:ext>
            </a:extLst>
          </p:cNvPr>
          <p:cNvSpPr>
            <a:spLocks noGrp="1"/>
          </p:cNvSpPr>
          <p:nvPr>
            <p:ph type="title"/>
          </p:nvPr>
        </p:nvSpPr>
        <p:spPr>
          <a:xfrm>
            <a:off x="286346" y="476672"/>
            <a:ext cx="11617788" cy="648072"/>
          </a:xfrm>
        </p:spPr>
        <p:txBody>
          <a:bodyPr vert="horz"/>
          <a:lstStyle/>
          <a:p>
            <a:r>
              <a:rPr lang="en-GB" dirty="0"/>
              <a:t>A multi-year EVA for more robust results</a:t>
            </a:r>
          </a:p>
        </p:txBody>
      </p:sp>
      <p:sp>
        <p:nvSpPr>
          <p:cNvPr id="5" name="Text Placeholder 2">
            <a:extLst>
              <a:ext uri="{FF2B5EF4-FFF2-40B4-BE49-F238E27FC236}">
                <a16:creationId xmlns:a16="http://schemas.microsoft.com/office/drawing/2014/main" id="{81C951C8-D616-47A2-8D7B-75B83E11C7D4}"/>
              </a:ext>
            </a:extLst>
          </p:cNvPr>
          <p:cNvSpPr>
            <a:spLocks noGrp="1"/>
          </p:cNvSpPr>
          <p:nvPr>
            <p:ph type="body" sz="quarter" idx="12"/>
          </p:nvPr>
        </p:nvSpPr>
        <p:spPr>
          <a:xfrm>
            <a:off x="2639616" y="4110335"/>
            <a:ext cx="9914110" cy="432048"/>
          </a:xfrm>
        </p:spPr>
        <p:txBody>
          <a:bodyPr anchor="t"/>
          <a:lstStyle/>
          <a:p>
            <a:r>
              <a:rPr lang="en-GB" dirty="0"/>
              <a:t>Target years and “gap” years in the ERAA modelling horizon</a:t>
            </a:r>
          </a:p>
        </p:txBody>
      </p:sp>
      <p:grpSp>
        <p:nvGrpSpPr>
          <p:cNvPr id="4" name="Group 3">
            <a:extLst>
              <a:ext uri="{FF2B5EF4-FFF2-40B4-BE49-F238E27FC236}">
                <a16:creationId xmlns:a16="http://schemas.microsoft.com/office/drawing/2014/main" id="{F9D2C75B-17F6-2E34-5167-E7BCCA85B516}"/>
              </a:ext>
            </a:extLst>
          </p:cNvPr>
          <p:cNvGrpSpPr/>
          <p:nvPr/>
        </p:nvGrpSpPr>
        <p:grpSpPr>
          <a:xfrm>
            <a:off x="2156092" y="4563101"/>
            <a:ext cx="7110819" cy="1542640"/>
            <a:chOff x="680204" y="2031978"/>
            <a:chExt cx="7110819" cy="1542640"/>
          </a:xfrm>
        </p:grpSpPr>
        <p:grpSp>
          <p:nvGrpSpPr>
            <p:cNvPr id="17" name="Gruppieren 16"/>
            <p:cNvGrpSpPr/>
            <p:nvPr/>
          </p:nvGrpSpPr>
          <p:grpSpPr>
            <a:xfrm>
              <a:off x="680204" y="2031978"/>
              <a:ext cx="7110819" cy="719344"/>
              <a:chOff x="2367594" y="1956227"/>
              <a:chExt cx="7110819" cy="719344"/>
            </a:xfrm>
          </p:grpSpPr>
          <p:sp>
            <p:nvSpPr>
              <p:cNvPr id="7" name="Rectangle: Rounded Corners 4">
                <a:extLst>
                  <a:ext uri="{FF2B5EF4-FFF2-40B4-BE49-F238E27FC236}">
                    <a16:creationId xmlns:a16="http://schemas.microsoft.com/office/drawing/2014/main" id="{2662DA62-DC2F-49A7-BCC9-B2A69E8751E6}"/>
                  </a:ext>
                </a:extLst>
              </p:cNvPr>
              <p:cNvSpPr/>
              <p:nvPr/>
            </p:nvSpPr>
            <p:spPr>
              <a:xfrm>
                <a:off x="2367594" y="1956227"/>
                <a:ext cx="1180859" cy="719344"/>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2024</a:t>
                </a:r>
              </a:p>
            </p:txBody>
          </p:sp>
          <p:sp>
            <p:nvSpPr>
              <p:cNvPr id="8" name="Rectangle: Rounded Corners 5">
                <a:extLst>
                  <a:ext uri="{FF2B5EF4-FFF2-40B4-BE49-F238E27FC236}">
                    <a16:creationId xmlns:a16="http://schemas.microsoft.com/office/drawing/2014/main" id="{74B412C8-D502-4BE1-8F08-23A2EEFD8CB6}"/>
                  </a:ext>
                </a:extLst>
              </p:cNvPr>
              <p:cNvSpPr/>
              <p:nvPr/>
            </p:nvSpPr>
            <p:spPr>
              <a:xfrm>
                <a:off x="3465973" y="1956227"/>
                <a:ext cx="1180859" cy="719344"/>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2025</a:t>
                </a:r>
              </a:p>
            </p:txBody>
          </p:sp>
          <p:sp>
            <p:nvSpPr>
              <p:cNvPr id="9" name="Oval 8">
                <a:extLst>
                  <a:ext uri="{FF2B5EF4-FFF2-40B4-BE49-F238E27FC236}">
                    <a16:creationId xmlns:a16="http://schemas.microsoft.com/office/drawing/2014/main" id="{7C812206-5238-479A-B5E3-3A601756AA05}"/>
                  </a:ext>
                </a:extLst>
              </p:cNvPr>
              <p:cNvSpPr/>
              <p:nvPr/>
            </p:nvSpPr>
            <p:spPr>
              <a:xfrm>
                <a:off x="4495831" y="1999055"/>
                <a:ext cx="1180861" cy="633689"/>
              </a:xfrm>
              <a:prstGeom prst="ellipse">
                <a:avLst/>
              </a:prstGeom>
              <a:solidFill>
                <a:schemeClr val="accent4">
                  <a:lumMod val="20000"/>
                  <a:lumOff val="80000"/>
                </a:schemeClr>
              </a:solidFill>
              <a:ln>
                <a:solidFill>
                  <a:srgbClr val="0F218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2026</a:t>
                </a:r>
              </a:p>
            </p:txBody>
          </p:sp>
          <p:sp>
            <p:nvSpPr>
              <p:cNvPr id="10" name="Rectangle: Rounded Corners 6">
                <a:extLst>
                  <a:ext uri="{FF2B5EF4-FFF2-40B4-BE49-F238E27FC236}">
                    <a16:creationId xmlns:a16="http://schemas.microsoft.com/office/drawing/2014/main" id="{F520C280-41CA-4BC3-A9CD-A8502E382DBC}"/>
                  </a:ext>
                </a:extLst>
              </p:cNvPr>
              <p:cNvSpPr/>
              <p:nvPr/>
            </p:nvSpPr>
            <p:spPr>
              <a:xfrm>
                <a:off x="5469239" y="1956227"/>
                <a:ext cx="1180859" cy="719344"/>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2027</a:t>
                </a:r>
              </a:p>
            </p:txBody>
          </p:sp>
          <p:sp>
            <p:nvSpPr>
              <p:cNvPr id="11" name="Oval 9">
                <a:extLst>
                  <a:ext uri="{FF2B5EF4-FFF2-40B4-BE49-F238E27FC236}">
                    <a16:creationId xmlns:a16="http://schemas.microsoft.com/office/drawing/2014/main" id="{A08FE620-4E3A-4AE8-B7D3-9B56196CBFE5}"/>
                  </a:ext>
                </a:extLst>
              </p:cNvPr>
              <p:cNvSpPr/>
              <p:nvPr/>
            </p:nvSpPr>
            <p:spPr>
              <a:xfrm>
                <a:off x="6416688" y="1999055"/>
                <a:ext cx="1098377" cy="633689"/>
              </a:xfrm>
              <a:prstGeom prst="ellipse">
                <a:avLst/>
              </a:prstGeom>
              <a:solidFill>
                <a:schemeClr val="accent4">
                  <a:lumMod val="20000"/>
                  <a:lumOff val="80000"/>
                </a:schemeClr>
              </a:solidFill>
              <a:ln>
                <a:solidFill>
                  <a:srgbClr val="0F218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2028</a:t>
                </a:r>
              </a:p>
            </p:txBody>
          </p:sp>
          <p:sp>
            <p:nvSpPr>
              <p:cNvPr id="12" name="Oval 9">
                <a:extLst>
                  <a:ext uri="{FF2B5EF4-FFF2-40B4-BE49-F238E27FC236}">
                    <a16:creationId xmlns:a16="http://schemas.microsoft.com/office/drawing/2014/main" id="{A08FE620-4E3A-4AE8-B7D3-9B56196CBFE5}"/>
                  </a:ext>
                </a:extLst>
              </p:cNvPr>
              <p:cNvSpPr/>
              <p:nvPr/>
            </p:nvSpPr>
            <p:spPr>
              <a:xfrm>
                <a:off x="7326761" y="1999055"/>
                <a:ext cx="1179653" cy="633689"/>
              </a:xfrm>
              <a:prstGeom prst="ellipse">
                <a:avLst/>
              </a:prstGeom>
              <a:solidFill>
                <a:schemeClr val="accent4">
                  <a:lumMod val="20000"/>
                  <a:lumOff val="80000"/>
                </a:schemeClr>
              </a:solidFill>
              <a:ln>
                <a:solidFill>
                  <a:srgbClr val="0F218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2029</a:t>
                </a:r>
              </a:p>
            </p:txBody>
          </p:sp>
          <p:sp>
            <p:nvSpPr>
              <p:cNvPr id="13" name="Rectangle: Rounded Corners 7">
                <a:extLst>
                  <a:ext uri="{FF2B5EF4-FFF2-40B4-BE49-F238E27FC236}">
                    <a16:creationId xmlns:a16="http://schemas.microsoft.com/office/drawing/2014/main" id="{72D742E7-9E63-4F09-BF2F-9095F2B1DAFD}"/>
                  </a:ext>
                </a:extLst>
              </p:cNvPr>
              <p:cNvSpPr/>
              <p:nvPr/>
            </p:nvSpPr>
            <p:spPr>
              <a:xfrm>
                <a:off x="8297554" y="1956227"/>
                <a:ext cx="1180859" cy="719344"/>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2030</a:t>
                </a:r>
              </a:p>
            </p:txBody>
          </p:sp>
        </p:grpSp>
        <p:sp>
          <p:nvSpPr>
            <p:cNvPr id="14" name="Rectangle: Rounded Corners 4">
              <a:extLst>
                <a:ext uri="{FF2B5EF4-FFF2-40B4-BE49-F238E27FC236}">
                  <a16:creationId xmlns:a16="http://schemas.microsoft.com/office/drawing/2014/main" id="{D9E661FE-FEE5-8BA3-1CAA-DC36F9BB4CB2}"/>
                </a:ext>
              </a:extLst>
            </p:cNvPr>
            <p:cNvSpPr/>
            <p:nvPr/>
          </p:nvSpPr>
          <p:spPr>
            <a:xfrm>
              <a:off x="2823112" y="2845614"/>
              <a:ext cx="490850" cy="299011"/>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val 15">
              <a:extLst>
                <a:ext uri="{FF2B5EF4-FFF2-40B4-BE49-F238E27FC236}">
                  <a16:creationId xmlns:a16="http://schemas.microsoft.com/office/drawing/2014/main" id="{AC39ABA6-78B9-083C-46CB-0BE81247C193}"/>
                </a:ext>
              </a:extLst>
            </p:cNvPr>
            <p:cNvSpPr/>
            <p:nvPr/>
          </p:nvSpPr>
          <p:spPr>
            <a:xfrm>
              <a:off x="2823111" y="3274835"/>
              <a:ext cx="490851" cy="263407"/>
            </a:xfrm>
            <a:prstGeom prst="ellipse">
              <a:avLst/>
            </a:prstGeom>
            <a:solidFill>
              <a:schemeClr val="accent4">
                <a:lumMod val="20000"/>
                <a:lumOff val="80000"/>
              </a:schemeClr>
            </a:solidFill>
            <a:ln>
              <a:solidFill>
                <a:srgbClr val="0F218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Box 2">
              <a:extLst>
                <a:ext uri="{FF2B5EF4-FFF2-40B4-BE49-F238E27FC236}">
                  <a16:creationId xmlns:a16="http://schemas.microsoft.com/office/drawing/2014/main" id="{47E693F0-6A45-F0DE-2709-57A6E6D6C88E}"/>
                </a:ext>
              </a:extLst>
            </p:cNvPr>
            <p:cNvSpPr txBox="1"/>
            <p:nvPr/>
          </p:nvSpPr>
          <p:spPr>
            <a:xfrm>
              <a:off x="3313962" y="2796011"/>
              <a:ext cx="3505062" cy="369332"/>
            </a:xfrm>
            <a:prstGeom prst="rect">
              <a:avLst/>
            </a:prstGeom>
            <a:noFill/>
          </p:spPr>
          <p:txBody>
            <a:bodyPr wrap="none" rtlCol="0">
              <a:spAutoFit/>
            </a:bodyPr>
            <a:lstStyle/>
            <a:p>
              <a:r>
                <a:rPr lang="en-GB" dirty="0"/>
                <a:t>Target Year (incl. adequacy run)</a:t>
              </a:r>
            </a:p>
          </p:txBody>
        </p:sp>
        <p:sp>
          <p:nvSpPr>
            <p:cNvPr id="19" name="TextBox 18">
              <a:extLst>
                <a:ext uri="{FF2B5EF4-FFF2-40B4-BE49-F238E27FC236}">
                  <a16:creationId xmlns:a16="http://schemas.microsoft.com/office/drawing/2014/main" id="{716867FD-0C9D-9F71-E3D9-209E37B78B67}"/>
                </a:ext>
              </a:extLst>
            </p:cNvPr>
            <p:cNvSpPr txBox="1"/>
            <p:nvPr/>
          </p:nvSpPr>
          <p:spPr>
            <a:xfrm>
              <a:off x="3346197" y="3205286"/>
              <a:ext cx="1111202" cy="369332"/>
            </a:xfrm>
            <a:prstGeom prst="rect">
              <a:avLst/>
            </a:prstGeom>
            <a:noFill/>
          </p:spPr>
          <p:txBody>
            <a:bodyPr wrap="none" rtlCol="0">
              <a:spAutoFit/>
            </a:bodyPr>
            <a:lstStyle/>
            <a:p>
              <a:r>
                <a:rPr lang="en-GB" dirty="0"/>
                <a:t>Gap year</a:t>
              </a:r>
            </a:p>
          </p:txBody>
        </p:sp>
      </p:grpSp>
      <p:sp>
        <p:nvSpPr>
          <p:cNvPr id="20" name="Rechteck 19"/>
          <p:cNvSpPr/>
          <p:nvPr/>
        </p:nvSpPr>
        <p:spPr>
          <a:xfrm>
            <a:off x="440910" y="1460792"/>
            <a:ext cx="11308660" cy="2092881"/>
          </a:xfrm>
          <a:prstGeom prst="rect">
            <a:avLst/>
          </a:prstGeom>
          <a:ln>
            <a:noFill/>
          </a:ln>
        </p:spPr>
        <p:txBody>
          <a:bodyPr wrap="square" anchor="t">
            <a:spAutoFit/>
          </a:bodyPr>
          <a:lstStyle/>
          <a:p>
            <a:pPr marL="285750" indent="-285750" defTabSz="914400">
              <a:lnSpc>
                <a:spcPts val="2600"/>
              </a:lnSpc>
              <a:buFont typeface="Arial" panose="020B0604020202020204" pitchFamily="34" charset="0"/>
              <a:buChar char="•"/>
            </a:pPr>
            <a:r>
              <a:rPr lang="en-US" sz="2400" dirty="0">
                <a:solidFill>
                  <a:srgbClr val="3A3A3F"/>
                </a:solidFill>
                <a:latin typeface="Calibri" panose="020F0502020204030204" pitchFamily="34" charset="0"/>
                <a:cs typeface="Calibri" panose="020F0502020204030204" pitchFamily="34" charset="0"/>
              </a:rPr>
              <a:t>Pan-European generation portfolio optimization over the horizon based on a total system costs minimization approach</a:t>
            </a:r>
          </a:p>
          <a:p>
            <a:pPr marL="285750" indent="-285750" defTabSz="914400">
              <a:lnSpc>
                <a:spcPts val="2600"/>
              </a:lnSpc>
              <a:buFont typeface="Arial" panose="020B0604020202020204" pitchFamily="34" charset="0"/>
              <a:buChar char="•"/>
            </a:pPr>
            <a:endParaRPr lang="en-US" sz="2400" dirty="0">
              <a:solidFill>
                <a:srgbClr val="3A3A3F"/>
              </a:solidFill>
              <a:latin typeface="Calibri" panose="020F0502020204030204" pitchFamily="34" charset="0"/>
              <a:cs typeface="Calibri" panose="020F0502020204030204" pitchFamily="34" charset="0"/>
            </a:endParaRPr>
          </a:p>
          <a:p>
            <a:pPr marL="285750" indent="-285750" defTabSz="914400">
              <a:lnSpc>
                <a:spcPts val="2600"/>
              </a:lnSpc>
              <a:buFont typeface="Arial" panose="020B0604020202020204" pitchFamily="34" charset="0"/>
              <a:buChar char="•"/>
            </a:pPr>
            <a:r>
              <a:rPr lang="en-US" sz="2400" dirty="0">
                <a:solidFill>
                  <a:srgbClr val="3A3A3F"/>
                </a:solidFill>
                <a:latin typeface="Calibri" panose="020F0502020204030204" pitchFamily="34" charset="0"/>
                <a:cs typeface="Calibri" panose="020F0502020204030204" pitchFamily="34" charset="0"/>
              </a:rPr>
              <a:t>Foresight for subsequent years is considered for (dis)investment decisions</a:t>
            </a:r>
          </a:p>
          <a:p>
            <a:pPr marL="285750" indent="-285750" defTabSz="914400">
              <a:lnSpc>
                <a:spcPts val="2600"/>
              </a:lnSpc>
              <a:buFont typeface="Arial" panose="020B0604020202020204" pitchFamily="34" charset="0"/>
              <a:buChar char="•"/>
            </a:pPr>
            <a:endParaRPr lang="en-US" sz="2400" dirty="0">
              <a:solidFill>
                <a:srgbClr val="3A3A3F"/>
              </a:solidFill>
              <a:latin typeface="Calibri" panose="020F0502020204030204" pitchFamily="34" charset="0"/>
              <a:cs typeface="Calibri" panose="020F0502020204030204" pitchFamily="34" charset="0"/>
            </a:endParaRPr>
          </a:p>
          <a:p>
            <a:pPr marL="285750" indent="-285750" defTabSz="914400">
              <a:lnSpc>
                <a:spcPts val="2600"/>
              </a:lnSpc>
              <a:buFont typeface="Arial" panose="020B0604020202020204" pitchFamily="34" charset="0"/>
              <a:buChar char="•"/>
            </a:pPr>
            <a:r>
              <a:rPr lang="en-GB" sz="2400" dirty="0">
                <a:solidFill>
                  <a:srgbClr val="3A3A3F"/>
                </a:solidFill>
                <a:latin typeface="Calibri" panose="020F0502020204030204" pitchFamily="34" charset="0"/>
                <a:cs typeface="Calibri" panose="020F0502020204030204" pitchFamily="34" charset="0"/>
              </a:rPr>
              <a:t>“Stochastic” Multi-Year: more than one Climatic Year (CY) simultaneously</a:t>
            </a:r>
          </a:p>
        </p:txBody>
      </p:sp>
    </p:spTree>
    <p:extLst>
      <p:ext uri="{BB962C8B-B14F-4D97-AF65-F5344CB8AC3E}">
        <p14:creationId xmlns:p14="http://schemas.microsoft.com/office/powerpoint/2010/main" val="11456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kt 20" hidden="1"/>
          <p:cNvGraphicFramePr>
            <a:graphicFrameLocks noChangeAspect="1"/>
          </p:cNvGraphicFramePr>
          <p:nvPr>
            <p:custDataLst>
              <p:tags r:id="rId1"/>
            </p:custDataLst>
            <p:extLst>
              <p:ext uri="{D42A27DB-BD31-4B8C-83A1-F6EECF244321}">
                <p14:modId xmlns:p14="http://schemas.microsoft.com/office/powerpoint/2010/main" val="315194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1" name="Objekt 2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6C54C6-25B7-4698-BD37-55AECC9EE5A6}"/>
              </a:ext>
            </a:extLst>
          </p:cNvPr>
          <p:cNvSpPr>
            <a:spLocks noGrp="1"/>
          </p:cNvSpPr>
          <p:nvPr>
            <p:ph type="title"/>
          </p:nvPr>
        </p:nvSpPr>
        <p:spPr>
          <a:xfrm>
            <a:off x="286346" y="476672"/>
            <a:ext cx="11617788" cy="648072"/>
          </a:xfrm>
        </p:spPr>
        <p:txBody>
          <a:bodyPr vert="horz"/>
          <a:lstStyle/>
          <a:p>
            <a:r>
              <a:rPr lang="en-GB" dirty="0"/>
              <a:t>A multi-year EVA for more robust results</a:t>
            </a:r>
          </a:p>
        </p:txBody>
      </p:sp>
      <p:sp>
        <p:nvSpPr>
          <p:cNvPr id="15" name="Rechteck 14"/>
          <p:cNvSpPr/>
          <p:nvPr/>
        </p:nvSpPr>
        <p:spPr>
          <a:xfrm>
            <a:off x="300958" y="1484784"/>
            <a:ext cx="11411666" cy="4815164"/>
          </a:xfrm>
          <a:prstGeom prst="rect">
            <a:avLst/>
          </a:prstGeom>
        </p:spPr>
        <p:txBody>
          <a:bodyPr wrap="square">
            <a:spAutoFit/>
          </a:bodyPr>
          <a:lstStyle/>
          <a:p>
            <a:pPr lvl="0" defTabSz="914400">
              <a:lnSpc>
                <a:spcPts val="2600"/>
              </a:lnSpc>
            </a:pPr>
            <a:r>
              <a:rPr lang="en-GB" sz="2400" b="1" dirty="0">
                <a:solidFill>
                  <a:srgbClr val="00947F"/>
                </a:solidFill>
                <a:latin typeface="Calibri" panose="020F0502020204030204" pitchFamily="34" charset="0"/>
                <a:cs typeface="Calibri" panose="020F0502020204030204" pitchFamily="34" charset="0"/>
              </a:rPr>
              <a:t>Benefits </a:t>
            </a:r>
          </a:p>
          <a:p>
            <a:pPr lvl="0" defTabSz="914400">
              <a:lnSpc>
                <a:spcPts val="2600"/>
              </a:lnSpc>
            </a:pPr>
            <a:endParaRPr lang="en-GB" sz="2400" b="1" dirty="0">
              <a:solidFill>
                <a:srgbClr val="00947F"/>
              </a:solidFill>
              <a:latin typeface="Calibri" panose="020F0502020204030204" pitchFamily="34" charset="0"/>
              <a:cs typeface="Calibri" panose="020F0502020204030204" pitchFamily="34" charset="0"/>
            </a:endParaRPr>
          </a:p>
          <a:p>
            <a:pPr lvl="0" defTabSz="914400">
              <a:lnSpc>
                <a:spcPts val="2600"/>
              </a:lnSpc>
            </a:pPr>
            <a:r>
              <a:rPr lang="en-GB" sz="2000" dirty="0">
                <a:solidFill>
                  <a:srgbClr val="3A3A3F"/>
                </a:solidFill>
                <a:latin typeface="Calibri" panose="020F0502020204030204" pitchFamily="34" charset="0"/>
                <a:cs typeface="Calibri" panose="020F0502020204030204" pitchFamily="34" charset="0"/>
              </a:rPr>
              <a:t>Accurate entry/exit decisions of market capacity over a longer horizon thanks to</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Consideration of future cash flows</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Multiple entry/exit decision variables incl. (de-)mothballing &amp; life extension</a:t>
            </a:r>
          </a:p>
          <a:p>
            <a:pPr lvl="1" defTabSz="914400">
              <a:lnSpc>
                <a:spcPts val="2600"/>
              </a:lnSpc>
            </a:pPr>
            <a:endParaRPr lang="en-GB" sz="2000" dirty="0">
              <a:solidFill>
                <a:srgbClr val="3A3A3F"/>
              </a:solidFill>
              <a:latin typeface="Calibri" panose="020F0502020204030204" pitchFamily="34" charset="0"/>
              <a:cs typeface="Calibri" panose="020F0502020204030204" pitchFamily="34" charset="0"/>
            </a:endParaRPr>
          </a:p>
          <a:p>
            <a:pPr lvl="0" defTabSz="914400">
              <a:lnSpc>
                <a:spcPts val="2600"/>
              </a:lnSpc>
            </a:pPr>
            <a:r>
              <a:rPr lang="en-GB" sz="2400" b="1" dirty="0">
                <a:solidFill>
                  <a:srgbClr val="00947F"/>
                </a:solidFill>
                <a:latin typeface="Calibri" panose="020F0502020204030204" pitchFamily="34" charset="0"/>
                <a:cs typeface="Calibri" panose="020F0502020204030204" pitchFamily="34" charset="0"/>
              </a:rPr>
              <a:t>Challenges </a:t>
            </a:r>
          </a:p>
          <a:p>
            <a:pPr lvl="0" defTabSz="914400">
              <a:lnSpc>
                <a:spcPts val="2600"/>
              </a:lnSpc>
            </a:pPr>
            <a:endParaRPr lang="en-GB" sz="2400" b="1" dirty="0">
              <a:solidFill>
                <a:srgbClr val="00947F"/>
              </a:solidFill>
              <a:latin typeface="Calibri" panose="020F0502020204030204" pitchFamily="34" charset="0"/>
              <a:cs typeface="Calibri" panose="020F0502020204030204" pitchFamily="34" charset="0"/>
            </a:endParaRP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High complexity </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Consistency with the economic dispatch problem (adequacy run)</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Consideration of years beyond the target horizon (till 2030) </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Gap years</a:t>
            </a:r>
          </a:p>
        </p:txBody>
      </p:sp>
    </p:spTree>
    <p:extLst>
      <p:ext uri="{BB962C8B-B14F-4D97-AF65-F5344CB8AC3E}">
        <p14:creationId xmlns:p14="http://schemas.microsoft.com/office/powerpoint/2010/main" val="415362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p:cNvGraphicFramePr>
            <a:graphicFrameLocks noChangeAspect="1"/>
          </p:cNvGraphicFramePr>
          <p:nvPr>
            <p:custDataLst>
              <p:tags r:id="rId1"/>
            </p:custDataLst>
            <p:extLst>
              <p:ext uri="{D42A27DB-BD31-4B8C-83A1-F6EECF244321}">
                <p14:modId xmlns:p14="http://schemas.microsoft.com/office/powerpoint/2010/main" val="397638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25" name="Objekt 2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6C54C6-25B7-4698-BD37-55AECC9EE5A6}"/>
              </a:ext>
            </a:extLst>
          </p:cNvPr>
          <p:cNvSpPr>
            <a:spLocks noGrp="1"/>
          </p:cNvSpPr>
          <p:nvPr>
            <p:ph type="title"/>
          </p:nvPr>
        </p:nvSpPr>
        <p:spPr>
          <a:xfrm>
            <a:off x="286346" y="476672"/>
            <a:ext cx="11570294" cy="936104"/>
          </a:xfrm>
        </p:spPr>
        <p:txBody>
          <a:bodyPr vert="horz"/>
          <a:lstStyle/>
          <a:p>
            <a:r>
              <a:rPr lang="en-GB" dirty="0"/>
              <a:t>The EVA </a:t>
            </a:r>
            <a:r>
              <a:rPr lang="en-GB"/>
              <a:t>models </a:t>
            </a:r>
            <a:r>
              <a:rPr lang="en-GB" dirty="0"/>
              <a:t>likely</a:t>
            </a:r>
            <a:r>
              <a:rPr lang="en-GB"/>
              <a:t> investor decisions</a:t>
            </a:r>
            <a:endParaRPr lang="en-GB" dirty="0"/>
          </a:p>
        </p:txBody>
      </p:sp>
      <p:graphicFrame>
        <p:nvGraphicFramePr>
          <p:cNvPr id="10" name="Table 5">
            <a:extLst>
              <a:ext uri="{FF2B5EF4-FFF2-40B4-BE49-F238E27FC236}">
                <a16:creationId xmlns:a16="http://schemas.microsoft.com/office/drawing/2014/main" id="{32DE52B8-7BBD-467A-8B94-C1588EFFA8B6}"/>
              </a:ext>
            </a:extLst>
          </p:cNvPr>
          <p:cNvGraphicFramePr>
            <a:graphicFrameLocks noGrp="1"/>
          </p:cNvGraphicFramePr>
          <p:nvPr>
            <p:extLst>
              <p:ext uri="{D42A27DB-BD31-4B8C-83A1-F6EECF244321}">
                <p14:modId xmlns:p14="http://schemas.microsoft.com/office/powerpoint/2010/main" val="1447671852"/>
              </p:ext>
            </p:extLst>
          </p:nvPr>
        </p:nvGraphicFramePr>
        <p:xfrm>
          <a:off x="1343472" y="1556792"/>
          <a:ext cx="9314269" cy="3046924"/>
        </p:xfrm>
        <a:graphic>
          <a:graphicData uri="http://schemas.openxmlformats.org/drawingml/2006/table">
            <a:tbl>
              <a:tblPr firstRow="1" bandRow="1">
                <a:tableStyleId>{3B4B98B0-60AC-42C2-AFA5-B58CD77FA1E5}</a:tableStyleId>
              </a:tblPr>
              <a:tblGrid>
                <a:gridCol w="1940266">
                  <a:extLst>
                    <a:ext uri="{9D8B030D-6E8A-4147-A177-3AD203B41FA5}">
                      <a16:colId xmlns:a16="http://schemas.microsoft.com/office/drawing/2014/main" val="3694960006"/>
                    </a:ext>
                  </a:extLst>
                </a:gridCol>
                <a:gridCol w="1910709">
                  <a:extLst>
                    <a:ext uri="{9D8B030D-6E8A-4147-A177-3AD203B41FA5}">
                      <a16:colId xmlns:a16="http://schemas.microsoft.com/office/drawing/2014/main" val="4160719960"/>
                    </a:ext>
                  </a:extLst>
                </a:gridCol>
                <a:gridCol w="2053681">
                  <a:extLst>
                    <a:ext uri="{9D8B030D-6E8A-4147-A177-3AD203B41FA5}">
                      <a16:colId xmlns:a16="http://schemas.microsoft.com/office/drawing/2014/main" val="1817871954"/>
                    </a:ext>
                  </a:extLst>
                </a:gridCol>
                <a:gridCol w="1656184">
                  <a:extLst>
                    <a:ext uri="{9D8B030D-6E8A-4147-A177-3AD203B41FA5}">
                      <a16:colId xmlns:a16="http://schemas.microsoft.com/office/drawing/2014/main" val="2878060253"/>
                    </a:ext>
                  </a:extLst>
                </a:gridCol>
                <a:gridCol w="1753429">
                  <a:extLst>
                    <a:ext uri="{9D8B030D-6E8A-4147-A177-3AD203B41FA5}">
                      <a16:colId xmlns:a16="http://schemas.microsoft.com/office/drawing/2014/main" val="2767766223"/>
                    </a:ext>
                  </a:extLst>
                </a:gridCol>
              </a:tblGrid>
              <a:tr h="534436">
                <a:tc>
                  <a:txBody>
                    <a:bodyPr/>
                    <a:lstStyle/>
                    <a:p>
                      <a:pPr lvl="0" algn="l" rtl="0">
                        <a:buNone/>
                      </a:pPr>
                      <a:r>
                        <a:rPr lang="en-GB" sz="1600"/>
                        <a:t>Technologies</a:t>
                      </a:r>
                      <a:endParaRPr lang="en-GB" sz="1600" dirty="0"/>
                    </a:p>
                  </a:txBody>
                  <a:tcPr anchor="ctr"/>
                </a:tc>
                <a:tc>
                  <a:txBody>
                    <a:bodyPr/>
                    <a:lstStyle/>
                    <a:p>
                      <a:pPr algn="ctr" rtl="0"/>
                      <a:r>
                        <a:rPr lang="en-GB" sz="1600"/>
                        <a:t>Decommissioning</a:t>
                      </a:r>
                      <a:endParaRPr lang="en-GB" sz="1600" dirty="0"/>
                    </a:p>
                  </a:txBody>
                  <a:tcPr anchor="ctr"/>
                </a:tc>
                <a:tc>
                  <a:txBody>
                    <a:bodyPr/>
                    <a:lstStyle/>
                    <a:p>
                      <a:pPr algn="ctr" rtl="0"/>
                      <a:r>
                        <a:rPr lang="en-GB" sz="1600"/>
                        <a:t>(De-)mothballing¹</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Life-extension¹</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New Entry</a:t>
                      </a:r>
                      <a:endParaRPr lang="en-GB" sz="1600" dirty="0"/>
                    </a:p>
                  </a:txBody>
                  <a:tcPr anchor="ctr"/>
                </a:tc>
                <a:extLst>
                  <a:ext uri="{0D108BD9-81ED-4DB2-BD59-A6C34878D82A}">
                    <a16:rowId xmlns:a16="http://schemas.microsoft.com/office/drawing/2014/main" val="354762503"/>
                  </a:ext>
                </a:extLst>
              </a:tr>
              <a:tr h="418748">
                <a:tc>
                  <a:txBody>
                    <a:bodyPr/>
                    <a:lstStyle/>
                    <a:p>
                      <a:pPr rtl="0">
                        <a:buNone/>
                      </a:pPr>
                      <a:r>
                        <a:rPr lang="en-GB" sz="1600"/>
                        <a:t>Hydro/RES³</a:t>
                      </a:r>
                      <a:endParaRPr lang="en-GB" sz="1600" dirty="0"/>
                    </a:p>
                  </a:txBody>
                  <a:tcPr anchor="ctr"/>
                </a:tc>
                <a:tc>
                  <a:txBody>
                    <a:bodyPr/>
                    <a:lstStyle/>
                    <a:p>
                      <a:pPr algn="ctr" rtl="0"/>
                      <a:endParaRPr lang="en-GB" sz="1600" dirty="0"/>
                    </a:p>
                  </a:txBody>
                  <a:tcPr anchor="ctr"/>
                </a:tc>
                <a:tc>
                  <a:txBody>
                    <a:bodyPr/>
                    <a:lstStyle/>
                    <a:p>
                      <a:pPr algn="ctr" rtl="0"/>
                      <a:endParaRPr lang="en-GB" sz="1600" dirty="0"/>
                    </a:p>
                  </a:txBody>
                  <a:tcPr anchor="ctr"/>
                </a:tc>
                <a:tc>
                  <a:txBody>
                    <a:bodyPr/>
                    <a:lstStyle/>
                    <a:p>
                      <a:pPr algn="ctr" rtl="0"/>
                      <a:endParaRPr lang="en-GB" sz="1600" dirty="0"/>
                    </a:p>
                  </a:txBody>
                  <a:tcPr anchor="ctr"/>
                </a:tc>
                <a:tc>
                  <a:txBody>
                    <a:bodyPr/>
                    <a:lstStyle/>
                    <a:p>
                      <a:pPr algn="ctr" rtl="0"/>
                      <a:endParaRPr lang="en-GB" sz="1600" dirty="0"/>
                    </a:p>
                  </a:txBody>
                  <a:tcPr anchor="ctr"/>
                </a:tc>
                <a:extLst>
                  <a:ext uri="{0D108BD9-81ED-4DB2-BD59-A6C34878D82A}">
                    <a16:rowId xmlns:a16="http://schemas.microsoft.com/office/drawing/2014/main" val="2479074231"/>
                  </a:ext>
                </a:extLst>
              </a:tr>
              <a:tr h="418748">
                <a:tc>
                  <a:txBody>
                    <a:bodyPr/>
                    <a:lstStyle/>
                    <a:p>
                      <a:pPr rtl="0">
                        <a:buNone/>
                      </a:pPr>
                      <a:r>
                        <a:rPr lang="en-GB" sz="1600"/>
                        <a:t>Gas</a:t>
                      </a: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extLst>
                  <a:ext uri="{0D108BD9-81ED-4DB2-BD59-A6C34878D82A}">
                    <a16:rowId xmlns:a16="http://schemas.microsoft.com/office/drawing/2014/main" val="1267682053"/>
                  </a:ext>
                </a:extLst>
              </a:tr>
              <a:tr h="418748">
                <a:tc>
                  <a:txBody>
                    <a:bodyPr/>
                    <a:lstStyle/>
                    <a:p>
                      <a:pPr lvl="0" algn="l" rtl="0">
                        <a:buNone/>
                      </a:pPr>
                      <a:r>
                        <a:rPr lang="en-GB" sz="1600"/>
                        <a:t>Nuclear</a:t>
                      </a:r>
                      <a:r>
                        <a:rPr lang="en-GB" sz="1600" baseline="30000"/>
                        <a:t>4</a:t>
                      </a:r>
                      <a:endParaRPr lang="en-GB" sz="1600" baseline="300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extLst>
                  <a:ext uri="{0D108BD9-81ED-4DB2-BD59-A6C34878D82A}">
                    <a16:rowId xmlns:a16="http://schemas.microsoft.com/office/drawing/2014/main" val="2202033873"/>
                  </a:ext>
                </a:extLst>
              </a:tr>
              <a:tr h="418748">
                <a:tc>
                  <a:txBody>
                    <a:bodyPr/>
                    <a:lstStyle/>
                    <a:p>
                      <a:pPr lvl="0" rtl="0">
                        <a:buNone/>
                      </a:pPr>
                      <a:r>
                        <a:rPr lang="en-GB" sz="1600"/>
                        <a:t>Lignite/Coal/Oil</a:t>
                      </a:r>
                      <a:endParaRPr lang="en-GB" sz="1600" dirty="0"/>
                    </a:p>
                  </a:txBody>
                  <a:tcPr anchor="ctr"/>
                </a:tc>
                <a:tc>
                  <a:txBody>
                    <a:bodyPr/>
                    <a:lstStyle/>
                    <a:p>
                      <a:pPr lvl="0" algn="ctr" rtl="0">
                        <a:buNone/>
                      </a:pPr>
                      <a:endParaRPr lang="en-GB" sz="1600" dirty="0"/>
                    </a:p>
                  </a:txBody>
                  <a:tcPr anchor="ctr"/>
                </a:tc>
                <a:tc>
                  <a:txBody>
                    <a:bodyPr/>
                    <a:lstStyle/>
                    <a:p>
                      <a:pPr lvl="0" algn="ctr" rtl="0">
                        <a:buNone/>
                      </a:pPr>
                      <a:endParaRPr lang="en-GB" sz="1600" dirty="0"/>
                    </a:p>
                  </a:txBody>
                  <a:tcPr anchor="ctr"/>
                </a:tc>
                <a:tc>
                  <a:txBody>
                    <a:bodyPr/>
                    <a:lstStyle/>
                    <a:p>
                      <a:pPr lvl="0" algn="ctr" rtl="0">
                        <a:buNone/>
                      </a:pPr>
                      <a:endParaRPr lang="en-GB" sz="1600" dirty="0"/>
                    </a:p>
                  </a:txBody>
                  <a:tcPr anchor="ctr"/>
                </a:tc>
                <a:tc>
                  <a:txBody>
                    <a:bodyPr/>
                    <a:lstStyle/>
                    <a:p>
                      <a:pPr lvl="0" algn="ctr" rtl="0">
                        <a:buNone/>
                      </a:pPr>
                      <a:endParaRPr lang="en-GB" sz="1600" dirty="0"/>
                    </a:p>
                  </a:txBody>
                  <a:tcPr anchor="ctr"/>
                </a:tc>
                <a:extLst>
                  <a:ext uri="{0D108BD9-81ED-4DB2-BD59-A6C34878D82A}">
                    <a16:rowId xmlns:a16="http://schemas.microsoft.com/office/drawing/2014/main" val="2729924200"/>
                  </a:ext>
                </a:extLst>
              </a:tr>
              <a:tr h="418748">
                <a:tc>
                  <a:txBody>
                    <a:bodyPr/>
                    <a:lstStyle/>
                    <a:p>
                      <a:pPr rtl="0">
                        <a:buNone/>
                      </a:pPr>
                      <a:r>
                        <a:rPr lang="en-GB" sz="1600"/>
                        <a:t>DSR</a:t>
                      </a: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extLst>
                  <a:ext uri="{0D108BD9-81ED-4DB2-BD59-A6C34878D82A}">
                    <a16:rowId xmlns:a16="http://schemas.microsoft.com/office/drawing/2014/main" val="3911681151"/>
                  </a:ext>
                </a:extLst>
              </a:tr>
              <a:tr h="418748">
                <a:tc>
                  <a:txBody>
                    <a:bodyPr/>
                    <a:lstStyle/>
                    <a:p>
                      <a:pPr rtl="0">
                        <a:buNone/>
                      </a:pPr>
                      <a:r>
                        <a:rPr lang="en-GB" sz="1600"/>
                        <a:t>Batteries²</a:t>
                      </a: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tc>
                  <a:txBody>
                    <a:bodyPr/>
                    <a:lstStyle/>
                    <a:p>
                      <a:pPr algn="ctr" rtl="0">
                        <a:buNone/>
                      </a:pPr>
                      <a:endParaRPr lang="en-GB" sz="1600" dirty="0"/>
                    </a:p>
                  </a:txBody>
                  <a:tcPr anchor="ctr"/>
                </a:tc>
                <a:extLst>
                  <a:ext uri="{0D108BD9-81ED-4DB2-BD59-A6C34878D82A}">
                    <a16:rowId xmlns:a16="http://schemas.microsoft.com/office/drawing/2014/main" val="1356948100"/>
                  </a:ext>
                </a:extLst>
              </a:tr>
            </a:tbl>
          </a:graphicData>
        </a:graphic>
      </p:graphicFrame>
      <p:pic>
        <p:nvPicPr>
          <p:cNvPr id="11" name="Graphic 7" descr="Checkmark with solid fill">
            <a:extLst>
              <a:ext uri="{FF2B5EF4-FFF2-40B4-BE49-F238E27FC236}">
                <a16:creationId xmlns:a16="http://schemas.microsoft.com/office/drawing/2014/main" id="{1C94F04D-A0CA-4867-B6D5-89FC816CDC7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861" y="3365445"/>
            <a:ext cx="365760" cy="365760"/>
          </a:xfrm>
          <a:prstGeom prst="rect">
            <a:avLst/>
          </a:prstGeom>
        </p:spPr>
      </p:pic>
      <p:pic>
        <p:nvPicPr>
          <p:cNvPr id="12" name="Graphic 12" descr="Checkmark with solid fill">
            <a:extLst>
              <a:ext uri="{FF2B5EF4-FFF2-40B4-BE49-F238E27FC236}">
                <a16:creationId xmlns:a16="http://schemas.microsoft.com/office/drawing/2014/main" id="{AAE03909-D7DB-4D26-9D4A-F8E2B449317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0899" y="3342172"/>
            <a:ext cx="365760" cy="365760"/>
          </a:xfrm>
          <a:prstGeom prst="rect">
            <a:avLst/>
          </a:prstGeom>
        </p:spPr>
      </p:pic>
      <p:pic>
        <p:nvPicPr>
          <p:cNvPr id="13" name="Graphic 13" descr="Checkmark with solid fill">
            <a:extLst>
              <a:ext uri="{FF2B5EF4-FFF2-40B4-BE49-F238E27FC236}">
                <a16:creationId xmlns:a16="http://schemas.microsoft.com/office/drawing/2014/main" id="{E4D4E06D-3987-4C0F-AD5F-CDD3BF5EFD8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10900" y="2546839"/>
            <a:ext cx="365760" cy="365760"/>
          </a:xfrm>
          <a:prstGeom prst="rect">
            <a:avLst/>
          </a:prstGeom>
        </p:spPr>
      </p:pic>
      <p:pic>
        <p:nvPicPr>
          <p:cNvPr id="14" name="Graphic 15" descr="Checkmark with solid fill">
            <a:extLst>
              <a:ext uri="{FF2B5EF4-FFF2-40B4-BE49-F238E27FC236}">
                <a16:creationId xmlns:a16="http://schemas.microsoft.com/office/drawing/2014/main" id="{64AB7952-221F-4A77-AE35-F2562BC2B55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5413" y="3358499"/>
            <a:ext cx="365760" cy="365760"/>
          </a:xfrm>
          <a:prstGeom prst="rect">
            <a:avLst/>
          </a:prstGeom>
        </p:spPr>
      </p:pic>
      <p:pic>
        <p:nvPicPr>
          <p:cNvPr id="15" name="Graphic 17" descr="Checkmark with solid fill">
            <a:extLst>
              <a:ext uri="{FF2B5EF4-FFF2-40B4-BE49-F238E27FC236}">
                <a16:creationId xmlns:a16="http://schemas.microsoft.com/office/drawing/2014/main" id="{602E469E-BAEB-4CA3-A4C2-1E0075FADB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05413" y="2546839"/>
            <a:ext cx="365760" cy="365760"/>
          </a:xfrm>
          <a:prstGeom prst="rect">
            <a:avLst/>
          </a:prstGeom>
        </p:spPr>
      </p:pic>
      <p:pic>
        <p:nvPicPr>
          <p:cNvPr id="16" name="Graphic 18" descr="Checkmark with solid fill">
            <a:extLst>
              <a:ext uri="{FF2B5EF4-FFF2-40B4-BE49-F238E27FC236}">
                <a16:creationId xmlns:a16="http://schemas.microsoft.com/office/drawing/2014/main" id="{89B9CDD3-CB3C-421F-B496-17CE649A380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25757" y="3789040"/>
            <a:ext cx="365760" cy="365760"/>
          </a:xfrm>
          <a:prstGeom prst="rect">
            <a:avLst/>
          </a:prstGeom>
        </p:spPr>
      </p:pic>
      <p:pic>
        <p:nvPicPr>
          <p:cNvPr id="17" name="Graphic 19" descr="Checkmark with solid fill">
            <a:extLst>
              <a:ext uri="{FF2B5EF4-FFF2-40B4-BE49-F238E27FC236}">
                <a16:creationId xmlns:a16="http://schemas.microsoft.com/office/drawing/2014/main" id="{E2427F48-1CD0-42DD-B20E-1335B124B5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861" y="2543974"/>
            <a:ext cx="365760" cy="365760"/>
          </a:xfrm>
          <a:prstGeom prst="rect">
            <a:avLst/>
          </a:prstGeom>
        </p:spPr>
      </p:pic>
      <p:pic>
        <p:nvPicPr>
          <p:cNvPr id="18" name="Graphic 20" descr="Checkmark with solid fill">
            <a:extLst>
              <a:ext uri="{FF2B5EF4-FFF2-40B4-BE49-F238E27FC236}">
                <a16:creationId xmlns:a16="http://schemas.microsoft.com/office/drawing/2014/main" id="{C3C43E74-10DA-4DBB-A150-B2FE8913CD1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260" y="2546839"/>
            <a:ext cx="365760" cy="365760"/>
          </a:xfrm>
          <a:prstGeom prst="rect">
            <a:avLst/>
          </a:prstGeom>
        </p:spPr>
      </p:pic>
      <p:sp>
        <p:nvSpPr>
          <p:cNvPr id="19" name="TextBox 1">
            <a:extLst>
              <a:ext uri="{FF2B5EF4-FFF2-40B4-BE49-F238E27FC236}">
                <a16:creationId xmlns:a16="http://schemas.microsoft.com/office/drawing/2014/main" id="{F72416A4-4520-4022-A4A6-0EDC68124AF7}"/>
              </a:ext>
            </a:extLst>
          </p:cNvPr>
          <p:cNvSpPr txBox="1"/>
          <p:nvPr/>
        </p:nvSpPr>
        <p:spPr>
          <a:xfrm>
            <a:off x="1253765" y="4552676"/>
            <a:ext cx="6282395" cy="15465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050" dirty="0"/>
              <a:t>¹ New decision variables</a:t>
            </a:r>
          </a:p>
          <a:p>
            <a:pPr>
              <a:lnSpc>
                <a:spcPct val="150000"/>
              </a:lnSpc>
            </a:pPr>
            <a:r>
              <a:rPr lang="en-GB" sz="1050" dirty="0"/>
              <a:t>² New technology</a:t>
            </a:r>
          </a:p>
          <a:p>
            <a:pPr>
              <a:lnSpc>
                <a:spcPct val="150000"/>
              </a:lnSpc>
            </a:pPr>
            <a:r>
              <a:rPr lang="en-GB" sz="1050" dirty="0"/>
              <a:t>³ Investments driven mostly by subsidies and policy targets. In addition, investment cost &amp; potential are site-specific and hard to represent appropriately in a European-wide investment model</a:t>
            </a:r>
          </a:p>
          <a:p>
            <a:pPr>
              <a:lnSpc>
                <a:spcPct val="150000"/>
              </a:lnSpc>
            </a:pPr>
            <a:r>
              <a:rPr lang="en-GB" sz="1050" baseline="30000" dirty="0"/>
              <a:t>4 </a:t>
            </a:r>
            <a:r>
              <a:rPr lang="en-GB" sz="1050" dirty="0"/>
              <a:t>Policy</a:t>
            </a:r>
            <a:r>
              <a:rPr lang="en-GB" sz="1050"/>
              <a:t> </a:t>
            </a:r>
            <a:r>
              <a:rPr lang="en-GB" sz="1050" dirty="0"/>
              <a:t>units</a:t>
            </a:r>
          </a:p>
          <a:p>
            <a:pPr>
              <a:lnSpc>
                <a:spcPct val="150000"/>
              </a:lnSpc>
            </a:pPr>
            <a:endParaRPr lang="en-GB" sz="1050" dirty="0"/>
          </a:p>
        </p:txBody>
      </p:sp>
      <p:pic>
        <p:nvPicPr>
          <p:cNvPr id="20" name="Graphic 22" descr="Checkmark with solid fill">
            <a:extLst>
              <a:ext uri="{FF2B5EF4-FFF2-40B4-BE49-F238E27FC236}">
                <a16:creationId xmlns:a16="http://schemas.microsoft.com/office/drawing/2014/main" id="{2F439562-D2EA-433B-B977-FA8451A945E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9260" y="4216188"/>
            <a:ext cx="365760" cy="365760"/>
          </a:xfrm>
          <a:prstGeom prst="rect">
            <a:avLst/>
          </a:prstGeom>
        </p:spPr>
      </p:pic>
    </p:spTree>
    <p:extLst>
      <p:ext uri="{BB962C8B-B14F-4D97-AF65-F5344CB8AC3E}">
        <p14:creationId xmlns:p14="http://schemas.microsoft.com/office/powerpoint/2010/main" val="26671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41920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9" name="Objek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F6F813C-7BA0-49F0-A20D-9B8B16CF23DF}"/>
              </a:ext>
            </a:extLst>
          </p:cNvPr>
          <p:cNvSpPr>
            <a:spLocks noGrp="1"/>
          </p:cNvSpPr>
          <p:nvPr>
            <p:ph type="title"/>
          </p:nvPr>
        </p:nvSpPr>
        <p:spPr/>
        <p:txBody>
          <a:bodyPr vert="horz"/>
          <a:lstStyle/>
          <a:p>
            <a:r>
              <a:rPr lang="en-GB" dirty="0"/>
              <a:t>Cashflows of 3 units and underlying assumptions</a:t>
            </a:r>
          </a:p>
        </p:txBody>
      </p:sp>
      <p:cxnSp>
        <p:nvCxnSpPr>
          <p:cNvPr id="6" name="Straight Connector 5">
            <a:extLst>
              <a:ext uri="{FF2B5EF4-FFF2-40B4-BE49-F238E27FC236}">
                <a16:creationId xmlns:a16="http://schemas.microsoft.com/office/drawing/2014/main" id="{413A60C4-535C-4041-803E-FB95D66F57E1}"/>
              </a:ext>
            </a:extLst>
          </p:cNvPr>
          <p:cNvCxnSpPr>
            <a:cxnSpLocks/>
            <a:endCxn id="15" idx="3"/>
          </p:cNvCxnSpPr>
          <p:nvPr/>
        </p:nvCxnSpPr>
        <p:spPr>
          <a:xfrm flipV="1">
            <a:off x="2508402" y="2235551"/>
            <a:ext cx="6151158" cy="1487"/>
          </a:xfrm>
          <a:prstGeom prst="line">
            <a:avLst/>
          </a:prstGeom>
          <a:noFill/>
          <a:ln w="12700" cap="flat" cmpd="sng" algn="ctr">
            <a:solidFill>
              <a:srgbClr val="0F218B"/>
            </a:solidFill>
            <a:prstDash val="solid"/>
            <a:miter lim="800000"/>
          </a:ln>
          <a:effectLst/>
        </p:spPr>
      </p:cxnSp>
      <p:sp>
        <p:nvSpPr>
          <p:cNvPr id="13" name="Text Placeholder 84">
            <a:extLst>
              <a:ext uri="{FF2B5EF4-FFF2-40B4-BE49-F238E27FC236}">
                <a16:creationId xmlns:a16="http://schemas.microsoft.com/office/drawing/2014/main" id="{B15351EB-1656-444F-B6D4-8814A20FA38A}"/>
              </a:ext>
            </a:extLst>
          </p:cNvPr>
          <p:cNvSpPr txBox="1">
            <a:spLocks/>
          </p:cNvSpPr>
          <p:nvPr/>
        </p:nvSpPr>
        <p:spPr>
          <a:xfrm>
            <a:off x="2770485" y="2136210"/>
            <a:ext cx="612185" cy="198679"/>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F"/>
                </a:solidFill>
                <a:uLnTx/>
                <a:uFillTx/>
                <a:latin typeface="Calibri" panose="020F0502020204030204" pitchFamily="34" charset="0"/>
                <a:ea typeface="+mn-ea"/>
                <a:cs typeface="Calibri" panose="020F0502020204030204" pitchFamily="34" charset="0"/>
              </a:rPr>
              <a:t>2024</a:t>
            </a:r>
          </a:p>
        </p:txBody>
      </p:sp>
      <p:sp>
        <p:nvSpPr>
          <p:cNvPr id="14" name="Text Placeholder 84">
            <a:extLst>
              <a:ext uri="{FF2B5EF4-FFF2-40B4-BE49-F238E27FC236}">
                <a16:creationId xmlns:a16="http://schemas.microsoft.com/office/drawing/2014/main" id="{C3297642-ABDC-4F44-9BFC-663948FAC89D}"/>
              </a:ext>
            </a:extLst>
          </p:cNvPr>
          <p:cNvSpPr txBox="1">
            <a:spLocks/>
          </p:cNvSpPr>
          <p:nvPr/>
        </p:nvSpPr>
        <p:spPr>
          <a:xfrm>
            <a:off x="7175783" y="2163351"/>
            <a:ext cx="602718" cy="144399"/>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A"/>
                </a:solidFill>
                <a:uLnTx/>
                <a:uFillTx/>
                <a:latin typeface="Calibri" panose="020F0502020204030204" pitchFamily="34" charset="0"/>
                <a:ea typeface="+mn-ea"/>
                <a:cs typeface="Calibri" panose="020F0502020204030204" pitchFamily="34" charset="0"/>
              </a:rPr>
              <a:t>2029</a:t>
            </a:r>
          </a:p>
        </p:txBody>
      </p:sp>
      <p:sp>
        <p:nvSpPr>
          <p:cNvPr id="15" name="Text Placeholder 84">
            <a:extLst>
              <a:ext uri="{FF2B5EF4-FFF2-40B4-BE49-F238E27FC236}">
                <a16:creationId xmlns:a16="http://schemas.microsoft.com/office/drawing/2014/main" id="{8195A4CB-B31D-418F-A7D1-E29C07B98D63}"/>
              </a:ext>
            </a:extLst>
          </p:cNvPr>
          <p:cNvSpPr txBox="1">
            <a:spLocks/>
          </p:cNvSpPr>
          <p:nvPr/>
        </p:nvSpPr>
        <p:spPr>
          <a:xfrm>
            <a:off x="8056842" y="2163351"/>
            <a:ext cx="602718" cy="144399"/>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F"/>
                </a:solidFill>
                <a:uLnTx/>
                <a:uFillTx/>
                <a:latin typeface="Calibri" panose="020F0502020204030204" pitchFamily="34" charset="0"/>
                <a:ea typeface="+mn-ea"/>
                <a:cs typeface="Calibri" panose="020F0502020204030204" pitchFamily="34" charset="0"/>
              </a:rPr>
              <a:t>2030</a:t>
            </a:r>
          </a:p>
        </p:txBody>
      </p:sp>
      <p:sp>
        <p:nvSpPr>
          <p:cNvPr id="40" name="Text Placeholder 84">
            <a:extLst>
              <a:ext uri="{FF2B5EF4-FFF2-40B4-BE49-F238E27FC236}">
                <a16:creationId xmlns:a16="http://schemas.microsoft.com/office/drawing/2014/main" id="{43D3F00A-3CDE-4D8B-824B-70E4B97C192E}"/>
              </a:ext>
            </a:extLst>
          </p:cNvPr>
          <p:cNvSpPr txBox="1">
            <a:spLocks/>
          </p:cNvSpPr>
          <p:nvPr/>
        </p:nvSpPr>
        <p:spPr>
          <a:xfrm>
            <a:off x="5413663" y="2158105"/>
            <a:ext cx="602718" cy="154890"/>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F"/>
                </a:solidFill>
                <a:uLnTx/>
                <a:uFillTx/>
                <a:latin typeface="Calibri" panose="020F0502020204030204" pitchFamily="34" charset="0"/>
                <a:ea typeface="+mn-ea"/>
                <a:cs typeface="Calibri" panose="020F0502020204030204" pitchFamily="34" charset="0"/>
              </a:rPr>
              <a:t>2027</a:t>
            </a:r>
          </a:p>
        </p:txBody>
      </p:sp>
      <p:sp>
        <p:nvSpPr>
          <p:cNvPr id="41" name="Text Placeholder 84">
            <a:extLst>
              <a:ext uri="{FF2B5EF4-FFF2-40B4-BE49-F238E27FC236}">
                <a16:creationId xmlns:a16="http://schemas.microsoft.com/office/drawing/2014/main" id="{A71445A0-8E7B-49F0-8961-8249A68281CA}"/>
              </a:ext>
            </a:extLst>
          </p:cNvPr>
          <p:cNvSpPr txBox="1">
            <a:spLocks/>
          </p:cNvSpPr>
          <p:nvPr/>
        </p:nvSpPr>
        <p:spPr>
          <a:xfrm>
            <a:off x="6294723" y="2158105"/>
            <a:ext cx="602718" cy="154890"/>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A"/>
                </a:solidFill>
                <a:uLnTx/>
                <a:uFillTx/>
                <a:latin typeface="Calibri" panose="020F0502020204030204" pitchFamily="34" charset="0"/>
                <a:ea typeface="+mn-ea"/>
                <a:cs typeface="Calibri" panose="020F0502020204030204" pitchFamily="34" charset="0"/>
              </a:rPr>
              <a:t>2028</a:t>
            </a:r>
          </a:p>
        </p:txBody>
      </p:sp>
      <p:sp>
        <p:nvSpPr>
          <p:cNvPr id="42" name="Text Placeholder 84">
            <a:extLst>
              <a:ext uri="{FF2B5EF4-FFF2-40B4-BE49-F238E27FC236}">
                <a16:creationId xmlns:a16="http://schemas.microsoft.com/office/drawing/2014/main" id="{AF6FCDDE-54AA-448B-A892-E54295EF3CCE}"/>
              </a:ext>
            </a:extLst>
          </p:cNvPr>
          <p:cNvSpPr txBox="1">
            <a:spLocks/>
          </p:cNvSpPr>
          <p:nvPr/>
        </p:nvSpPr>
        <p:spPr>
          <a:xfrm>
            <a:off x="3651544" y="2158105"/>
            <a:ext cx="602718" cy="154890"/>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F"/>
                </a:solidFill>
                <a:uLnTx/>
                <a:uFillTx/>
                <a:latin typeface="Calibri" panose="020F0502020204030204" pitchFamily="34" charset="0"/>
                <a:ea typeface="+mn-ea"/>
                <a:cs typeface="Calibri" panose="020F0502020204030204" pitchFamily="34" charset="0"/>
              </a:rPr>
              <a:t>2025</a:t>
            </a:r>
          </a:p>
        </p:txBody>
      </p:sp>
      <p:sp>
        <p:nvSpPr>
          <p:cNvPr id="43" name="Text Placeholder 84">
            <a:extLst>
              <a:ext uri="{FF2B5EF4-FFF2-40B4-BE49-F238E27FC236}">
                <a16:creationId xmlns:a16="http://schemas.microsoft.com/office/drawing/2014/main" id="{2A8E7545-2CD5-485B-9F35-ED669BA17E12}"/>
              </a:ext>
            </a:extLst>
          </p:cNvPr>
          <p:cNvSpPr txBox="1">
            <a:spLocks/>
          </p:cNvSpPr>
          <p:nvPr/>
        </p:nvSpPr>
        <p:spPr>
          <a:xfrm>
            <a:off x="4532604" y="2158105"/>
            <a:ext cx="602718" cy="154890"/>
          </a:xfrm>
          <a:prstGeom prst="rect">
            <a:avLst/>
          </a:prstGeom>
          <a:solidFill>
            <a:schemeClr val="bg1"/>
          </a:solidFill>
        </p:spPr>
        <p:txBody>
          <a:bodyPr vert="horz" lIns="91372" tIns="45718" rIns="91372" bIns="45718" rtlCol="0" anchor="ctr"/>
          <a:lstStyle>
            <a:defPPr>
              <a:defRPr lang="en-US"/>
            </a:defPPr>
            <a:lvl1pPr marL="0" algn="ctr" defTabSz="914400" rtl="0" eaLnBrk="1" latinLnBrk="0" hangingPunct="1">
              <a:defRPr lang="en-US" sz="1600" b="1" i="0" kern="1200" spc="-150" smtClean="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150" normalizeH="0" baseline="0" noProof="0" dirty="0">
                <a:ln>
                  <a:noFill/>
                </a:ln>
                <a:solidFill>
                  <a:srgbClr val="3A3A3A"/>
                </a:solidFill>
                <a:uLnTx/>
                <a:uFillTx/>
                <a:latin typeface="Calibri" panose="020F0502020204030204" pitchFamily="34" charset="0"/>
                <a:ea typeface="+mn-ea"/>
                <a:cs typeface="Calibri" panose="020F0502020204030204" pitchFamily="34" charset="0"/>
              </a:rPr>
              <a:t>2026</a:t>
            </a:r>
          </a:p>
        </p:txBody>
      </p:sp>
      <p:sp>
        <p:nvSpPr>
          <p:cNvPr id="3" name="Rectangle: Rounded Corners 2">
            <a:extLst>
              <a:ext uri="{FF2B5EF4-FFF2-40B4-BE49-F238E27FC236}">
                <a16:creationId xmlns:a16="http://schemas.microsoft.com/office/drawing/2014/main" id="{F7A56338-0CBE-48A1-8E43-6C40EA836650}"/>
              </a:ext>
            </a:extLst>
          </p:cNvPr>
          <p:cNvSpPr/>
          <p:nvPr/>
        </p:nvSpPr>
        <p:spPr>
          <a:xfrm>
            <a:off x="2417783" y="949200"/>
            <a:ext cx="1384404" cy="8566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rebuchet MS"/>
                <a:ea typeface="+mn-ea"/>
                <a:cs typeface="+mn-cs"/>
              </a:rPr>
              <a:t>Unit A:</a:t>
            </a:r>
            <a:br>
              <a:rPr kumimoji="0" lang="en-GB" sz="1600" b="0" i="0" u="none" strike="noStrike" kern="1200" cap="none" spc="0" normalizeH="0" baseline="0" noProof="0" dirty="0">
                <a:ln>
                  <a:noFill/>
                </a:ln>
                <a:solidFill>
                  <a:srgbClr val="FFFFFF"/>
                </a:solidFill>
                <a:effectLst/>
                <a:uLnTx/>
                <a:uFillTx/>
                <a:latin typeface="Trebuchet MS"/>
                <a:ea typeface="+mn-ea"/>
                <a:cs typeface="+mn-cs"/>
              </a:rPr>
            </a:br>
            <a:r>
              <a:rPr kumimoji="0" lang="en-GB" sz="1600" b="0" i="0" u="none" strike="noStrike" kern="1200" cap="none" spc="0" normalizeH="0" baseline="0" noProof="0" dirty="0">
                <a:ln>
                  <a:noFill/>
                </a:ln>
                <a:solidFill>
                  <a:srgbClr val="FFFFFF"/>
                </a:solidFill>
                <a:effectLst/>
                <a:uLnTx/>
                <a:uFillTx/>
                <a:latin typeface="Trebuchet MS"/>
                <a:ea typeface="+mn-ea"/>
                <a:cs typeface="+mn-cs"/>
              </a:rPr>
              <a:t>Entry / life extension</a:t>
            </a:r>
          </a:p>
        </p:txBody>
      </p:sp>
      <p:cxnSp>
        <p:nvCxnSpPr>
          <p:cNvPr id="45" name="Straight Connector 44">
            <a:extLst>
              <a:ext uri="{FF2B5EF4-FFF2-40B4-BE49-F238E27FC236}">
                <a16:creationId xmlns:a16="http://schemas.microsoft.com/office/drawing/2014/main" id="{E3BAB085-5934-4CDC-AE75-BB29419C14B2}"/>
              </a:ext>
            </a:extLst>
          </p:cNvPr>
          <p:cNvCxnSpPr>
            <a:cxnSpLocks/>
          </p:cNvCxnSpPr>
          <p:nvPr/>
        </p:nvCxnSpPr>
        <p:spPr>
          <a:xfrm>
            <a:off x="3109986" y="1838301"/>
            <a:ext cx="0" cy="22796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D667E843-2D10-4B5F-A915-30396271E72D}"/>
              </a:ext>
            </a:extLst>
          </p:cNvPr>
          <p:cNvSpPr/>
          <p:nvPr/>
        </p:nvSpPr>
        <p:spPr>
          <a:xfrm>
            <a:off x="3278471" y="2666704"/>
            <a:ext cx="1345831" cy="6902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rebuchet MS"/>
                <a:ea typeface="+mn-ea"/>
                <a:cs typeface="+mn-cs"/>
              </a:rPr>
              <a:t>Unit B: Mothballing</a:t>
            </a:r>
          </a:p>
        </p:txBody>
      </p:sp>
      <p:cxnSp>
        <p:nvCxnSpPr>
          <p:cNvPr id="47" name="Straight Connector 46">
            <a:extLst>
              <a:ext uri="{FF2B5EF4-FFF2-40B4-BE49-F238E27FC236}">
                <a16:creationId xmlns:a16="http://schemas.microsoft.com/office/drawing/2014/main" id="{278F2339-6F4A-4ADB-8B68-C30213BCC058}"/>
              </a:ext>
            </a:extLst>
          </p:cNvPr>
          <p:cNvCxnSpPr>
            <a:cxnSpLocks/>
          </p:cNvCxnSpPr>
          <p:nvPr/>
        </p:nvCxnSpPr>
        <p:spPr>
          <a:xfrm>
            <a:off x="3951387" y="2407510"/>
            <a:ext cx="0" cy="2286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582C485C-B0DA-4930-A7CC-83AB68EB47C5}"/>
              </a:ext>
            </a:extLst>
          </p:cNvPr>
          <p:cNvSpPr/>
          <p:nvPr/>
        </p:nvSpPr>
        <p:spPr>
          <a:xfrm>
            <a:off x="5228225" y="1052734"/>
            <a:ext cx="990202" cy="75314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rebuchet MS"/>
                <a:ea typeface="+mn-ea"/>
                <a:cs typeface="+mn-cs"/>
              </a:rPr>
              <a:t>Unit C: Exit</a:t>
            </a:r>
          </a:p>
        </p:txBody>
      </p:sp>
      <p:cxnSp>
        <p:nvCxnSpPr>
          <p:cNvPr id="50" name="Straight Connector 49">
            <a:extLst>
              <a:ext uri="{FF2B5EF4-FFF2-40B4-BE49-F238E27FC236}">
                <a16:creationId xmlns:a16="http://schemas.microsoft.com/office/drawing/2014/main" id="{F8C50EF3-6AAD-43F8-AB3A-F29840C997F8}"/>
              </a:ext>
            </a:extLst>
          </p:cNvPr>
          <p:cNvCxnSpPr>
            <a:cxnSpLocks/>
          </p:cNvCxnSpPr>
          <p:nvPr/>
        </p:nvCxnSpPr>
        <p:spPr>
          <a:xfrm>
            <a:off x="5723326" y="1838301"/>
            <a:ext cx="0" cy="22796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FB6DE505-A20A-492C-808D-922810EB3E98}"/>
              </a:ext>
            </a:extLst>
          </p:cNvPr>
          <p:cNvSpPr/>
          <p:nvPr/>
        </p:nvSpPr>
        <p:spPr>
          <a:xfrm>
            <a:off x="8966363" y="1787030"/>
            <a:ext cx="1666141" cy="86332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rebuchet MS"/>
                <a:ea typeface="+mn-ea"/>
                <a:cs typeface="+mn-cs"/>
              </a:rPr>
              <a:t>Remaining</a:t>
            </a:r>
            <a:br>
              <a:rPr kumimoji="0" lang="en-GB" sz="1600" b="0" i="0" u="none" strike="noStrike" kern="1200" cap="none" spc="0" normalizeH="0" baseline="0" noProof="0" dirty="0">
                <a:ln>
                  <a:noFill/>
                </a:ln>
                <a:solidFill>
                  <a:srgbClr val="FFFFFF"/>
                </a:solidFill>
                <a:effectLst/>
                <a:uLnTx/>
                <a:uFillTx/>
                <a:latin typeface="Trebuchet MS"/>
                <a:ea typeface="+mn-ea"/>
                <a:cs typeface="+mn-cs"/>
              </a:rPr>
            </a:br>
            <a:r>
              <a:rPr kumimoji="0" lang="en-GB" sz="1600" b="0" i="0" u="none" strike="noStrike" kern="1200" cap="none" spc="0" normalizeH="0" baseline="0" noProof="0" dirty="0">
                <a:ln>
                  <a:noFill/>
                </a:ln>
                <a:solidFill>
                  <a:srgbClr val="FFFFFF"/>
                </a:solidFill>
                <a:effectLst/>
                <a:uLnTx/>
                <a:uFillTx/>
                <a:latin typeface="Trebuchet MS"/>
                <a:ea typeface="+mn-ea"/>
                <a:cs typeface="+mn-cs"/>
              </a:rPr>
              <a:t>life-time considerations</a:t>
            </a:r>
          </a:p>
        </p:txBody>
      </p:sp>
      <p:sp>
        <p:nvSpPr>
          <p:cNvPr id="24" name="Rectangle: Rounded Corners 50">
            <a:extLst>
              <a:ext uri="{FF2B5EF4-FFF2-40B4-BE49-F238E27FC236}">
                <a16:creationId xmlns:a16="http://schemas.microsoft.com/office/drawing/2014/main" id="{FB6DE505-A20A-492C-808D-922810EB3E98}"/>
              </a:ext>
            </a:extLst>
          </p:cNvPr>
          <p:cNvSpPr/>
          <p:nvPr/>
        </p:nvSpPr>
        <p:spPr>
          <a:xfrm>
            <a:off x="6658563" y="2625018"/>
            <a:ext cx="1677087" cy="7118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rebuchet MS"/>
                <a:ea typeface="+mn-ea"/>
                <a:cs typeface="+mn-cs"/>
              </a:rPr>
              <a:t>Unit B:</a:t>
            </a:r>
            <a:br>
              <a:rPr kumimoji="0" lang="en-GB" sz="1600" b="0" i="0" u="none" strike="noStrike" kern="1200" cap="none" spc="0" normalizeH="0" baseline="0" noProof="0" dirty="0">
                <a:ln>
                  <a:noFill/>
                </a:ln>
                <a:solidFill>
                  <a:srgbClr val="FFFFFF"/>
                </a:solidFill>
                <a:effectLst/>
                <a:uLnTx/>
                <a:uFillTx/>
                <a:latin typeface="Trebuchet MS"/>
                <a:ea typeface="+mn-ea"/>
                <a:cs typeface="+mn-cs"/>
              </a:rPr>
            </a:br>
            <a:r>
              <a:rPr kumimoji="0" lang="en-GB" sz="1600" b="0" i="0" u="none" strike="noStrike" kern="1200" cap="none" spc="0" normalizeH="0" baseline="0" noProof="0" dirty="0">
                <a:ln>
                  <a:noFill/>
                </a:ln>
                <a:solidFill>
                  <a:srgbClr val="FFFFFF"/>
                </a:solidFill>
                <a:effectLst/>
                <a:uLnTx/>
                <a:uFillTx/>
                <a:latin typeface="Trebuchet MS"/>
                <a:ea typeface="+mn-ea"/>
                <a:cs typeface="+mn-cs"/>
              </a:rPr>
              <a:t>De-mothballing</a:t>
            </a:r>
          </a:p>
        </p:txBody>
      </p:sp>
      <p:cxnSp>
        <p:nvCxnSpPr>
          <p:cNvPr id="25" name="Straight Connector 51">
            <a:extLst>
              <a:ext uri="{FF2B5EF4-FFF2-40B4-BE49-F238E27FC236}">
                <a16:creationId xmlns:a16="http://schemas.microsoft.com/office/drawing/2014/main" id="{1B27A97C-D6C3-4D58-BFAC-BAD4A044956A}"/>
              </a:ext>
            </a:extLst>
          </p:cNvPr>
          <p:cNvCxnSpPr>
            <a:cxnSpLocks/>
          </p:cNvCxnSpPr>
          <p:nvPr/>
        </p:nvCxnSpPr>
        <p:spPr>
          <a:xfrm>
            <a:off x="7456967" y="2384582"/>
            <a:ext cx="0" cy="22860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51">
            <a:extLst>
              <a:ext uri="{FF2B5EF4-FFF2-40B4-BE49-F238E27FC236}">
                <a16:creationId xmlns:a16="http://schemas.microsoft.com/office/drawing/2014/main" id="{1B27A97C-D6C3-4D58-BFAC-BAD4A044956A}"/>
              </a:ext>
            </a:extLst>
          </p:cNvPr>
          <p:cNvCxnSpPr>
            <a:cxnSpLocks/>
          </p:cNvCxnSpPr>
          <p:nvPr/>
        </p:nvCxnSpPr>
        <p:spPr>
          <a:xfrm rot="5400000">
            <a:off x="8789459" y="2096574"/>
            <a:ext cx="0" cy="27795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7" name="Diagramm 16"/>
          <p:cNvGraphicFramePr/>
          <p:nvPr>
            <p:extLst>
              <p:ext uri="{D42A27DB-BD31-4B8C-83A1-F6EECF244321}">
                <p14:modId xmlns:p14="http://schemas.microsoft.com/office/powerpoint/2010/main" val="719363896"/>
              </p:ext>
            </p:extLst>
          </p:nvPr>
        </p:nvGraphicFramePr>
        <p:xfrm>
          <a:off x="286346" y="3573016"/>
          <a:ext cx="3474720" cy="2468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Diagramm 33"/>
          <p:cNvGraphicFramePr/>
          <p:nvPr>
            <p:extLst>
              <p:ext uri="{D42A27DB-BD31-4B8C-83A1-F6EECF244321}">
                <p14:modId xmlns:p14="http://schemas.microsoft.com/office/powerpoint/2010/main" val="2385387262"/>
              </p:ext>
            </p:extLst>
          </p:nvPr>
        </p:nvGraphicFramePr>
        <p:xfrm>
          <a:off x="4301406" y="3573016"/>
          <a:ext cx="3474720" cy="2468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Diagramm 34"/>
          <p:cNvGraphicFramePr/>
          <p:nvPr>
            <p:extLst>
              <p:ext uri="{D42A27DB-BD31-4B8C-83A1-F6EECF244321}">
                <p14:modId xmlns:p14="http://schemas.microsoft.com/office/powerpoint/2010/main" val="996611660"/>
              </p:ext>
            </p:extLst>
          </p:nvPr>
        </p:nvGraphicFramePr>
        <p:xfrm>
          <a:off x="8316466" y="3573016"/>
          <a:ext cx="3474720" cy="2468880"/>
        </p:xfrm>
        <a:graphic>
          <a:graphicData uri="http://schemas.openxmlformats.org/drawingml/2006/chart">
            <c:chart xmlns:c="http://schemas.openxmlformats.org/drawingml/2006/chart" xmlns:r="http://schemas.openxmlformats.org/officeDocument/2006/relationships" r:id="rId8"/>
          </a:graphicData>
        </a:graphic>
      </p:graphicFrame>
      <p:grpSp>
        <p:nvGrpSpPr>
          <p:cNvPr id="5" name="Group 4">
            <a:extLst>
              <a:ext uri="{FF2B5EF4-FFF2-40B4-BE49-F238E27FC236}">
                <a16:creationId xmlns:a16="http://schemas.microsoft.com/office/drawing/2014/main" id="{689385DE-4877-AED0-C93A-4F1C16F6C1FB}"/>
              </a:ext>
            </a:extLst>
          </p:cNvPr>
          <p:cNvGrpSpPr/>
          <p:nvPr/>
        </p:nvGrpSpPr>
        <p:grpSpPr>
          <a:xfrm>
            <a:off x="4052249" y="6237312"/>
            <a:ext cx="4852063" cy="369332"/>
            <a:chOff x="4052249" y="6416457"/>
            <a:chExt cx="4852063" cy="369332"/>
          </a:xfrm>
        </p:grpSpPr>
        <p:sp>
          <p:nvSpPr>
            <p:cNvPr id="2" name="Rechteck 1"/>
            <p:cNvSpPr/>
            <p:nvPr/>
          </p:nvSpPr>
          <p:spPr>
            <a:xfrm>
              <a:off x="4052249" y="6463963"/>
              <a:ext cx="274320" cy="274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28" name="Rechteck 27"/>
            <p:cNvSpPr/>
            <p:nvPr/>
          </p:nvSpPr>
          <p:spPr>
            <a:xfrm>
              <a:off x="5361026" y="6463963"/>
              <a:ext cx="274320" cy="2743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29" name="Rechteck 28"/>
            <p:cNvSpPr/>
            <p:nvPr/>
          </p:nvSpPr>
          <p:spPr>
            <a:xfrm>
              <a:off x="6464456" y="6463963"/>
              <a:ext cx="274320" cy="2743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30" name="Rechteck 29"/>
            <p:cNvSpPr/>
            <p:nvPr/>
          </p:nvSpPr>
          <p:spPr>
            <a:xfrm>
              <a:off x="7534391" y="6463963"/>
              <a:ext cx="274320" cy="274320"/>
            </a:xfrm>
            <a:prstGeom prst="rect">
              <a:avLst/>
            </a:prstGeom>
            <a:solidFill>
              <a:srgbClr val="009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 name="Textfeld 6"/>
            <p:cNvSpPr txBox="1"/>
            <p:nvPr/>
          </p:nvSpPr>
          <p:spPr>
            <a:xfrm>
              <a:off x="4336039" y="6416457"/>
              <a:ext cx="792205" cy="369332"/>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CAPEX</a:t>
              </a:r>
            </a:p>
          </p:txBody>
        </p:sp>
        <p:sp>
          <p:nvSpPr>
            <p:cNvPr id="31" name="Textfeld 30"/>
            <p:cNvSpPr txBox="1"/>
            <p:nvPr/>
          </p:nvSpPr>
          <p:spPr>
            <a:xfrm>
              <a:off x="5644816" y="6416457"/>
              <a:ext cx="637867" cy="369332"/>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FOM</a:t>
              </a:r>
            </a:p>
          </p:txBody>
        </p:sp>
        <p:sp>
          <p:nvSpPr>
            <p:cNvPr id="32" name="Textfeld 31"/>
            <p:cNvSpPr txBox="1"/>
            <p:nvPr/>
          </p:nvSpPr>
          <p:spPr>
            <a:xfrm>
              <a:off x="6748246" y="6416457"/>
              <a:ext cx="662554" cy="369332"/>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VOM</a:t>
              </a:r>
            </a:p>
          </p:txBody>
        </p:sp>
        <p:sp>
          <p:nvSpPr>
            <p:cNvPr id="33" name="Textfeld 32"/>
            <p:cNvSpPr txBox="1"/>
            <p:nvPr/>
          </p:nvSpPr>
          <p:spPr>
            <a:xfrm>
              <a:off x="7818181" y="6416457"/>
              <a:ext cx="1086131" cy="369332"/>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Revenues</a:t>
              </a:r>
            </a:p>
          </p:txBody>
        </p:sp>
      </p:grpSp>
    </p:spTree>
    <p:extLst>
      <p:ext uri="{BB962C8B-B14F-4D97-AF65-F5344CB8AC3E}">
        <p14:creationId xmlns:p14="http://schemas.microsoft.com/office/powerpoint/2010/main" val="318022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2852634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2EE1A4-4407-4A9A-B315-B28CC8E2C40A}"/>
              </a:ext>
            </a:extLst>
          </p:cNvPr>
          <p:cNvSpPr>
            <a:spLocks noGrp="1"/>
          </p:cNvSpPr>
          <p:nvPr>
            <p:ph type="title"/>
          </p:nvPr>
        </p:nvSpPr>
        <p:spPr/>
        <p:txBody>
          <a:bodyPr vert="horz">
            <a:normAutofit fontScale="90000"/>
          </a:bodyPr>
          <a:lstStyle/>
          <a:p>
            <a:r>
              <a:rPr lang="en-GB" dirty="0"/>
              <a:t>Gap years are also modelled in the EVA for more robust results</a:t>
            </a:r>
          </a:p>
        </p:txBody>
      </p:sp>
      <p:sp>
        <p:nvSpPr>
          <p:cNvPr id="13" name="Text Placeholder 2">
            <a:extLst>
              <a:ext uri="{FF2B5EF4-FFF2-40B4-BE49-F238E27FC236}">
                <a16:creationId xmlns:a16="http://schemas.microsoft.com/office/drawing/2014/main" id="{59ACD060-43F2-4DEA-ADCE-545628B9208B}"/>
              </a:ext>
            </a:extLst>
          </p:cNvPr>
          <p:cNvSpPr>
            <a:spLocks noGrp="1"/>
          </p:cNvSpPr>
          <p:nvPr>
            <p:ph type="body" sz="quarter" idx="12"/>
          </p:nvPr>
        </p:nvSpPr>
        <p:spPr>
          <a:xfrm>
            <a:off x="382588" y="1051723"/>
            <a:ext cx="11617788" cy="442428"/>
          </a:xfrm>
        </p:spPr>
        <p:txBody>
          <a:bodyPr>
            <a:normAutofit/>
          </a:bodyPr>
          <a:lstStyle/>
          <a:p>
            <a:r>
              <a:rPr lang="en-GB" sz="1800" b="1" dirty="0"/>
              <a:t>Continuity of the horizon</a:t>
            </a:r>
          </a:p>
        </p:txBody>
      </p:sp>
      <p:sp>
        <p:nvSpPr>
          <p:cNvPr id="14" name="Text Placeholder 3">
            <a:extLst>
              <a:ext uri="{FF2B5EF4-FFF2-40B4-BE49-F238E27FC236}">
                <a16:creationId xmlns:a16="http://schemas.microsoft.com/office/drawing/2014/main" id="{C520BAC5-23B4-40B6-AC3C-493D2404A11C}"/>
              </a:ext>
            </a:extLst>
          </p:cNvPr>
          <p:cNvSpPr>
            <a:spLocks noGrp="1"/>
          </p:cNvSpPr>
          <p:nvPr>
            <p:ph type="body" sz="quarter" idx="16"/>
          </p:nvPr>
        </p:nvSpPr>
        <p:spPr>
          <a:xfrm>
            <a:off x="382586" y="1417209"/>
            <a:ext cx="11282938" cy="1090552"/>
          </a:xfrm>
        </p:spPr>
        <p:txBody>
          <a:bodyPr>
            <a:noAutofit/>
          </a:bodyPr>
          <a:lstStyle/>
          <a:p>
            <a:r>
              <a:rPr lang="en-GB" b="0" dirty="0">
                <a:solidFill>
                  <a:schemeClr val="tx1"/>
                </a:solidFill>
              </a:rPr>
              <a:t>ERAA 2022 focuses on 4 non-consecutive target years within the 7 years horizon 2024 – 2030</a:t>
            </a:r>
          </a:p>
          <a:p>
            <a:pPr marL="285750" indent="-285750">
              <a:buFont typeface="Arial" panose="020B0604020202020204" pitchFamily="34" charset="0"/>
              <a:buChar char="•"/>
            </a:pPr>
            <a:r>
              <a:rPr lang="en-GB" sz="1600" dirty="0"/>
              <a:t>Full dataset available for the 4 target years: 2024, 2025, 2027, 2030</a:t>
            </a:r>
            <a:endParaRPr lang="en-GB" sz="1600" b="0" dirty="0">
              <a:solidFill>
                <a:schemeClr val="tx1"/>
              </a:solidFill>
            </a:endParaRPr>
          </a:p>
          <a:p>
            <a:pPr marL="285750" indent="-285750">
              <a:buFont typeface="Arial" panose="020B0604020202020204" pitchFamily="34" charset="0"/>
              <a:buChar char="•"/>
            </a:pPr>
            <a:r>
              <a:rPr lang="en-GB" sz="1600"/>
              <a:t>Years </a:t>
            </a:r>
            <a:r>
              <a:rPr lang="en-GB" sz="1600" dirty="0"/>
              <a:t>beyond 2030 accounted as repeating cash flows of 2030 up to end of lifetime of units</a:t>
            </a:r>
            <a:endParaRPr lang="en-GB" sz="1600" b="0" dirty="0">
              <a:solidFill>
                <a:schemeClr val="tx1"/>
              </a:solidFill>
            </a:endParaRPr>
          </a:p>
        </p:txBody>
      </p:sp>
      <p:sp>
        <p:nvSpPr>
          <p:cNvPr id="12" name="Rechteck 11"/>
          <p:cNvSpPr/>
          <p:nvPr/>
        </p:nvSpPr>
        <p:spPr>
          <a:xfrm>
            <a:off x="382585" y="2636912"/>
            <a:ext cx="2852640" cy="369332"/>
          </a:xfrm>
          <a:prstGeom prst="rect">
            <a:avLst/>
          </a:prstGeom>
        </p:spPr>
        <p:txBody>
          <a:bodyPr wrap="none">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47F"/>
                </a:solidFill>
                <a:effectLst/>
                <a:uLnTx/>
                <a:uFillTx/>
                <a:latin typeface="Calibri" panose="020F0502020204030204" pitchFamily="34" charset="0"/>
                <a:ea typeface="+mn-ea"/>
                <a:cs typeface="Calibri" panose="020F0502020204030204" pitchFamily="34" charset="0"/>
              </a:rPr>
              <a:t>Fitting data to the gap years</a:t>
            </a:r>
          </a:p>
        </p:txBody>
      </p:sp>
      <p:graphicFrame>
        <p:nvGraphicFramePr>
          <p:cNvPr id="15" name="Tabelle 14"/>
          <p:cNvGraphicFramePr>
            <a:graphicFrameLocks noGrp="1"/>
          </p:cNvGraphicFramePr>
          <p:nvPr>
            <p:extLst>
              <p:ext uri="{D42A27DB-BD31-4B8C-83A1-F6EECF244321}">
                <p14:modId xmlns:p14="http://schemas.microsoft.com/office/powerpoint/2010/main" val="4004748223"/>
              </p:ext>
            </p:extLst>
          </p:nvPr>
        </p:nvGraphicFramePr>
        <p:xfrm>
          <a:off x="382585" y="2996952"/>
          <a:ext cx="8792719" cy="2966720"/>
        </p:xfrm>
        <a:graphic>
          <a:graphicData uri="http://schemas.openxmlformats.org/drawingml/2006/table">
            <a:tbl>
              <a:tblPr firstRow="1" bandRow="1">
                <a:tableStyleId>{3B4B98B0-60AC-42C2-AFA5-B58CD77FA1E5}</a:tableStyleId>
              </a:tblPr>
              <a:tblGrid>
                <a:gridCol w="1968818">
                  <a:extLst>
                    <a:ext uri="{9D8B030D-6E8A-4147-A177-3AD203B41FA5}">
                      <a16:colId xmlns:a16="http://schemas.microsoft.com/office/drawing/2014/main" val="1170147094"/>
                    </a:ext>
                  </a:extLst>
                </a:gridCol>
                <a:gridCol w="974843">
                  <a:extLst>
                    <a:ext uri="{9D8B030D-6E8A-4147-A177-3AD203B41FA5}">
                      <a16:colId xmlns:a16="http://schemas.microsoft.com/office/drawing/2014/main" val="1545420535"/>
                    </a:ext>
                  </a:extLst>
                </a:gridCol>
                <a:gridCol w="974843">
                  <a:extLst>
                    <a:ext uri="{9D8B030D-6E8A-4147-A177-3AD203B41FA5}">
                      <a16:colId xmlns:a16="http://schemas.microsoft.com/office/drawing/2014/main" val="1196650275"/>
                    </a:ext>
                  </a:extLst>
                </a:gridCol>
                <a:gridCol w="974843">
                  <a:extLst>
                    <a:ext uri="{9D8B030D-6E8A-4147-A177-3AD203B41FA5}">
                      <a16:colId xmlns:a16="http://schemas.microsoft.com/office/drawing/2014/main" val="2375141668"/>
                    </a:ext>
                  </a:extLst>
                </a:gridCol>
                <a:gridCol w="974843">
                  <a:extLst>
                    <a:ext uri="{9D8B030D-6E8A-4147-A177-3AD203B41FA5}">
                      <a16:colId xmlns:a16="http://schemas.microsoft.com/office/drawing/2014/main" val="4142297372"/>
                    </a:ext>
                  </a:extLst>
                </a:gridCol>
                <a:gridCol w="974843">
                  <a:extLst>
                    <a:ext uri="{9D8B030D-6E8A-4147-A177-3AD203B41FA5}">
                      <a16:colId xmlns:a16="http://schemas.microsoft.com/office/drawing/2014/main" val="2057549786"/>
                    </a:ext>
                  </a:extLst>
                </a:gridCol>
                <a:gridCol w="974843">
                  <a:extLst>
                    <a:ext uri="{9D8B030D-6E8A-4147-A177-3AD203B41FA5}">
                      <a16:colId xmlns:a16="http://schemas.microsoft.com/office/drawing/2014/main" val="2790762093"/>
                    </a:ext>
                  </a:extLst>
                </a:gridCol>
                <a:gridCol w="974843">
                  <a:extLst>
                    <a:ext uri="{9D8B030D-6E8A-4147-A177-3AD203B41FA5}">
                      <a16:colId xmlns:a16="http://schemas.microsoft.com/office/drawing/2014/main" val="127827161"/>
                    </a:ext>
                  </a:extLst>
                </a:gridCol>
              </a:tblGrid>
              <a:tr h="370840">
                <a:tc>
                  <a:txBody>
                    <a:bodyPr/>
                    <a:lstStyle/>
                    <a:p>
                      <a:pPr rtl="0"/>
                      <a:r>
                        <a:rPr lang="en-GB"/>
                        <a:t>Data</a:t>
                      </a:r>
                      <a:endParaRPr lang="en-GB" dirty="0"/>
                    </a:p>
                  </a:txBody>
                  <a:tcPr/>
                </a:tc>
                <a:tc>
                  <a:txBody>
                    <a:bodyPr/>
                    <a:lstStyle/>
                    <a:p>
                      <a:pPr algn="ctr" rtl="0"/>
                      <a:r>
                        <a:rPr lang="en-GB"/>
                        <a:t>2024</a:t>
                      </a:r>
                      <a:endParaRPr lang="en-GB" dirty="0"/>
                    </a:p>
                  </a:txBody>
                  <a:tcPr/>
                </a:tc>
                <a:tc>
                  <a:txBody>
                    <a:bodyPr/>
                    <a:lstStyle/>
                    <a:p>
                      <a:pPr algn="ctr" rtl="0"/>
                      <a:r>
                        <a:rPr lang="en-GB"/>
                        <a:t>2025</a:t>
                      </a:r>
                      <a:endParaRPr lang="en-GB" dirty="0"/>
                    </a:p>
                  </a:txBody>
                  <a:tcPr/>
                </a:tc>
                <a:tc>
                  <a:txBody>
                    <a:bodyPr/>
                    <a:lstStyle/>
                    <a:p>
                      <a:pPr algn="ctr" rtl="0"/>
                      <a:r>
                        <a:rPr lang="en-GB"/>
                        <a:t>2026</a:t>
                      </a:r>
                      <a:endParaRPr lang="en-GB" dirty="0"/>
                    </a:p>
                  </a:txBody>
                  <a:tcPr/>
                </a:tc>
                <a:tc>
                  <a:txBody>
                    <a:bodyPr/>
                    <a:lstStyle/>
                    <a:p>
                      <a:pPr algn="ctr" rtl="0"/>
                      <a:r>
                        <a:rPr lang="en-GB"/>
                        <a:t>2027</a:t>
                      </a:r>
                      <a:endParaRPr lang="en-GB" dirty="0"/>
                    </a:p>
                  </a:txBody>
                  <a:tcPr/>
                </a:tc>
                <a:tc>
                  <a:txBody>
                    <a:bodyPr/>
                    <a:lstStyle/>
                    <a:p>
                      <a:pPr algn="ctr" rtl="0"/>
                      <a:r>
                        <a:rPr lang="en-GB"/>
                        <a:t>2028</a:t>
                      </a:r>
                      <a:endParaRPr lang="en-GB" dirty="0"/>
                    </a:p>
                  </a:txBody>
                  <a:tcPr/>
                </a:tc>
                <a:tc>
                  <a:txBody>
                    <a:bodyPr/>
                    <a:lstStyle/>
                    <a:p>
                      <a:pPr algn="ctr" rtl="0"/>
                      <a:r>
                        <a:rPr lang="en-GB"/>
                        <a:t>2029</a:t>
                      </a:r>
                      <a:endParaRPr lang="en-GB" dirty="0"/>
                    </a:p>
                  </a:txBody>
                  <a:tcPr/>
                </a:tc>
                <a:tc>
                  <a:txBody>
                    <a:bodyPr/>
                    <a:lstStyle/>
                    <a:p>
                      <a:pPr algn="ctr" rtl="0"/>
                      <a:r>
                        <a:rPr lang="en-GB"/>
                        <a:t>2030</a:t>
                      </a:r>
                      <a:endParaRPr lang="en-GB" dirty="0"/>
                    </a:p>
                  </a:txBody>
                  <a:tcPr/>
                </a:tc>
                <a:extLst>
                  <a:ext uri="{0D108BD9-81ED-4DB2-BD59-A6C34878D82A}">
                    <a16:rowId xmlns:a16="http://schemas.microsoft.com/office/drawing/2014/main" val="2203167103"/>
                  </a:ext>
                </a:extLst>
              </a:tr>
              <a:tr h="370840">
                <a:tc>
                  <a:txBody>
                    <a:bodyPr/>
                    <a:lstStyle/>
                    <a:p>
                      <a:pPr rtl="0"/>
                      <a:r>
                        <a:rPr lang="en-GB"/>
                        <a:t>NGC¹</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1356796141"/>
                  </a:ext>
                </a:extLst>
              </a:tr>
              <a:tr h="370840">
                <a:tc>
                  <a:txBody>
                    <a:bodyPr/>
                    <a:lstStyle/>
                    <a:p>
                      <a:pPr rtl="0"/>
                      <a:r>
                        <a:rPr lang="en-GB"/>
                        <a:t>NTC²</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1118774127"/>
                  </a:ext>
                </a:extLst>
              </a:tr>
              <a:tr h="370840">
                <a:tc>
                  <a:txBody>
                    <a:bodyPr/>
                    <a:lstStyle/>
                    <a:p>
                      <a:pPr rtl="0"/>
                      <a:r>
                        <a:rPr lang="en-GB"/>
                        <a:t>Demand</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1553467686"/>
                  </a:ext>
                </a:extLst>
              </a:tr>
              <a:tr h="370840">
                <a:tc>
                  <a:txBody>
                    <a:bodyPr/>
                    <a:lstStyle/>
                    <a:p>
                      <a:pPr rtl="0"/>
                      <a:r>
                        <a:rPr lang="en-GB"/>
                        <a:t>RES CF³</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3883779840"/>
                  </a:ext>
                </a:extLst>
              </a:tr>
              <a:tr h="370840">
                <a:tc>
                  <a:txBody>
                    <a:bodyPr/>
                    <a:lstStyle/>
                    <a:p>
                      <a:pPr rtl="0"/>
                      <a:r>
                        <a:rPr lang="en-GB"/>
                        <a:t>Hydro</a:t>
                      </a:r>
                      <a:r>
                        <a:rPr lang="en-GB" baseline="0"/>
                        <a:t> Inflows</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398909327"/>
                  </a:ext>
                </a:extLst>
              </a:tr>
              <a:tr h="370840">
                <a:tc>
                  <a:txBody>
                    <a:bodyPr/>
                    <a:lstStyle/>
                    <a:p>
                      <a:pPr rtl="0"/>
                      <a:r>
                        <a:rPr lang="en-GB"/>
                        <a:t>Fuel &amp; CO₂ price</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2739565559"/>
                  </a:ext>
                </a:extLst>
              </a:tr>
              <a:tr h="370840">
                <a:tc>
                  <a:txBody>
                    <a:bodyPr/>
                    <a:lstStyle/>
                    <a:p>
                      <a:pPr rtl="0"/>
                      <a:r>
                        <a:rPr lang="en-GB"/>
                        <a:t>CHP revenues</a:t>
                      </a:r>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tc>
                  <a:txBody>
                    <a:bodyPr/>
                    <a:lstStyle/>
                    <a:p>
                      <a:pPr rtl="0"/>
                      <a:endParaRPr lang="en-GB" dirty="0"/>
                    </a:p>
                  </a:txBody>
                  <a:tcPr/>
                </a:tc>
                <a:extLst>
                  <a:ext uri="{0D108BD9-81ED-4DB2-BD59-A6C34878D82A}">
                    <a16:rowId xmlns:a16="http://schemas.microsoft.com/office/drawing/2014/main" val="913611847"/>
                  </a:ext>
                </a:extLst>
              </a:tr>
            </a:tbl>
          </a:graphicData>
        </a:graphic>
      </p:graphicFrame>
      <p:sp>
        <p:nvSpPr>
          <p:cNvPr id="17" name="Rechteck 16"/>
          <p:cNvSpPr/>
          <p:nvPr/>
        </p:nvSpPr>
        <p:spPr>
          <a:xfrm>
            <a:off x="2351584" y="3389056"/>
            <a:ext cx="1880778" cy="2565990"/>
          </a:xfrm>
          <a:prstGeom prst="rect">
            <a:avLst/>
          </a:prstGeom>
          <a:pattFill prst="wdUpDiag">
            <a:fgClr>
              <a:srgbClr val="D2DD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0" name="Rechteck 49"/>
          <p:cNvSpPr/>
          <p:nvPr/>
        </p:nvSpPr>
        <p:spPr>
          <a:xfrm>
            <a:off x="5240474" y="3389056"/>
            <a:ext cx="1008112" cy="2565990"/>
          </a:xfrm>
          <a:prstGeom prst="rect">
            <a:avLst/>
          </a:prstGeom>
          <a:pattFill prst="wdUpDiag">
            <a:fgClr>
              <a:srgbClr val="D2DD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1" name="Rechteck 50"/>
          <p:cNvSpPr/>
          <p:nvPr/>
        </p:nvSpPr>
        <p:spPr>
          <a:xfrm>
            <a:off x="8184232" y="3380430"/>
            <a:ext cx="991072" cy="2574616"/>
          </a:xfrm>
          <a:prstGeom prst="rect">
            <a:avLst/>
          </a:prstGeom>
          <a:pattFill prst="wdUpDiag">
            <a:fgClr>
              <a:srgbClr val="D2DDE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25" name="Gruppieren 24"/>
          <p:cNvGrpSpPr/>
          <p:nvPr/>
        </p:nvGrpSpPr>
        <p:grpSpPr>
          <a:xfrm>
            <a:off x="4622118" y="3423873"/>
            <a:ext cx="228600" cy="2473424"/>
            <a:chOff x="4439816" y="3560440"/>
            <a:chExt cx="228600" cy="2473424"/>
          </a:xfrm>
        </p:grpSpPr>
        <p:sp>
          <p:nvSpPr>
            <p:cNvPr id="49" name="Flussdiagramm: Verbinder 48"/>
            <p:cNvSpPr>
              <a:spLocks noChangeAspect="1"/>
            </p:cNvSpPr>
            <p:nvPr/>
          </p:nvSpPr>
          <p:spPr>
            <a:xfrm>
              <a:off x="4439816" y="5056988"/>
              <a:ext cx="228600" cy="228600"/>
            </a:xfrm>
            <a:prstGeom prst="flowChartConnector">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B0F0"/>
                </a:solidFill>
                <a:effectLst/>
                <a:uLnTx/>
                <a:uFillTx/>
                <a:latin typeface="Trebuchet MS"/>
                <a:ea typeface="+mn-ea"/>
                <a:cs typeface="+mn-cs"/>
              </a:endParaRPr>
            </a:p>
          </p:txBody>
        </p:sp>
        <p:sp>
          <p:nvSpPr>
            <p:cNvPr id="53" name="Flussdiagramm: Verbinder 52"/>
            <p:cNvSpPr>
              <a:spLocks noChangeAspect="1"/>
            </p:cNvSpPr>
            <p:nvPr/>
          </p:nvSpPr>
          <p:spPr>
            <a:xfrm>
              <a:off x="4439816" y="4308714"/>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4" name="Flussdiagramm: Verbinder 53"/>
            <p:cNvSpPr>
              <a:spLocks noChangeAspect="1"/>
            </p:cNvSpPr>
            <p:nvPr/>
          </p:nvSpPr>
          <p:spPr>
            <a:xfrm>
              <a:off x="4439816" y="3934577"/>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5" name="Flussdiagramm: Verbinder 54"/>
            <p:cNvSpPr>
              <a:spLocks noChangeAspect="1"/>
            </p:cNvSpPr>
            <p:nvPr/>
          </p:nvSpPr>
          <p:spPr>
            <a:xfrm>
              <a:off x="4439816" y="3560440"/>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6" name="Flussdiagramm: Verbinder 55"/>
            <p:cNvSpPr>
              <a:spLocks noChangeAspect="1"/>
            </p:cNvSpPr>
            <p:nvPr/>
          </p:nvSpPr>
          <p:spPr>
            <a:xfrm>
              <a:off x="4439816" y="4682851"/>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7" name="Flussdiagramm: Verbinder 56"/>
            <p:cNvSpPr>
              <a:spLocks noChangeAspect="1"/>
            </p:cNvSpPr>
            <p:nvPr/>
          </p:nvSpPr>
          <p:spPr>
            <a:xfrm>
              <a:off x="4439816" y="5431125"/>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8" name="Flussdiagramm: Verbinder 57"/>
            <p:cNvSpPr>
              <a:spLocks noChangeAspect="1"/>
            </p:cNvSpPr>
            <p:nvPr/>
          </p:nvSpPr>
          <p:spPr>
            <a:xfrm>
              <a:off x="4439816" y="5805264"/>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grpSp>
        <p:nvGrpSpPr>
          <p:cNvPr id="26" name="Gruppieren 25"/>
          <p:cNvGrpSpPr/>
          <p:nvPr/>
        </p:nvGrpSpPr>
        <p:grpSpPr>
          <a:xfrm>
            <a:off x="6638342" y="3423873"/>
            <a:ext cx="228600" cy="2473424"/>
            <a:chOff x="6401172" y="3560440"/>
            <a:chExt cx="228600" cy="2473424"/>
          </a:xfrm>
        </p:grpSpPr>
        <p:sp>
          <p:nvSpPr>
            <p:cNvPr id="67" name="Flussdiagramm: Verbinder 66"/>
            <p:cNvSpPr>
              <a:spLocks noChangeAspect="1"/>
            </p:cNvSpPr>
            <p:nvPr/>
          </p:nvSpPr>
          <p:spPr>
            <a:xfrm>
              <a:off x="6401172" y="5056988"/>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68" name="Flussdiagramm: Verbinder 67"/>
            <p:cNvSpPr>
              <a:spLocks noChangeAspect="1"/>
            </p:cNvSpPr>
            <p:nvPr/>
          </p:nvSpPr>
          <p:spPr>
            <a:xfrm>
              <a:off x="6401172" y="4308714"/>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69" name="Flussdiagramm: Verbinder 68"/>
            <p:cNvSpPr>
              <a:spLocks noChangeAspect="1"/>
            </p:cNvSpPr>
            <p:nvPr/>
          </p:nvSpPr>
          <p:spPr>
            <a:xfrm>
              <a:off x="6401172" y="3934577"/>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0" name="Flussdiagramm: Verbinder 69"/>
            <p:cNvSpPr>
              <a:spLocks noChangeAspect="1"/>
            </p:cNvSpPr>
            <p:nvPr/>
          </p:nvSpPr>
          <p:spPr>
            <a:xfrm>
              <a:off x="6401172" y="3560440"/>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1" name="Flussdiagramm: Verbinder 70"/>
            <p:cNvSpPr>
              <a:spLocks noChangeAspect="1"/>
            </p:cNvSpPr>
            <p:nvPr/>
          </p:nvSpPr>
          <p:spPr>
            <a:xfrm>
              <a:off x="6401172" y="4682851"/>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2" name="Flussdiagramm: Verbinder 71"/>
            <p:cNvSpPr>
              <a:spLocks noChangeAspect="1"/>
            </p:cNvSpPr>
            <p:nvPr/>
          </p:nvSpPr>
          <p:spPr>
            <a:xfrm>
              <a:off x="6401172" y="5431125"/>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3" name="Flussdiagramm: Verbinder 72"/>
            <p:cNvSpPr>
              <a:spLocks noChangeAspect="1"/>
            </p:cNvSpPr>
            <p:nvPr/>
          </p:nvSpPr>
          <p:spPr>
            <a:xfrm>
              <a:off x="6401172" y="5805264"/>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grpSp>
        <p:nvGrpSpPr>
          <p:cNvPr id="27" name="Gruppieren 26"/>
          <p:cNvGrpSpPr/>
          <p:nvPr/>
        </p:nvGrpSpPr>
        <p:grpSpPr>
          <a:xfrm>
            <a:off x="7608168" y="3423873"/>
            <a:ext cx="228600" cy="2473424"/>
            <a:chOff x="7434435" y="3560440"/>
            <a:chExt cx="228600" cy="2473424"/>
          </a:xfrm>
        </p:grpSpPr>
        <p:sp>
          <p:nvSpPr>
            <p:cNvPr id="74" name="Flussdiagramm: Verbinder 73"/>
            <p:cNvSpPr>
              <a:spLocks noChangeAspect="1"/>
            </p:cNvSpPr>
            <p:nvPr/>
          </p:nvSpPr>
          <p:spPr>
            <a:xfrm>
              <a:off x="7434435" y="5056988"/>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5" name="Flussdiagramm: Verbinder 74"/>
            <p:cNvSpPr>
              <a:spLocks noChangeAspect="1"/>
            </p:cNvSpPr>
            <p:nvPr/>
          </p:nvSpPr>
          <p:spPr>
            <a:xfrm>
              <a:off x="7434435" y="4308714"/>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6" name="Flussdiagramm: Verbinder 75"/>
            <p:cNvSpPr>
              <a:spLocks noChangeAspect="1"/>
            </p:cNvSpPr>
            <p:nvPr/>
          </p:nvSpPr>
          <p:spPr>
            <a:xfrm>
              <a:off x="7434435" y="3934577"/>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7" name="Flussdiagramm: Verbinder 76"/>
            <p:cNvSpPr>
              <a:spLocks noChangeAspect="1"/>
            </p:cNvSpPr>
            <p:nvPr/>
          </p:nvSpPr>
          <p:spPr>
            <a:xfrm>
              <a:off x="7434435" y="3560440"/>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8" name="Flussdiagramm: Verbinder 77"/>
            <p:cNvSpPr>
              <a:spLocks noChangeAspect="1"/>
            </p:cNvSpPr>
            <p:nvPr/>
          </p:nvSpPr>
          <p:spPr>
            <a:xfrm>
              <a:off x="7434435" y="4682851"/>
              <a:ext cx="228600" cy="22860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9" name="Flussdiagramm: Verbinder 78"/>
            <p:cNvSpPr>
              <a:spLocks noChangeAspect="1"/>
            </p:cNvSpPr>
            <p:nvPr/>
          </p:nvSpPr>
          <p:spPr>
            <a:xfrm>
              <a:off x="7434435" y="5431125"/>
              <a:ext cx="228600" cy="22860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80" name="Flussdiagramm: Verbinder 79"/>
            <p:cNvSpPr>
              <a:spLocks noChangeAspect="1"/>
            </p:cNvSpPr>
            <p:nvPr/>
          </p:nvSpPr>
          <p:spPr>
            <a:xfrm>
              <a:off x="7434435" y="5805264"/>
              <a:ext cx="228600" cy="22860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grpSp>
        <p:nvGrpSpPr>
          <p:cNvPr id="24" name="Gruppieren 23"/>
          <p:cNvGrpSpPr/>
          <p:nvPr/>
        </p:nvGrpSpPr>
        <p:grpSpPr>
          <a:xfrm>
            <a:off x="9480476" y="3720173"/>
            <a:ext cx="2397362" cy="1880822"/>
            <a:chOff x="9497049" y="3482603"/>
            <a:chExt cx="2397362" cy="1880822"/>
          </a:xfrm>
        </p:grpSpPr>
        <p:grpSp>
          <p:nvGrpSpPr>
            <p:cNvPr id="20" name="Gruppieren 19"/>
            <p:cNvGrpSpPr/>
            <p:nvPr/>
          </p:nvGrpSpPr>
          <p:grpSpPr>
            <a:xfrm>
              <a:off x="9497049" y="3482603"/>
              <a:ext cx="1382340" cy="338554"/>
              <a:chOff x="9497049" y="3482603"/>
              <a:chExt cx="1382340" cy="338554"/>
            </a:xfrm>
          </p:grpSpPr>
          <p:sp>
            <p:nvSpPr>
              <p:cNvPr id="81" name="Rechteck 80"/>
              <p:cNvSpPr/>
              <p:nvPr/>
            </p:nvSpPr>
            <p:spPr>
              <a:xfrm>
                <a:off x="9497049" y="3514720"/>
                <a:ext cx="274320" cy="274320"/>
              </a:xfrm>
              <a:prstGeom prst="rect">
                <a:avLst/>
              </a:prstGeom>
              <a:pattFill prst="wdUpDiag">
                <a:fgClr>
                  <a:srgbClr val="D2DDED"/>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8" name="Textfeld 17"/>
              <p:cNvSpPr txBox="1"/>
              <p:nvPr/>
            </p:nvSpPr>
            <p:spPr>
              <a:xfrm>
                <a:off x="9775754" y="3482603"/>
                <a:ext cx="1103635" cy="338554"/>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Target Year</a:t>
                </a:r>
              </a:p>
            </p:txBody>
          </p:sp>
        </p:grpSp>
        <p:grpSp>
          <p:nvGrpSpPr>
            <p:cNvPr id="21" name="Gruppieren 20"/>
            <p:cNvGrpSpPr/>
            <p:nvPr/>
          </p:nvGrpSpPr>
          <p:grpSpPr>
            <a:xfrm>
              <a:off x="9497049" y="3996692"/>
              <a:ext cx="2332857" cy="338554"/>
              <a:chOff x="9497049" y="3993900"/>
              <a:chExt cx="2332857" cy="338554"/>
            </a:xfrm>
          </p:grpSpPr>
          <p:sp>
            <p:nvSpPr>
              <p:cNvPr id="82" name="Flussdiagramm: Verbinder 81"/>
              <p:cNvSpPr>
                <a:spLocks noChangeAspect="1"/>
              </p:cNvSpPr>
              <p:nvPr/>
            </p:nvSpPr>
            <p:spPr>
              <a:xfrm>
                <a:off x="9497049" y="4026017"/>
                <a:ext cx="274320" cy="274320"/>
              </a:xfrm>
              <a:prstGeom prst="flowChartConnector">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85" name="Textfeld 84"/>
              <p:cNvSpPr txBox="1"/>
              <p:nvPr/>
            </p:nvSpPr>
            <p:spPr>
              <a:xfrm>
                <a:off x="9775754" y="3993900"/>
                <a:ext cx="2054152" cy="338554"/>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Specific data available </a:t>
                </a:r>
              </a:p>
            </p:txBody>
          </p:sp>
        </p:grpSp>
        <p:grpSp>
          <p:nvGrpSpPr>
            <p:cNvPr id="22" name="Gruppieren 21"/>
            <p:cNvGrpSpPr/>
            <p:nvPr/>
          </p:nvGrpSpPr>
          <p:grpSpPr>
            <a:xfrm>
              <a:off x="9497049" y="4510781"/>
              <a:ext cx="2397362" cy="338554"/>
              <a:chOff x="9497049" y="4513574"/>
              <a:chExt cx="2397362" cy="338554"/>
            </a:xfrm>
          </p:grpSpPr>
          <p:sp>
            <p:nvSpPr>
              <p:cNvPr id="83" name="Flussdiagramm: Verbinder 82"/>
              <p:cNvSpPr>
                <a:spLocks noChangeAspect="1"/>
              </p:cNvSpPr>
              <p:nvPr/>
            </p:nvSpPr>
            <p:spPr>
              <a:xfrm>
                <a:off x="9497049" y="4545691"/>
                <a:ext cx="274320" cy="274320"/>
              </a:xfrm>
              <a:prstGeom prst="flowChartConnector">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86" name="Textfeld 85"/>
              <p:cNvSpPr txBox="1"/>
              <p:nvPr/>
            </p:nvSpPr>
            <p:spPr>
              <a:xfrm>
                <a:off x="9775754" y="4513574"/>
                <a:ext cx="2118657" cy="338554"/>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Taken from previous TY</a:t>
                </a:r>
              </a:p>
            </p:txBody>
          </p:sp>
        </p:grpSp>
        <p:grpSp>
          <p:nvGrpSpPr>
            <p:cNvPr id="23" name="Gruppieren 22"/>
            <p:cNvGrpSpPr/>
            <p:nvPr/>
          </p:nvGrpSpPr>
          <p:grpSpPr>
            <a:xfrm>
              <a:off x="9497049" y="5024871"/>
              <a:ext cx="2106834" cy="338554"/>
              <a:chOff x="9497049" y="5024871"/>
              <a:chExt cx="2106834" cy="338554"/>
            </a:xfrm>
          </p:grpSpPr>
          <p:sp>
            <p:nvSpPr>
              <p:cNvPr id="84" name="Flussdiagramm: Verbinder 83"/>
              <p:cNvSpPr>
                <a:spLocks noChangeAspect="1"/>
              </p:cNvSpPr>
              <p:nvPr/>
            </p:nvSpPr>
            <p:spPr>
              <a:xfrm>
                <a:off x="9497049" y="5056988"/>
                <a:ext cx="274320" cy="274320"/>
              </a:xfrm>
              <a:prstGeom prst="flowChartConnector">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87" name="Textfeld 86"/>
              <p:cNvSpPr txBox="1"/>
              <p:nvPr/>
            </p:nvSpPr>
            <p:spPr>
              <a:xfrm>
                <a:off x="9775754" y="5024871"/>
                <a:ext cx="1828129" cy="338554"/>
              </a:xfrm>
              <a:prstGeom prst="rect">
                <a:avLst/>
              </a:prstGeom>
              <a:noFill/>
            </p:spPr>
            <p:txBody>
              <a:bodyPr wrap="non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Linear interpolation</a:t>
                </a:r>
              </a:p>
            </p:txBody>
          </p:sp>
        </p:grpSp>
      </p:grpSp>
      <p:sp>
        <p:nvSpPr>
          <p:cNvPr id="88" name="TextBox 1">
            <a:extLst>
              <a:ext uri="{FF2B5EF4-FFF2-40B4-BE49-F238E27FC236}">
                <a16:creationId xmlns:a16="http://schemas.microsoft.com/office/drawing/2014/main" id="{F72416A4-4520-4022-A4A6-0EDC68124AF7}"/>
              </a:ext>
            </a:extLst>
          </p:cNvPr>
          <p:cNvSpPr txBox="1"/>
          <p:nvPr/>
        </p:nvSpPr>
        <p:spPr>
          <a:xfrm>
            <a:off x="382585" y="5992433"/>
            <a:ext cx="9457831" cy="10618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eaLnBrk="1" fontAlgn="auto" latinLnBrk="0" hangingPunct="1">
              <a:lnSpc>
                <a:spcPct val="15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A3A3F"/>
                </a:solidFill>
                <a:effectLst/>
                <a:uLnTx/>
                <a:uFillTx/>
                <a:latin typeface="Trebuchet MS"/>
                <a:ea typeface="+mn-ea"/>
                <a:cs typeface="+mn-cs"/>
              </a:rPr>
              <a:t>¹ NGC: Net Generation Capacities (all technology types incl. thermal, RES, batteries, DSR etc.)</a:t>
            </a:r>
          </a:p>
          <a:p>
            <a:pPr marL="0" marR="0" lvl="0" indent="0" algn="l" defTabSz="457200" eaLnBrk="1" fontAlgn="auto" latinLnBrk="0" hangingPunct="1">
              <a:lnSpc>
                <a:spcPct val="15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A3A3F"/>
                </a:solidFill>
                <a:effectLst/>
                <a:uLnTx/>
                <a:uFillTx/>
                <a:latin typeface="Trebuchet MS"/>
                <a:ea typeface="+mn-ea"/>
                <a:cs typeface="+mn-cs"/>
              </a:rPr>
              <a:t>² NTC: Net Transfer Capacities on cross-border interconnectors</a:t>
            </a:r>
          </a:p>
          <a:p>
            <a:pPr marL="0" marR="0" lvl="0" indent="0" algn="l" defTabSz="457200" eaLnBrk="1" fontAlgn="auto" latinLnBrk="0" hangingPunct="1">
              <a:lnSpc>
                <a:spcPct val="15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A3A3F"/>
                </a:solidFill>
                <a:effectLst/>
                <a:uLnTx/>
                <a:uFillTx/>
                <a:latin typeface="Trebuchet MS"/>
                <a:ea typeface="+mn-ea"/>
                <a:cs typeface="+mn-cs"/>
              </a:rPr>
              <a:t>³ RES CF: Capacity Factors for RES generation (e.g. solar PV, wind on-shore etc.)</a:t>
            </a:r>
          </a:p>
          <a:p>
            <a:pPr marL="0" marR="0" lvl="0" indent="0" algn="l" defTabSz="457200" eaLnBrk="1" fontAlgn="auto" latinLnBrk="0" hangingPunct="1">
              <a:lnSpc>
                <a:spcPct val="15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3A3A3F"/>
              </a:solidFill>
              <a:effectLst/>
              <a:uLnTx/>
              <a:uFillTx/>
              <a:latin typeface="Trebuchet MS"/>
              <a:ea typeface="+mn-ea"/>
              <a:cs typeface="+mn-cs"/>
            </a:endParaRPr>
          </a:p>
        </p:txBody>
      </p:sp>
      <p:sp>
        <p:nvSpPr>
          <p:cNvPr id="3" name="Textfeld 2"/>
          <p:cNvSpPr txBox="1"/>
          <p:nvPr/>
        </p:nvSpPr>
        <p:spPr>
          <a:xfrm rot="18625005">
            <a:off x="2230995" y="4386301"/>
            <a:ext cx="2121954" cy="307777"/>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No fitting needed</a:t>
            </a:r>
          </a:p>
        </p:txBody>
      </p:sp>
      <p:sp>
        <p:nvSpPr>
          <p:cNvPr id="52" name="Textfeld 51"/>
          <p:cNvSpPr txBox="1"/>
          <p:nvPr/>
        </p:nvSpPr>
        <p:spPr>
          <a:xfrm rot="18625005">
            <a:off x="4639384" y="4386301"/>
            <a:ext cx="2121954" cy="307777"/>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No fitting needed</a:t>
            </a:r>
          </a:p>
        </p:txBody>
      </p:sp>
      <p:sp>
        <p:nvSpPr>
          <p:cNvPr id="59" name="Textfeld 58"/>
          <p:cNvSpPr txBox="1"/>
          <p:nvPr/>
        </p:nvSpPr>
        <p:spPr>
          <a:xfrm rot="18625005">
            <a:off x="7596666" y="4384774"/>
            <a:ext cx="2120900" cy="307777"/>
          </a:xfrm>
          <a:prstGeom prst="rect">
            <a:avLst/>
          </a:prstGeom>
          <a:noFill/>
        </p:spPr>
        <p:txBody>
          <a:bodyPr wrap="square" rtlCol="0">
            <a:spAutoFit/>
          </a:bodyPr>
          <a:lstStyle/>
          <a:p>
            <a:pPr algn="ctr"/>
            <a:r>
              <a:rPr lang="en-GB" sz="1400" b="1" dirty="0">
                <a:latin typeface="Calibri" panose="020F0502020204030204" pitchFamily="34" charset="0"/>
                <a:cs typeface="Calibri" panose="020F0502020204030204" pitchFamily="34" charset="0"/>
              </a:rPr>
              <a:t>No fitting needed</a:t>
            </a:r>
          </a:p>
        </p:txBody>
      </p:sp>
    </p:spTree>
    <p:extLst>
      <p:ext uri="{BB962C8B-B14F-4D97-AF65-F5344CB8AC3E}">
        <p14:creationId xmlns:p14="http://schemas.microsoft.com/office/powerpoint/2010/main" val="70963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kt 30" hidden="1"/>
          <p:cNvGraphicFramePr>
            <a:graphicFrameLocks noChangeAspect="1"/>
          </p:cNvGraphicFramePr>
          <p:nvPr>
            <p:custDataLst>
              <p:tags r:id="rId1"/>
            </p:custDataLst>
            <p:extLst>
              <p:ext uri="{D42A27DB-BD31-4B8C-83A1-F6EECF244321}">
                <p14:modId xmlns:p14="http://schemas.microsoft.com/office/powerpoint/2010/main" val="1506493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31" name="Objekt 3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p:txBody>
          <a:bodyPr vert="horz">
            <a:noAutofit/>
          </a:bodyPr>
          <a:lstStyle/>
          <a:p>
            <a:r>
              <a:rPr lang="en-GB" sz="2400" dirty="0"/>
              <a:t>A stochastic EVA is chosen but the # of possible Climatic Scenarios is a challenge</a:t>
            </a:r>
          </a:p>
        </p:txBody>
      </p:sp>
      <p:sp>
        <p:nvSpPr>
          <p:cNvPr id="4" name="Text Placeholder 3">
            <a:extLst>
              <a:ext uri="{FF2B5EF4-FFF2-40B4-BE49-F238E27FC236}">
                <a16:creationId xmlns:a16="http://schemas.microsoft.com/office/drawing/2014/main" id="{C520BAC5-23B4-40B6-AC3C-493D2404A11C}"/>
              </a:ext>
            </a:extLst>
          </p:cNvPr>
          <p:cNvSpPr>
            <a:spLocks noGrp="1"/>
          </p:cNvSpPr>
          <p:nvPr>
            <p:ph type="body" sz="quarter" idx="16"/>
          </p:nvPr>
        </p:nvSpPr>
        <p:spPr>
          <a:xfrm>
            <a:off x="423938" y="1186217"/>
            <a:ext cx="11000654" cy="1548846"/>
          </a:xfrm>
        </p:spPr>
        <p:txBody>
          <a:bodyPr>
            <a:noAutofit/>
          </a:bodyPr>
          <a:lstStyle/>
          <a:p>
            <a:pPr marL="285750" indent="-285750">
              <a:buFont typeface="Arial" panose="020B0604020202020204" pitchFamily="34" charset="0"/>
              <a:buChar char="•"/>
            </a:pPr>
            <a:r>
              <a:rPr lang="en-GB" b="0" kern="0" dirty="0">
                <a:solidFill>
                  <a:sysClr val="windowText" lastClr="000000"/>
                </a:solidFill>
              </a:rPr>
              <a:t>A climatic scenario (CS) is a sequence of climate years (CY - A,B,C in the example below) applied on the modelling horizon</a:t>
            </a:r>
          </a:p>
          <a:p>
            <a:pPr marL="285750" indent="-285750">
              <a:buFont typeface="Arial" panose="020B0604020202020204" pitchFamily="34" charset="0"/>
              <a:buChar char="•"/>
            </a:pPr>
            <a:r>
              <a:rPr lang="en-GB" b="0">
                <a:solidFill>
                  <a:schemeClr val="tx1"/>
                </a:solidFill>
              </a:rPr>
              <a:t>The </a:t>
            </a:r>
            <a:r>
              <a:rPr lang="en-GB" b="0" dirty="0">
                <a:solidFill>
                  <a:schemeClr val="tx1"/>
                </a:solidFill>
              </a:rPr>
              <a:t>stochastic approach accounts for all CSs simultaneously and provides a single solution</a:t>
            </a:r>
          </a:p>
        </p:txBody>
      </p:sp>
      <p:grpSp>
        <p:nvGrpSpPr>
          <p:cNvPr id="41" name="Group 40">
            <a:extLst>
              <a:ext uri="{FF2B5EF4-FFF2-40B4-BE49-F238E27FC236}">
                <a16:creationId xmlns:a16="http://schemas.microsoft.com/office/drawing/2014/main" id="{448532BE-4E3A-6F38-C474-6043BFC036FD}"/>
              </a:ext>
            </a:extLst>
          </p:cNvPr>
          <p:cNvGrpSpPr/>
          <p:nvPr/>
        </p:nvGrpSpPr>
        <p:grpSpPr>
          <a:xfrm>
            <a:off x="695400" y="2492896"/>
            <a:ext cx="5713412" cy="3486670"/>
            <a:chOff x="382588" y="2780928"/>
            <a:chExt cx="5713412" cy="3486670"/>
          </a:xfrm>
        </p:grpSpPr>
        <p:sp>
          <p:nvSpPr>
            <p:cNvPr id="5" name="Rectangle: Rounded Corners 4">
              <a:extLst>
                <a:ext uri="{FF2B5EF4-FFF2-40B4-BE49-F238E27FC236}">
                  <a16:creationId xmlns:a16="http://schemas.microsoft.com/office/drawing/2014/main" id="{131423D5-9920-4979-AB28-B0726F13F9F4}"/>
                </a:ext>
              </a:extLst>
            </p:cNvPr>
            <p:cNvSpPr/>
            <p:nvPr/>
          </p:nvSpPr>
          <p:spPr>
            <a:xfrm>
              <a:off x="1545749" y="3554087"/>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 name="TextBox 5">
              <a:extLst>
                <a:ext uri="{FF2B5EF4-FFF2-40B4-BE49-F238E27FC236}">
                  <a16:creationId xmlns:a16="http://schemas.microsoft.com/office/drawing/2014/main" id="{9C115324-A2EE-48A7-BC76-849D818511DD}"/>
                </a:ext>
              </a:extLst>
            </p:cNvPr>
            <p:cNvSpPr txBox="1"/>
            <p:nvPr/>
          </p:nvSpPr>
          <p:spPr>
            <a:xfrm>
              <a:off x="849575" y="3572710"/>
              <a:ext cx="565905"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600" dirty="0">
                  <a:solidFill>
                    <a:srgbClr val="ED7D31">
                      <a:lumMod val="50000"/>
                    </a:srgbClr>
                  </a:solidFill>
                  <a:latin typeface="Calibri" panose="020F0502020204030204"/>
                </a:rPr>
                <a:t>CS</a:t>
              </a:r>
              <a:r>
                <a:rPr kumimoji="0" lang="en-GB" sz="16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X</a:t>
              </a:r>
            </a:p>
          </p:txBody>
        </p:sp>
        <p:sp>
          <p:nvSpPr>
            <p:cNvPr id="7" name="Rectangle: Rounded Corners 6">
              <a:extLst>
                <a:ext uri="{FF2B5EF4-FFF2-40B4-BE49-F238E27FC236}">
                  <a16:creationId xmlns:a16="http://schemas.microsoft.com/office/drawing/2014/main" id="{AA20EA34-3BE2-41E1-9270-86F821A8A61B}"/>
                </a:ext>
              </a:extLst>
            </p:cNvPr>
            <p:cNvSpPr/>
            <p:nvPr/>
          </p:nvSpPr>
          <p:spPr>
            <a:xfrm>
              <a:off x="382588" y="3439590"/>
              <a:ext cx="5713412" cy="645110"/>
            </a:xfrm>
            <a:prstGeom prst="roundRect">
              <a:avLst/>
            </a:prstGeom>
            <a:noFill/>
            <a:ln>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8975FC9-A022-41FC-B79B-D0A4B8322FE3}"/>
                </a:ext>
              </a:extLst>
            </p:cNvPr>
            <p:cNvSpPr txBox="1"/>
            <p:nvPr/>
          </p:nvSpPr>
          <p:spPr>
            <a:xfrm>
              <a:off x="849575" y="4565587"/>
              <a:ext cx="565905"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600" dirty="0">
                  <a:solidFill>
                    <a:srgbClr val="ED7D31">
                      <a:lumMod val="50000"/>
                    </a:srgbClr>
                  </a:solidFill>
                  <a:latin typeface="Calibri" panose="020F0502020204030204"/>
                </a:rPr>
                <a:t>CS</a:t>
              </a:r>
              <a:r>
                <a:rPr kumimoji="0" lang="en-GB" sz="16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Y</a:t>
              </a:r>
            </a:p>
          </p:txBody>
        </p:sp>
        <p:sp>
          <p:nvSpPr>
            <p:cNvPr id="9" name="Rectangle: Rounded Corners 8">
              <a:extLst>
                <a:ext uri="{FF2B5EF4-FFF2-40B4-BE49-F238E27FC236}">
                  <a16:creationId xmlns:a16="http://schemas.microsoft.com/office/drawing/2014/main" id="{E7E2422A-B777-4D4F-B247-E731E08BB631}"/>
                </a:ext>
              </a:extLst>
            </p:cNvPr>
            <p:cNvSpPr/>
            <p:nvPr/>
          </p:nvSpPr>
          <p:spPr>
            <a:xfrm>
              <a:off x="382588" y="4373040"/>
              <a:ext cx="5713412" cy="645110"/>
            </a:xfrm>
            <a:prstGeom prst="roundRect">
              <a:avLst/>
            </a:prstGeom>
            <a:noFill/>
            <a:ln>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B690C3CA-E536-448B-A013-07EE61EB6E02}"/>
                </a:ext>
              </a:extLst>
            </p:cNvPr>
            <p:cNvSpPr/>
            <p:nvPr/>
          </p:nvSpPr>
          <p:spPr>
            <a:xfrm>
              <a:off x="382588" y="5306489"/>
              <a:ext cx="5713412" cy="645110"/>
            </a:xfrm>
            <a:prstGeom prst="roundRect">
              <a:avLst/>
            </a:prstGeom>
            <a:noFill/>
            <a:ln>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184E87BF-FD2D-46AE-A5F3-B83F235F2DC4}"/>
                </a:ext>
              </a:extLst>
            </p:cNvPr>
            <p:cNvSpPr/>
            <p:nvPr/>
          </p:nvSpPr>
          <p:spPr>
            <a:xfrm rot="5400000">
              <a:off x="236658" y="4373040"/>
              <a:ext cx="3111436" cy="64511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44BD1FD-B1C0-4AFE-89E6-A5A1C4CE226F}"/>
                </a:ext>
              </a:extLst>
            </p:cNvPr>
            <p:cNvSpPr/>
            <p:nvPr/>
          </p:nvSpPr>
          <p:spPr>
            <a:xfrm rot="5400000">
              <a:off x="1332363" y="4377750"/>
              <a:ext cx="3111436" cy="64511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0AE11F43-93B6-4ED5-9CFE-9610BAB4F53A}"/>
                </a:ext>
              </a:extLst>
            </p:cNvPr>
            <p:cNvSpPr/>
            <p:nvPr/>
          </p:nvSpPr>
          <p:spPr>
            <a:xfrm rot="5400000">
              <a:off x="2910004" y="4373040"/>
              <a:ext cx="3111436" cy="64511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0884685-74E4-43D9-9E91-BDA97F1058A2}"/>
                </a:ext>
              </a:extLst>
            </p:cNvPr>
            <p:cNvSpPr/>
            <p:nvPr/>
          </p:nvSpPr>
          <p:spPr>
            <a:xfrm rot="5400000">
              <a:off x="4001703" y="4373040"/>
              <a:ext cx="3111436" cy="64511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CEF282E-9E0E-4C72-8567-BB10578522BC}"/>
                </a:ext>
              </a:extLst>
            </p:cNvPr>
            <p:cNvSpPr txBox="1"/>
            <p:nvPr/>
          </p:nvSpPr>
          <p:spPr>
            <a:xfrm>
              <a:off x="849575" y="5466710"/>
              <a:ext cx="565905"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600" dirty="0">
                  <a:solidFill>
                    <a:srgbClr val="ED7D31">
                      <a:lumMod val="50000"/>
                    </a:srgbClr>
                  </a:solidFill>
                  <a:latin typeface="Calibri" panose="020F0502020204030204"/>
                </a:rPr>
                <a:t>CS</a:t>
              </a:r>
              <a:r>
                <a:rPr kumimoji="0" lang="en-GB" sz="16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Z</a:t>
              </a:r>
            </a:p>
          </p:txBody>
        </p:sp>
        <p:sp>
          <p:nvSpPr>
            <p:cNvPr id="16" name="TextBox 15">
              <a:extLst>
                <a:ext uri="{FF2B5EF4-FFF2-40B4-BE49-F238E27FC236}">
                  <a16:creationId xmlns:a16="http://schemas.microsoft.com/office/drawing/2014/main" id="{E0EEB61A-1921-47EF-B957-E8EE84A9AB43}"/>
                </a:ext>
              </a:extLst>
            </p:cNvPr>
            <p:cNvSpPr txBox="1"/>
            <p:nvPr/>
          </p:nvSpPr>
          <p:spPr>
            <a:xfrm>
              <a:off x="1462708" y="2780928"/>
              <a:ext cx="75500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dirty="0">
                  <a:solidFill>
                    <a:schemeClr val="accent3"/>
                  </a:solidFill>
                  <a:latin typeface="Calibri" panose="020F0502020204030204"/>
                </a:rPr>
                <a:t>2024</a:t>
              </a:r>
              <a:endParaRPr kumimoji="0" lang="en-GB" sz="1600" b="1" i="0" u="none" strike="noStrike" kern="1200" cap="none" spc="0" normalizeH="0" baseline="0" noProof="0" dirty="0">
                <a:ln>
                  <a:noFill/>
                </a:ln>
                <a:solidFill>
                  <a:schemeClr val="accent3"/>
                </a:solidFill>
                <a:effectLst/>
                <a:uLnTx/>
                <a:uFillTx/>
                <a:latin typeface="Calibri" panose="020F0502020204030204"/>
              </a:endParaRPr>
            </a:p>
          </p:txBody>
        </p:sp>
        <p:sp>
          <p:nvSpPr>
            <p:cNvPr id="17" name="TextBox 16">
              <a:extLst>
                <a:ext uri="{FF2B5EF4-FFF2-40B4-BE49-F238E27FC236}">
                  <a16:creationId xmlns:a16="http://schemas.microsoft.com/office/drawing/2014/main" id="{2353F893-CECD-4965-BCDE-D5AD31F13D57}"/>
                </a:ext>
              </a:extLst>
            </p:cNvPr>
            <p:cNvSpPr txBox="1"/>
            <p:nvPr/>
          </p:nvSpPr>
          <p:spPr>
            <a:xfrm>
              <a:off x="2558414" y="2780928"/>
              <a:ext cx="75500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3"/>
                  </a:solidFill>
                  <a:effectLst/>
                  <a:uLnTx/>
                  <a:uFillTx/>
                  <a:latin typeface="Calibri" panose="020F0502020204030204"/>
                  <a:ea typeface="+mn-ea"/>
                  <a:cs typeface="+mn-cs"/>
                </a:rPr>
                <a:t>2025</a:t>
              </a:r>
            </a:p>
          </p:txBody>
        </p:sp>
        <p:sp>
          <p:nvSpPr>
            <p:cNvPr id="18" name="TextBox 17">
              <a:extLst>
                <a:ext uri="{FF2B5EF4-FFF2-40B4-BE49-F238E27FC236}">
                  <a16:creationId xmlns:a16="http://schemas.microsoft.com/office/drawing/2014/main" id="{AF96C762-08BD-4693-A6C0-DFDC05D7DEFF}"/>
                </a:ext>
              </a:extLst>
            </p:cNvPr>
            <p:cNvSpPr txBox="1"/>
            <p:nvPr/>
          </p:nvSpPr>
          <p:spPr>
            <a:xfrm>
              <a:off x="4136054" y="2780928"/>
              <a:ext cx="75500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3"/>
                  </a:solidFill>
                  <a:effectLst/>
                  <a:uLnTx/>
                  <a:uFillTx/>
                  <a:latin typeface="Calibri" panose="020F0502020204030204"/>
                  <a:ea typeface="+mn-ea"/>
                  <a:cs typeface="+mn-cs"/>
                </a:rPr>
                <a:t>2029</a:t>
              </a:r>
            </a:p>
          </p:txBody>
        </p:sp>
        <p:sp>
          <p:nvSpPr>
            <p:cNvPr id="19" name="TextBox 18">
              <a:extLst>
                <a:ext uri="{FF2B5EF4-FFF2-40B4-BE49-F238E27FC236}">
                  <a16:creationId xmlns:a16="http://schemas.microsoft.com/office/drawing/2014/main" id="{2CB1BAD6-F5B9-46BB-9D1E-6D0F2C1171C2}"/>
                </a:ext>
              </a:extLst>
            </p:cNvPr>
            <p:cNvSpPr txBox="1"/>
            <p:nvPr/>
          </p:nvSpPr>
          <p:spPr>
            <a:xfrm>
              <a:off x="5227753" y="2793396"/>
              <a:ext cx="75500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3"/>
                  </a:solidFill>
                  <a:effectLst/>
                  <a:uLnTx/>
                  <a:uFillTx/>
                  <a:latin typeface="Calibri" panose="020F0502020204030204"/>
                  <a:ea typeface="+mn-ea"/>
                  <a:cs typeface="+mn-cs"/>
                </a:rPr>
                <a:t>2030</a:t>
              </a:r>
            </a:p>
          </p:txBody>
        </p:sp>
        <p:sp>
          <p:nvSpPr>
            <p:cNvPr id="20" name="Rectangle: Rounded Corners 19">
              <a:extLst>
                <a:ext uri="{FF2B5EF4-FFF2-40B4-BE49-F238E27FC236}">
                  <a16:creationId xmlns:a16="http://schemas.microsoft.com/office/drawing/2014/main" id="{18CAFA92-56CA-47B2-8B92-DDA11CA2088A}"/>
                </a:ext>
              </a:extLst>
            </p:cNvPr>
            <p:cNvSpPr/>
            <p:nvPr/>
          </p:nvSpPr>
          <p:spPr>
            <a:xfrm>
              <a:off x="2643193" y="3554087"/>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1" name="Rectangle: Rounded Corners 20">
              <a:extLst>
                <a:ext uri="{FF2B5EF4-FFF2-40B4-BE49-F238E27FC236}">
                  <a16:creationId xmlns:a16="http://schemas.microsoft.com/office/drawing/2014/main" id="{DF5DECC8-B7FF-4671-8915-CB1B9E14D67B}"/>
                </a:ext>
              </a:extLst>
            </p:cNvPr>
            <p:cNvSpPr/>
            <p:nvPr/>
          </p:nvSpPr>
          <p:spPr>
            <a:xfrm>
              <a:off x="4222019" y="3556948"/>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FB92B4BD-73F1-4EF5-A54F-A182B06E184D}"/>
                </a:ext>
              </a:extLst>
            </p:cNvPr>
            <p:cNvSpPr/>
            <p:nvPr/>
          </p:nvSpPr>
          <p:spPr>
            <a:xfrm>
              <a:off x="4222019" y="3554087"/>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3" name="Rectangle: Rounded Corners 22">
              <a:extLst>
                <a:ext uri="{FF2B5EF4-FFF2-40B4-BE49-F238E27FC236}">
                  <a16:creationId xmlns:a16="http://schemas.microsoft.com/office/drawing/2014/main" id="{FC689A7D-E7DA-4C86-97D5-F47607CB9444}"/>
                </a:ext>
              </a:extLst>
            </p:cNvPr>
            <p:cNvSpPr/>
            <p:nvPr/>
          </p:nvSpPr>
          <p:spPr>
            <a:xfrm>
              <a:off x="5320445" y="3554087"/>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4" name="Rectangle: Rounded Corners 23">
              <a:extLst>
                <a:ext uri="{FF2B5EF4-FFF2-40B4-BE49-F238E27FC236}">
                  <a16:creationId xmlns:a16="http://schemas.microsoft.com/office/drawing/2014/main" id="{8FBD365B-F2D6-4245-BADA-8EDFD6158929}"/>
                </a:ext>
              </a:extLst>
            </p:cNvPr>
            <p:cNvSpPr/>
            <p:nvPr/>
          </p:nvSpPr>
          <p:spPr>
            <a:xfrm>
              <a:off x="1548148" y="4502657"/>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8E1E1A4F-B7D8-4250-BD63-E6384BC9A8F8}"/>
                </a:ext>
              </a:extLst>
            </p:cNvPr>
            <p:cNvSpPr/>
            <p:nvPr/>
          </p:nvSpPr>
          <p:spPr>
            <a:xfrm>
              <a:off x="1545749" y="4506635"/>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26" name="Rectangle: Rounded Corners 25">
              <a:extLst>
                <a:ext uri="{FF2B5EF4-FFF2-40B4-BE49-F238E27FC236}">
                  <a16:creationId xmlns:a16="http://schemas.microsoft.com/office/drawing/2014/main" id="{059E67D0-C6CA-4FA2-A812-D5D819D86784}"/>
                </a:ext>
              </a:extLst>
            </p:cNvPr>
            <p:cNvSpPr/>
            <p:nvPr/>
          </p:nvSpPr>
          <p:spPr>
            <a:xfrm>
              <a:off x="1545749" y="5429056"/>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27" name="Rectangle: Rounded Corners 26">
              <a:extLst>
                <a:ext uri="{FF2B5EF4-FFF2-40B4-BE49-F238E27FC236}">
                  <a16:creationId xmlns:a16="http://schemas.microsoft.com/office/drawing/2014/main" id="{D3B10513-F51F-4B01-BF7F-12E5BF55CA3E}"/>
                </a:ext>
              </a:extLst>
            </p:cNvPr>
            <p:cNvSpPr/>
            <p:nvPr/>
          </p:nvSpPr>
          <p:spPr>
            <a:xfrm>
              <a:off x="5320445" y="5429056"/>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28" name="Rectangle: Rounded Corners 27">
              <a:extLst>
                <a:ext uri="{FF2B5EF4-FFF2-40B4-BE49-F238E27FC236}">
                  <a16:creationId xmlns:a16="http://schemas.microsoft.com/office/drawing/2014/main" id="{B889A55C-AB59-4DFE-B685-17B583D4A456}"/>
                </a:ext>
              </a:extLst>
            </p:cNvPr>
            <p:cNvSpPr/>
            <p:nvPr/>
          </p:nvSpPr>
          <p:spPr>
            <a:xfrm>
              <a:off x="4222019" y="4506635"/>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cxnSp>
          <p:nvCxnSpPr>
            <p:cNvPr id="29" name="Straight Connector 28">
              <a:extLst>
                <a:ext uri="{FF2B5EF4-FFF2-40B4-BE49-F238E27FC236}">
                  <a16:creationId xmlns:a16="http://schemas.microsoft.com/office/drawing/2014/main" id="{968A1587-311E-4F09-923D-70F4C08BCA38}"/>
                </a:ext>
              </a:extLst>
            </p:cNvPr>
            <p:cNvCxnSpPr>
              <a:cxnSpLocks/>
              <a:stCxn id="5" idx="3"/>
              <a:endCxn id="5" idx="3"/>
            </p:cNvCxnSpPr>
            <p:nvPr/>
          </p:nvCxnSpPr>
          <p:spPr>
            <a:xfrm>
              <a:off x="2033154" y="374702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5D9BF66-BB72-47B3-B98B-B55EF3F5224F}"/>
                </a:ext>
              </a:extLst>
            </p:cNvPr>
            <p:cNvCxnSpPr>
              <a:cxnSpLocks/>
              <a:stCxn id="5" idx="3"/>
              <a:endCxn id="20" idx="1"/>
            </p:cNvCxnSpPr>
            <p:nvPr/>
          </p:nvCxnSpPr>
          <p:spPr>
            <a:xfrm>
              <a:off x="2033154" y="3747026"/>
              <a:ext cx="610038" cy="0"/>
            </a:xfrm>
            <a:prstGeom prst="line">
              <a:avLst/>
            </a:prstGeom>
            <a:ln w="28575">
              <a:solidFill>
                <a:srgbClr val="0F218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78444D-F653-47D1-868C-22089C10C92C}"/>
                </a:ext>
              </a:extLst>
            </p:cNvPr>
            <p:cNvCxnSpPr>
              <a:cxnSpLocks/>
              <a:stCxn id="25" idx="3"/>
              <a:endCxn id="37" idx="1"/>
            </p:cNvCxnSpPr>
            <p:nvPr/>
          </p:nvCxnSpPr>
          <p:spPr>
            <a:xfrm>
              <a:off x="2033154" y="4699574"/>
              <a:ext cx="610039" cy="0"/>
            </a:xfrm>
            <a:prstGeom prst="line">
              <a:avLst/>
            </a:prstGeom>
            <a:ln w="28575">
              <a:solidFill>
                <a:srgbClr val="00947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1CD9C6-D23D-4168-9F01-4EC2E8DEDA65}"/>
                </a:ext>
              </a:extLst>
            </p:cNvPr>
            <p:cNvCxnSpPr>
              <a:cxnSpLocks/>
              <a:stCxn id="22" idx="1"/>
              <a:endCxn id="20" idx="3"/>
            </p:cNvCxnSpPr>
            <p:nvPr/>
          </p:nvCxnSpPr>
          <p:spPr>
            <a:xfrm flipH="1">
              <a:off x="3130598" y="3747026"/>
              <a:ext cx="1091421" cy="0"/>
            </a:xfrm>
            <a:prstGeom prst="line">
              <a:avLst/>
            </a:prstGeom>
            <a:ln w="28575">
              <a:solidFill>
                <a:srgbClr val="0F218B"/>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CC5F3A-862E-490E-8DC6-C0425A504E97}"/>
                </a:ext>
              </a:extLst>
            </p:cNvPr>
            <p:cNvCxnSpPr>
              <a:cxnSpLocks/>
              <a:stCxn id="22" idx="3"/>
              <a:endCxn id="23" idx="1"/>
            </p:cNvCxnSpPr>
            <p:nvPr/>
          </p:nvCxnSpPr>
          <p:spPr>
            <a:xfrm>
              <a:off x="4709423" y="3747026"/>
              <a:ext cx="611022" cy="0"/>
            </a:xfrm>
            <a:prstGeom prst="line">
              <a:avLst/>
            </a:prstGeom>
            <a:ln w="28575">
              <a:solidFill>
                <a:srgbClr val="0F218B"/>
              </a:solidFill>
            </a:ln>
          </p:spPr>
          <p:style>
            <a:lnRef idx="1">
              <a:schemeClr val="accent1"/>
            </a:lnRef>
            <a:fillRef idx="0">
              <a:schemeClr val="accent1"/>
            </a:fillRef>
            <a:effectRef idx="0">
              <a:schemeClr val="accent1"/>
            </a:effectRef>
            <a:fontRef idx="minor">
              <a:schemeClr val="tx1"/>
            </a:fontRef>
          </p:style>
        </p:cxnSp>
        <p:sp>
          <p:nvSpPr>
            <p:cNvPr id="37" name="Rectangle: Rounded Corners 27">
              <a:extLst>
                <a:ext uri="{FF2B5EF4-FFF2-40B4-BE49-F238E27FC236}">
                  <a16:creationId xmlns:a16="http://schemas.microsoft.com/office/drawing/2014/main" id="{B889A55C-AB59-4DFE-B685-17B583D4A456}"/>
                </a:ext>
              </a:extLst>
            </p:cNvPr>
            <p:cNvSpPr/>
            <p:nvPr/>
          </p:nvSpPr>
          <p:spPr>
            <a:xfrm>
              <a:off x="2643193" y="4506635"/>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38" name="Rectangle: Rounded Corners 27">
              <a:extLst>
                <a:ext uri="{FF2B5EF4-FFF2-40B4-BE49-F238E27FC236}">
                  <a16:creationId xmlns:a16="http://schemas.microsoft.com/office/drawing/2014/main" id="{B889A55C-AB59-4DFE-B685-17B583D4A456}"/>
                </a:ext>
              </a:extLst>
            </p:cNvPr>
            <p:cNvSpPr/>
            <p:nvPr/>
          </p:nvSpPr>
          <p:spPr>
            <a:xfrm>
              <a:off x="5320445" y="4506635"/>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39" name="Rectangle: Rounded Corners 25">
              <a:extLst>
                <a:ext uri="{FF2B5EF4-FFF2-40B4-BE49-F238E27FC236}">
                  <a16:creationId xmlns:a16="http://schemas.microsoft.com/office/drawing/2014/main" id="{059E67D0-C6CA-4FA2-A812-D5D819D86784}"/>
                </a:ext>
              </a:extLst>
            </p:cNvPr>
            <p:cNvSpPr/>
            <p:nvPr/>
          </p:nvSpPr>
          <p:spPr>
            <a:xfrm>
              <a:off x="2643193" y="5429056"/>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0" name="Rectangle: Rounded Corners 25">
              <a:extLst>
                <a:ext uri="{FF2B5EF4-FFF2-40B4-BE49-F238E27FC236}">
                  <a16:creationId xmlns:a16="http://schemas.microsoft.com/office/drawing/2014/main" id="{059E67D0-C6CA-4FA2-A812-D5D819D86784}"/>
                </a:ext>
              </a:extLst>
            </p:cNvPr>
            <p:cNvSpPr/>
            <p:nvPr/>
          </p:nvSpPr>
          <p:spPr>
            <a:xfrm>
              <a:off x="4222019" y="5429056"/>
              <a:ext cx="487405" cy="385877"/>
            </a:xfrm>
            <a:prstGeom prst="roundRect">
              <a:avLst/>
            </a:prstGeom>
            <a:solidFill>
              <a:schemeClr val="accent4">
                <a:lumMod val="40000"/>
                <a:lumOff val="60000"/>
              </a:schemeClr>
            </a:solidFill>
            <a:ln>
              <a:solidFill>
                <a:srgbClr val="0F2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cxnSp>
          <p:nvCxnSpPr>
            <p:cNvPr id="42" name="Straight Connector 32">
              <a:extLst>
                <a:ext uri="{FF2B5EF4-FFF2-40B4-BE49-F238E27FC236}">
                  <a16:creationId xmlns:a16="http://schemas.microsoft.com/office/drawing/2014/main" id="{3F78444D-F653-47D1-868C-22089C10C92C}"/>
                </a:ext>
              </a:extLst>
            </p:cNvPr>
            <p:cNvCxnSpPr>
              <a:cxnSpLocks/>
              <a:stCxn id="26" idx="3"/>
              <a:endCxn id="39" idx="1"/>
            </p:cNvCxnSpPr>
            <p:nvPr/>
          </p:nvCxnSpPr>
          <p:spPr>
            <a:xfrm>
              <a:off x="2033154" y="5621995"/>
              <a:ext cx="61003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32">
              <a:extLst>
                <a:ext uri="{FF2B5EF4-FFF2-40B4-BE49-F238E27FC236}">
                  <a16:creationId xmlns:a16="http://schemas.microsoft.com/office/drawing/2014/main" id="{3F78444D-F653-47D1-868C-22089C10C92C}"/>
                </a:ext>
              </a:extLst>
            </p:cNvPr>
            <p:cNvCxnSpPr>
              <a:cxnSpLocks/>
              <a:stCxn id="40" idx="3"/>
              <a:endCxn id="27" idx="1"/>
            </p:cNvCxnSpPr>
            <p:nvPr/>
          </p:nvCxnSpPr>
          <p:spPr>
            <a:xfrm>
              <a:off x="4709424" y="5621994"/>
              <a:ext cx="61102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32">
              <a:extLst>
                <a:ext uri="{FF2B5EF4-FFF2-40B4-BE49-F238E27FC236}">
                  <a16:creationId xmlns:a16="http://schemas.microsoft.com/office/drawing/2014/main" id="{3F78444D-F653-47D1-868C-22089C10C92C}"/>
                </a:ext>
              </a:extLst>
            </p:cNvPr>
            <p:cNvCxnSpPr>
              <a:cxnSpLocks/>
              <a:stCxn id="39" idx="3"/>
              <a:endCxn id="40" idx="1"/>
            </p:cNvCxnSpPr>
            <p:nvPr/>
          </p:nvCxnSpPr>
          <p:spPr>
            <a:xfrm>
              <a:off x="3130598" y="5621995"/>
              <a:ext cx="1091421"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32">
              <a:extLst>
                <a:ext uri="{FF2B5EF4-FFF2-40B4-BE49-F238E27FC236}">
                  <a16:creationId xmlns:a16="http://schemas.microsoft.com/office/drawing/2014/main" id="{3F78444D-F653-47D1-868C-22089C10C92C}"/>
                </a:ext>
              </a:extLst>
            </p:cNvPr>
            <p:cNvCxnSpPr>
              <a:cxnSpLocks/>
              <a:stCxn id="28" idx="3"/>
              <a:endCxn id="38" idx="1"/>
            </p:cNvCxnSpPr>
            <p:nvPr/>
          </p:nvCxnSpPr>
          <p:spPr>
            <a:xfrm>
              <a:off x="4709424" y="4699574"/>
              <a:ext cx="611022" cy="0"/>
            </a:xfrm>
            <a:prstGeom prst="line">
              <a:avLst/>
            </a:prstGeom>
            <a:ln w="28575">
              <a:solidFill>
                <a:srgbClr val="00947F"/>
              </a:solidFill>
            </a:ln>
          </p:spPr>
          <p:style>
            <a:lnRef idx="1">
              <a:schemeClr val="accent1"/>
            </a:lnRef>
            <a:fillRef idx="0">
              <a:schemeClr val="accent1"/>
            </a:fillRef>
            <a:effectRef idx="0">
              <a:schemeClr val="accent1"/>
            </a:effectRef>
            <a:fontRef idx="minor">
              <a:schemeClr val="tx1"/>
            </a:fontRef>
          </p:style>
        </p:cxnSp>
        <p:cxnSp>
          <p:nvCxnSpPr>
            <p:cNvPr id="56" name="Straight Connector 32">
              <a:extLst>
                <a:ext uri="{FF2B5EF4-FFF2-40B4-BE49-F238E27FC236}">
                  <a16:creationId xmlns:a16="http://schemas.microsoft.com/office/drawing/2014/main" id="{3F78444D-F653-47D1-868C-22089C10C92C}"/>
                </a:ext>
              </a:extLst>
            </p:cNvPr>
            <p:cNvCxnSpPr>
              <a:cxnSpLocks/>
              <a:stCxn id="37" idx="3"/>
              <a:endCxn id="28" idx="1"/>
            </p:cNvCxnSpPr>
            <p:nvPr/>
          </p:nvCxnSpPr>
          <p:spPr>
            <a:xfrm>
              <a:off x="3130598" y="4699574"/>
              <a:ext cx="1091421" cy="0"/>
            </a:xfrm>
            <a:prstGeom prst="line">
              <a:avLst/>
            </a:prstGeom>
            <a:ln w="28575">
              <a:solidFill>
                <a:srgbClr val="00947F"/>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2B1602-C925-DAF7-E52D-7AF1D8607CC3}"/>
                </a:ext>
              </a:extLst>
            </p:cNvPr>
            <p:cNvCxnSpPr/>
            <p:nvPr/>
          </p:nvCxnSpPr>
          <p:spPr>
            <a:xfrm>
              <a:off x="3503712" y="2924944"/>
              <a:ext cx="36004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EDB9CD0F-123C-30D2-4128-D635947A51F2}"/>
                </a:ext>
              </a:extLst>
            </p:cNvPr>
            <p:cNvSpPr/>
            <p:nvPr/>
          </p:nvSpPr>
          <p:spPr>
            <a:xfrm rot="5400000">
              <a:off x="2115399" y="4389325"/>
              <a:ext cx="3111436" cy="64511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 name="Right Brace 35">
            <a:extLst>
              <a:ext uri="{FF2B5EF4-FFF2-40B4-BE49-F238E27FC236}">
                <a16:creationId xmlns:a16="http://schemas.microsoft.com/office/drawing/2014/main" id="{0F3A0D5C-FA9A-BFB8-88D7-993EC6BCC0DF}"/>
              </a:ext>
            </a:extLst>
          </p:cNvPr>
          <p:cNvSpPr/>
          <p:nvPr/>
        </p:nvSpPr>
        <p:spPr>
          <a:xfrm rot="5400000">
            <a:off x="3802905" y="3727516"/>
            <a:ext cx="393444" cy="4624792"/>
          </a:xfrm>
          <a:prstGeom prst="rightBrace">
            <a:avLst>
              <a:gd name="adj1" fmla="val 2909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a:extLst>
              <a:ext uri="{FF2B5EF4-FFF2-40B4-BE49-F238E27FC236}">
                <a16:creationId xmlns:a16="http://schemas.microsoft.com/office/drawing/2014/main" id="{60D75C0F-D7EF-771A-2EF5-5D24DE1E3DB7}"/>
              </a:ext>
            </a:extLst>
          </p:cNvPr>
          <p:cNvSpPr txBox="1"/>
          <p:nvPr/>
        </p:nvSpPr>
        <p:spPr>
          <a:xfrm>
            <a:off x="3287688" y="6377385"/>
            <a:ext cx="1656184" cy="4616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1 Solution</a:t>
            </a:r>
          </a:p>
        </p:txBody>
      </p:sp>
      <p:sp>
        <p:nvSpPr>
          <p:cNvPr id="48" name="Rechteck 47"/>
          <p:cNvSpPr/>
          <p:nvPr/>
        </p:nvSpPr>
        <p:spPr>
          <a:xfrm>
            <a:off x="7341342" y="3289441"/>
            <a:ext cx="4436911" cy="1759456"/>
          </a:xfrm>
          <a:prstGeom prst="rect">
            <a:avLst/>
          </a:prstGeom>
          <a:ln>
            <a:solidFill>
              <a:schemeClr val="accent6"/>
            </a:solidFill>
          </a:ln>
        </p:spPr>
        <p:txBody>
          <a:bodyPr wrap="square" anchor="t">
            <a:spAutoFit/>
          </a:bodyPr>
          <a:lstStyle/>
          <a:p>
            <a:pPr lvl="0" defTabSz="914400">
              <a:lnSpc>
                <a:spcPts val="2600"/>
              </a:lnSpc>
            </a:pPr>
            <a:r>
              <a:rPr lang="en-GB" b="1" dirty="0">
                <a:solidFill>
                  <a:srgbClr val="00947F"/>
                </a:solidFill>
                <a:latin typeface="Calibri" panose="020F0502020204030204" pitchFamily="34" charset="0"/>
                <a:cs typeface="Calibri" panose="020F0502020204030204" pitchFamily="34" charset="0"/>
              </a:rPr>
              <a:t>Challenges </a:t>
            </a:r>
            <a:br>
              <a:rPr lang="en-GB" b="1" dirty="0">
                <a:solidFill>
                  <a:srgbClr val="00947F"/>
                </a:solidFill>
                <a:latin typeface="Calibri" panose="020F0502020204030204" pitchFamily="34" charset="0"/>
                <a:cs typeface="Calibri" panose="020F0502020204030204" pitchFamily="34" charset="0"/>
              </a:rPr>
            </a:br>
            <a:endParaRPr lang="en-GB" b="1" dirty="0">
              <a:solidFill>
                <a:srgbClr val="00947F"/>
              </a:solidFill>
              <a:latin typeface="Calibri" panose="020F0502020204030204" pitchFamily="34" charset="0"/>
              <a:cs typeface="Calibri" panose="020F0502020204030204" pitchFamily="34" charset="0"/>
            </a:endParaRPr>
          </a:p>
          <a:p>
            <a:pPr defTabSz="914400">
              <a:lnSpc>
                <a:spcPts val="2600"/>
              </a:lnSpc>
            </a:pPr>
            <a:r>
              <a:rPr lang="en-GB" dirty="0">
                <a:solidFill>
                  <a:srgbClr val="3A3A3F"/>
                </a:solidFill>
                <a:latin typeface="Calibri" panose="020F0502020204030204" pitchFamily="34" charset="0"/>
                <a:cs typeface="Calibri" panose="020F0502020204030204" pitchFamily="34" charset="0"/>
              </a:rPr>
              <a:t>High complexity (Optimisation problem size)</a:t>
            </a:r>
            <a:br>
              <a:rPr lang="en-GB" dirty="0">
                <a:solidFill>
                  <a:srgbClr val="3A3A3F"/>
                </a:solidFill>
                <a:latin typeface="Calibri" panose="020F0502020204030204" pitchFamily="34" charset="0"/>
                <a:cs typeface="Calibri" panose="020F0502020204030204" pitchFamily="34" charset="0"/>
              </a:rPr>
            </a:br>
            <a:r>
              <a:rPr lang="en-GB" dirty="0">
                <a:solidFill>
                  <a:srgbClr val="3A3A3F"/>
                </a:solidFill>
                <a:latin typeface="Calibri" panose="020F0502020204030204" pitchFamily="34" charset="0"/>
                <a:cs typeface="Calibri" panose="020F0502020204030204" pitchFamily="34" charset="0"/>
                <a:sym typeface="Wingdings" panose="05000000000000000000" pitchFamily="2" charset="2"/>
              </a:rPr>
              <a:t> </a:t>
            </a:r>
            <a:r>
              <a:rPr lang="en-GB" b="1" dirty="0">
                <a:solidFill>
                  <a:srgbClr val="3A3A3F"/>
                </a:solidFill>
                <a:latin typeface="Calibri" panose="020F0502020204030204" pitchFamily="34" charset="0"/>
                <a:cs typeface="Calibri" panose="020F0502020204030204" pitchFamily="34" charset="0"/>
                <a:sym typeface="Wingdings" panose="05000000000000000000" pitchFamily="2" charset="2"/>
              </a:rPr>
              <a:t>temporal decomposition</a:t>
            </a:r>
            <a:br>
              <a:rPr lang="en-GB" b="1" dirty="0">
                <a:solidFill>
                  <a:srgbClr val="3A3A3F"/>
                </a:solidFill>
                <a:latin typeface="Calibri" panose="020F0502020204030204" pitchFamily="34" charset="0"/>
                <a:cs typeface="Calibri" panose="020F0502020204030204" pitchFamily="34" charset="0"/>
              </a:rPr>
            </a:br>
            <a:r>
              <a:rPr lang="en-GB" dirty="0">
                <a:solidFill>
                  <a:srgbClr val="3A3A3F"/>
                </a:solidFill>
                <a:latin typeface="Calibri" panose="020F0502020204030204" pitchFamily="34" charset="0"/>
                <a:cs typeface="Calibri" panose="020F0502020204030204" pitchFamily="34" charset="0"/>
                <a:sym typeface="Wingdings" panose="05000000000000000000" pitchFamily="2" charset="2"/>
              </a:rPr>
              <a:t> </a:t>
            </a:r>
            <a:r>
              <a:rPr lang="en-GB" b="1" dirty="0">
                <a:solidFill>
                  <a:srgbClr val="3A3A3F"/>
                </a:solidFill>
                <a:latin typeface="Calibri" panose="020F0502020204030204" pitchFamily="34" charset="0"/>
                <a:cs typeface="Calibri" panose="020F0502020204030204" pitchFamily="34" charset="0"/>
                <a:sym typeface="Wingdings" panose="05000000000000000000" pitchFamily="2" charset="2"/>
              </a:rPr>
              <a:t>Reduction of CS (Clustering of CY)</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142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extLst>
              <p:ext uri="{D42A27DB-BD31-4B8C-83A1-F6EECF244321}">
                <p14:modId xmlns:p14="http://schemas.microsoft.com/office/powerpoint/2010/main" val="3163996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9" name="Objek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6C54C6-25B7-4698-BD37-55AECC9EE5A6}"/>
              </a:ext>
            </a:extLst>
          </p:cNvPr>
          <p:cNvSpPr>
            <a:spLocks noGrp="1"/>
          </p:cNvSpPr>
          <p:nvPr>
            <p:ph type="title"/>
          </p:nvPr>
        </p:nvSpPr>
        <p:spPr>
          <a:xfrm>
            <a:off x="286346" y="476672"/>
            <a:ext cx="11617788" cy="648072"/>
          </a:xfrm>
        </p:spPr>
        <p:txBody>
          <a:bodyPr vert="horz"/>
          <a:lstStyle/>
          <a:p>
            <a:r>
              <a:rPr lang="en-GB" dirty="0"/>
              <a:t>Gaining efficiency with a rolling horizon temporal decomposition</a:t>
            </a:r>
          </a:p>
        </p:txBody>
      </p:sp>
      <p:sp>
        <p:nvSpPr>
          <p:cNvPr id="18" name="Text Placeholder 2">
            <a:extLst>
              <a:ext uri="{FF2B5EF4-FFF2-40B4-BE49-F238E27FC236}">
                <a16:creationId xmlns:a16="http://schemas.microsoft.com/office/drawing/2014/main" id="{8677CC2E-8FCB-37A9-6E5C-DA15A1F13F9D}"/>
              </a:ext>
            </a:extLst>
          </p:cNvPr>
          <p:cNvSpPr txBox="1">
            <a:spLocks/>
          </p:cNvSpPr>
          <p:nvPr/>
        </p:nvSpPr>
        <p:spPr>
          <a:xfrm>
            <a:off x="423332" y="1471645"/>
            <a:ext cx="10526277" cy="1969670"/>
          </a:xfrm>
          <a:prstGeom prst="rect">
            <a:avLst/>
          </a:prstGeom>
          <a:ln>
            <a:noFill/>
          </a:ln>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The complex global optimization problem is decomposed in multiple sub-problems.</a:t>
            </a:r>
            <a:br>
              <a:rPr lang="en-GB" dirty="0"/>
            </a:br>
            <a:endParaRPr lang="en-GB" dirty="0"/>
          </a:p>
          <a:p>
            <a:pPr marL="342900" indent="-342900">
              <a:buFont typeface="Arial" panose="020B0604020202020204" pitchFamily="34" charset="0"/>
              <a:buChar char="•"/>
            </a:pPr>
            <a:r>
              <a:rPr lang="en-GB" dirty="0"/>
              <a:t>Depending on the complexity of the EVA model over 7 years horizon, the problem can be divided in multiple rolling horizon steps (with overlap years).</a:t>
            </a:r>
          </a:p>
        </p:txBody>
      </p:sp>
      <p:sp>
        <p:nvSpPr>
          <p:cNvPr id="4" name="Pfeil nach rechts 3"/>
          <p:cNvSpPr/>
          <p:nvPr/>
        </p:nvSpPr>
        <p:spPr>
          <a:xfrm>
            <a:off x="2351584" y="5661248"/>
            <a:ext cx="7177832" cy="864096"/>
          </a:xfrm>
          <a:prstGeom prst="rightArrow">
            <a:avLst>
              <a:gd name="adj1" fmla="val 100000"/>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71B284C-2D46-B396-1571-2FC040634243}"/>
              </a:ext>
            </a:extLst>
          </p:cNvPr>
          <p:cNvSpPr txBox="1"/>
          <p:nvPr/>
        </p:nvSpPr>
        <p:spPr>
          <a:xfrm>
            <a:off x="2504242" y="5605278"/>
            <a:ext cx="6775912" cy="8787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Reduced complexity of the optimization problem</a:t>
            </a:r>
          </a:p>
          <a:p>
            <a:pPr marL="285750" indent="-285750">
              <a:lnSpc>
                <a:spcPct val="150000"/>
              </a:lnSpc>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Reduced accuracy of entry/exit decisions</a:t>
            </a:r>
            <a:endParaRPr lang="en-GB" dirty="0">
              <a:solidFill>
                <a:schemeClr val="bg1"/>
              </a:solidFill>
            </a:endParaRPr>
          </a:p>
        </p:txBody>
      </p:sp>
      <p:pic>
        <p:nvPicPr>
          <p:cNvPr id="21" name="Picture 46">
            <a:extLst>
              <a:ext uri="{FF2B5EF4-FFF2-40B4-BE49-F238E27FC236}">
                <a16:creationId xmlns:a16="http://schemas.microsoft.com/office/drawing/2014/main" id="{D9D0EAA4-7DA8-CE6E-EE09-1819B46A6CEB}"/>
              </a:ext>
            </a:extLst>
          </p:cNvPr>
          <p:cNvPicPr>
            <a:picLocks noChangeAspect="1"/>
          </p:cNvPicPr>
          <p:nvPr/>
        </p:nvPicPr>
        <p:blipFill rotWithShape="1">
          <a:blip r:embed="rId6"/>
          <a:srcRect r="95772"/>
          <a:stretch/>
        </p:blipFill>
        <p:spPr>
          <a:xfrm>
            <a:off x="1343472" y="3991898"/>
            <a:ext cx="380599" cy="1381318"/>
          </a:xfrm>
          <a:prstGeom prst="rect">
            <a:avLst/>
          </a:prstGeom>
        </p:spPr>
      </p:pic>
      <p:cxnSp>
        <p:nvCxnSpPr>
          <p:cNvPr id="22" name="Straight Connector 29">
            <a:extLst>
              <a:ext uri="{FF2B5EF4-FFF2-40B4-BE49-F238E27FC236}">
                <a16:creationId xmlns:a16="http://schemas.microsoft.com/office/drawing/2014/main" id="{91D60AD2-D2EF-AFBD-FD3E-03FCE79ED04A}"/>
              </a:ext>
            </a:extLst>
          </p:cNvPr>
          <p:cNvCxnSpPr>
            <a:cxnSpLocks/>
          </p:cNvCxnSpPr>
          <p:nvPr/>
        </p:nvCxnSpPr>
        <p:spPr>
          <a:xfrm flipV="1">
            <a:off x="1343472" y="4199582"/>
            <a:ext cx="8945075" cy="2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30">
            <a:extLst>
              <a:ext uri="{FF2B5EF4-FFF2-40B4-BE49-F238E27FC236}">
                <a16:creationId xmlns:a16="http://schemas.microsoft.com/office/drawing/2014/main" id="{32B68EC6-B49D-A53E-B1AC-E21052448745}"/>
              </a:ext>
            </a:extLst>
          </p:cNvPr>
          <p:cNvCxnSpPr>
            <a:cxnSpLocks/>
          </p:cNvCxnSpPr>
          <p:nvPr/>
        </p:nvCxnSpPr>
        <p:spPr>
          <a:xfrm>
            <a:off x="1343472" y="4405662"/>
            <a:ext cx="89616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D7E95FBE-0DE0-EAFE-6816-C688A4B6EB53}"/>
              </a:ext>
            </a:extLst>
          </p:cNvPr>
          <p:cNvCxnSpPr>
            <a:cxnSpLocks/>
          </p:cNvCxnSpPr>
          <p:nvPr/>
        </p:nvCxnSpPr>
        <p:spPr>
          <a:xfrm>
            <a:off x="1343472" y="4590241"/>
            <a:ext cx="8958323" cy="5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32">
            <a:extLst>
              <a:ext uri="{FF2B5EF4-FFF2-40B4-BE49-F238E27FC236}">
                <a16:creationId xmlns:a16="http://schemas.microsoft.com/office/drawing/2014/main" id="{E0451366-1F68-A478-09BC-EF83A8E5FBA4}"/>
              </a:ext>
            </a:extLst>
          </p:cNvPr>
          <p:cNvCxnSpPr>
            <a:cxnSpLocks/>
          </p:cNvCxnSpPr>
          <p:nvPr/>
        </p:nvCxnSpPr>
        <p:spPr>
          <a:xfrm>
            <a:off x="1343472" y="4779900"/>
            <a:ext cx="8951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33">
            <a:extLst>
              <a:ext uri="{FF2B5EF4-FFF2-40B4-BE49-F238E27FC236}">
                <a16:creationId xmlns:a16="http://schemas.microsoft.com/office/drawing/2014/main" id="{10143AF6-8156-FCB7-EA09-028EA7324079}"/>
              </a:ext>
            </a:extLst>
          </p:cNvPr>
          <p:cNvCxnSpPr>
            <a:cxnSpLocks/>
          </p:cNvCxnSpPr>
          <p:nvPr/>
        </p:nvCxnSpPr>
        <p:spPr>
          <a:xfrm>
            <a:off x="1343472" y="4964479"/>
            <a:ext cx="8951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5">
            <a:extLst>
              <a:ext uri="{FF2B5EF4-FFF2-40B4-BE49-F238E27FC236}">
                <a16:creationId xmlns:a16="http://schemas.microsoft.com/office/drawing/2014/main" id="{CB27DFA8-5E69-E1CE-72A8-AC6A8555A5E0}"/>
              </a:ext>
            </a:extLst>
          </p:cNvPr>
          <p:cNvCxnSpPr>
            <a:cxnSpLocks/>
          </p:cNvCxnSpPr>
          <p:nvPr/>
        </p:nvCxnSpPr>
        <p:spPr>
          <a:xfrm>
            <a:off x="1343472" y="5333634"/>
            <a:ext cx="89550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19">
            <a:extLst>
              <a:ext uri="{FF2B5EF4-FFF2-40B4-BE49-F238E27FC236}">
                <a16:creationId xmlns:a16="http://schemas.microsoft.com/office/drawing/2014/main" id="{E5E1EA82-C4EB-C4B9-455D-B41C7A9A3F33}"/>
              </a:ext>
            </a:extLst>
          </p:cNvPr>
          <p:cNvCxnSpPr>
            <a:cxnSpLocks/>
          </p:cNvCxnSpPr>
          <p:nvPr/>
        </p:nvCxnSpPr>
        <p:spPr>
          <a:xfrm flipV="1">
            <a:off x="1343472" y="4003028"/>
            <a:ext cx="8945075" cy="2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3">
            <a:extLst>
              <a:ext uri="{FF2B5EF4-FFF2-40B4-BE49-F238E27FC236}">
                <a16:creationId xmlns:a16="http://schemas.microsoft.com/office/drawing/2014/main" id="{10143AF6-8156-FCB7-EA09-028EA7324079}"/>
              </a:ext>
            </a:extLst>
          </p:cNvPr>
          <p:cNvCxnSpPr>
            <a:cxnSpLocks/>
          </p:cNvCxnSpPr>
          <p:nvPr/>
        </p:nvCxnSpPr>
        <p:spPr>
          <a:xfrm>
            <a:off x="1343472" y="5149058"/>
            <a:ext cx="89516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uppieren 10"/>
          <p:cNvGrpSpPr/>
          <p:nvPr/>
        </p:nvGrpSpPr>
        <p:grpSpPr>
          <a:xfrm>
            <a:off x="7699362" y="3284749"/>
            <a:ext cx="2602433" cy="2051178"/>
            <a:chOff x="1707374" y="3282455"/>
            <a:chExt cx="2602433" cy="2051178"/>
          </a:xfrm>
        </p:grpSpPr>
        <p:sp>
          <p:nvSpPr>
            <p:cNvPr id="44" name="TextBox 43">
              <a:extLst>
                <a:ext uri="{FF2B5EF4-FFF2-40B4-BE49-F238E27FC236}">
                  <a16:creationId xmlns:a16="http://schemas.microsoft.com/office/drawing/2014/main" id="{C8427730-37CA-64FF-32B7-DB007FF72ACC}"/>
                </a:ext>
              </a:extLst>
            </p:cNvPr>
            <p:cNvSpPr txBox="1"/>
            <p:nvPr/>
          </p:nvSpPr>
          <p:spPr>
            <a:xfrm>
              <a:off x="1707374" y="3282455"/>
              <a:ext cx="2602433" cy="584775"/>
            </a:xfrm>
            <a:prstGeom prst="rect">
              <a:avLst/>
            </a:prstGeom>
            <a:noFill/>
          </p:spPr>
          <p:txBody>
            <a:bodyPr wrap="square">
              <a:spAutoFit/>
            </a:bodyPr>
            <a:lstStyle/>
            <a:p>
              <a:pPr algn="ctr"/>
              <a:r>
                <a:rPr lang="en-GB" sz="1600" b="0" i="0" u="none" strike="noStrike" dirty="0">
                  <a:solidFill>
                    <a:srgbClr val="000000"/>
                  </a:solidFill>
                  <a:effectLst/>
                  <a:latin typeface="Calibri" panose="020F0502020204030204" pitchFamily="34" charset="0"/>
                </a:rPr>
                <a:t>7 Steps of 1 year horizon</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(0 years overlap)</a:t>
              </a:r>
              <a:r>
                <a:rPr lang="en-GB" sz="1600" dirty="0"/>
                <a:t> </a:t>
              </a:r>
            </a:p>
          </p:txBody>
        </p:sp>
        <p:sp>
          <p:nvSpPr>
            <p:cNvPr id="41" name="Rechteck 40"/>
            <p:cNvSpPr/>
            <p:nvPr/>
          </p:nvSpPr>
          <p:spPr>
            <a:xfrm>
              <a:off x="1852991" y="4024274"/>
              <a:ext cx="351398" cy="1968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hteck 47"/>
            <p:cNvSpPr/>
            <p:nvPr/>
          </p:nvSpPr>
          <p:spPr>
            <a:xfrm>
              <a:off x="2204389" y="4221083"/>
              <a:ext cx="351398" cy="184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hteck 48"/>
            <p:cNvSpPr/>
            <p:nvPr/>
          </p:nvSpPr>
          <p:spPr>
            <a:xfrm>
              <a:off x="2555787" y="4403387"/>
              <a:ext cx="351398" cy="191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hteck 49"/>
            <p:cNvSpPr/>
            <p:nvPr/>
          </p:nvSpPr>
          <p:spPr>
            <a:xfrm>
              <a:off x="2907185" y="4587965"/>
              <a:ext cx="351398" cy="191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hteck 50"/>
            <p:cNvSpPr/>
            <p:nvPr/>
          </p:nvSpPr>
          <p:spPr>
            <a:xfrm>
              <a:off x="3258583" y="4783651"/>
              <a:ext cx="351398" cy="18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hteck 51"/>
            <p:cNvSpPr/>
            <p:nvPr/>
          </p:nvSpPr>
          <p:spPr>
            <a:xfrm>
              <a:off x="3608850" y="4964969"/>
              <a:ext cx="351398" cy="189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hteck 52"/>
            <p:cNvSpPr/>
            <p:nvPr/>
          </p:nvSpPr>
          <p:spPr>
            <a:xfrm>
              <a:off x="3951779" y="5154146"/>
              <a:ext cx="351398" cy="179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uppieren 7"/>
          <p:cNvGrpSpPr/>
          <p:nvPr/>
        </p:nvGrpSpPr>
        <p:grpSpPr>
          <a:xfrm>
            <a:off x="3138751" y="3188574"/>
            <a:ext cx="2237169" cy="2145115"/>
            <a:chOff x="5816515" y="3188517"/>
            <a:chExt cx="2237169" cy="2145115"/>
          </a:xfrm>
        </p:grpSpPr>
        <p:sp>
          <p:nvSpPr>
            <p:cNvPr id="42" name="TextBox 41">
              <a:extLst>
                <a:ext uri="{FF2B5EF4-FFF2-40B4-BE49-F238E27FC236}">
                  <a16:creationId xmlns:a16="http://schemas.microsoft.com/office/drawing/2014/main" id="{67862F40-E963-A654-AEB3-6A2CE91BD43F}"/>
                </a:ext>
              </a:extLst>
            </p:cNvPr>
            <p:cNvSpPr txBox="1"/>
            <p:nvPr/>
          </p:nvSpPr>
          <p:spPr>
            <a:xfrm>
              <a:off x="5816515" y="3188517"/>
              <a:ext cx="2237169" cy="830997"/>
            </a:xfrm>
            <a:prstGeom prst="rect">
              <a:avLst/>
            </a:prstGeom>
            <a:noFill/>
          </p:spPr>
          <p:txBody>
            <a:bodyPr wrap="square">
              <a:spAutoFit/>
            </a:bodyPr>
            <a:lstStyle/>
            <a:p>
              <a:pPr algn="ctr"/>
              <a:r>
                <a:rPr lang="en-GB" sz="1600" b="0" i="0" u="none" strike="noStrike" dirty="0">
                  <a:solidFill>
                    <a:srgbClr val="000000"/>
                  </a:solidFill>
                  <a:effectLst/>
                  <a:latin typeface="Calibri" panose="020F0502020204030204" pitchFamily="34" charset="0"/>
                </a:rPr>
                <a:t>3 Steps of </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3 years horizon </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(1 year overlap)</a:t>
              </a:r>
              <a:r>
                <a:rPr lang="en-GB" sz="1600" dirty="0"/>
                <a:t> </a:t>
              </a:r>
            </a:p>
          </p:txBody>
        </p:sp>
        <p:sp>
          <p:nvSpPr>
            <p:cNvPr id="61" name="Rechteck 60"/>
            <p:cNvSpPr/>
            <p:nvPr/>
          </p:nvSpPr>
          <p:spPr>
            <a:xfrm>
              <a:off x="6538341" y="4013765"/>
              <a:ext cx="351398" cy="581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hteck 61"/>
            <p:cNvSpPr/>
            <p:nvPr/>
          </p:nvSpPr>
          <p:spPr>
            <a:xfrm>
              <a:off x="6889739" y="4400570"/>
              <a:ext cx="351398" cy="564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hteck 62"/>
            <p:cNvSpPr/>
            <p:nvPr/>
          </p:nvSpPr>
          <p:spPr>
            <a:xfrm>
              <a:off x="7241137" y="4776150"/>
              <a:ext cx="351398" cy="557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uppieren 5"/>
          <p:cNvGrpSpPr/>
          <p:nvPr/>
        </p:nvGrpSpPr>
        <p:grpSpPr>
          <a:xfrm>
            <a:off x="1305458" y="3360720"/>
            <a:ext cx="1567209" cy="1970736"/>
            <a:chOff x="9135159" y="3333720"/>
            <a:chExt cx="1567209" cy="1970736"/>
          </a:xfrm>
        </p:grpSpPr>
        <p:sp>
          <p:nvSpPr>
            <p:cNvPr id="45" name="TextBox 44">
              <a:extLst>
                <a:ext uri="{FF2B5EF4-FFF2-40B4-BE49-F238E27FC236}">
                  <a16:creationId xmlns:a16="http://schemas.microsoft.com/office/drawing/2014/main" id="{B9CD542B-50D7-6BBC-6D16-C2E974482562}"/>
                </a:ext>
              </a:extLst>
            </p:cNvPr>
            <p:cNvSpPr txBox="1"/>
            <p:nvPr/>
          </p:nvSpPr>
          <p:spPr>
            <a:xfrm>
              <a:off x="9135159" y="3333720"/>
              <a:ext cx="1567209" cy="584775"/>
            </a:xfrm>
            <a:prstGeom prst="rect">
              <a:avLst/>
            </a:prstGeom>
            <a:noFill/>
          </p:spPr>
          <p:txBody>
            <a:bodyPr wrap="square">
              <a:spAutoFit/>
            </a:bodyPr>
            <a:lstStyle/>
            <a:p>
              <a:pPr algn="ctr"/>
              <a:r>
                <a:rPr lang="en-GB" sz="1600" b="0" i="0" u="none" strike="noStrike" dirty="0">
                  <a:solidFill>
                    <a:srgbClr val="000000"/>
                  </a:solidFill>
                  <a:effectLst/>
                  <a:latin typeface="Calibri" panose="020F0502020204030204" pitchFamily="34" charset="0"/>
                </a:rPr>
                <a:t>1 Step of </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7 years horizon</a:t>
              </a:r>
              <a:endParaRPr lang="en-GB" sz="1600" dirty="0"/>
            </a:p>
          </p:txBody>
        </p:sp>
        <p:sp>
          <p:nvSpPr>
            <p:cNvPr id="64" name="Rechteck 63"/>
            <p:cNvSpPr/>
            <p:nvPr/>
          </p:nvSpPr>
          <p:spPr>
            <a:xfrm>
              <a:off x="9827301" y="4006022"/>
              <a:ext cx="351398" cy="1298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uppieren 9"/>
          <p:cNvGrpSpPr/>
          <p:nvPr/>
        </p:nvGrpSpPr>
        <p:grpSpPr>
          <a:xfrm>
            <a:off x="5303912" y="3143264"/>
            <a:ext cx="2500496" cy="2188192"/>
            <a:chOff x="3904709" y="3143264"/>
            <a:chExt cx="2500496" cy="2188192"/>
          </a:xfrm>
        </p:grpSpPr>
        <p:sp>
          <p:nvSpPr>
            <p:cNvPr id="54" name="Rechteck 53"/>
            <p:cNvSpPr/>
            <p:nvPr/>
          </p:nvSpPr>
          <p:spPr>
            <a:xfrm>
              <a:off x="4297948" y="4021605"/>
              <a:ext cx="351398" cy="384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hteck 54"/>
            <p:cNvSpPr/>
            <p:nvPr/>
          </p:nvSpPr>
          <p:spPr>
            <a:xfrm>
              <a:off x="4649346" y="4218414"/>
              <a:ext cx="351398" cy="376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hteck 55"/>
            <p:cNvSpPr/>
            <p:nvPr/>
          </p:nvSpPr>
          <p:spPr>
            <a:xfrm>
              <a:off x="5000744" y="4400717"/>
              <a:ext cx="351398" cy="3816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hteck 56"/>
            <p:cNvSpPr/>
            <p:nvPr/>
          </p:nvSpPr>
          <p:spPr>
            <a:xfrm>
              <a:off x="5352142" y="4595320"/>
              <a:ext cx="351398" cy="374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hteck 57"/>
            <p:cNvSpPr/>
            <p:nvPr/>
          </p:nvSpPr>
          <p:spPr>
            <a:xfrm>
              <a:off x="5703540" y="4780981"/>
              <a:ext cx="351398" cy="370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hteck 58"/>
            <p:cNvSpPr/>
            <p:nvPr/>
          </p:nvSpPr>
          <p:spPr>
            <a:xfrm>
              <a:off x="6053807" y="4962299"/>
              <a:ext cx="351398" cy="369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43">
              <a:extLst>
                <a:ext uri="{FF2B5EF4-FFF2-40B4-BE49-F238E27FC236}">
                  <a16:creationId xmlns:a16="http://schemas.microsoft.com/office/drawing/2014/main" id="{C8427730-37CA-64FF-32B7-DB007FF72ACC}"/>
                </a:ext>
              </a:extLst>
            </p:cNvPr>
            <p:cNvSpPr txBox="1"/>
            <p:nvPr/>
          </p:nvSpPr>
          <p:spPr>
            <a:xfrm>
              <a:off x="3904709" y="3143264"/>
              <a:ext cx="2326144" cy="830997"/>
            </a:xfrm>
            <a:prstGeom prst="rect">
              <a:avLst/>
            </a:prstGeom>
            <a:noFill/>
          </p:spPr>
          <p:txBody>
            <a:bodyPr wrap="square">
              <a:spAutoFit/>
            </a:bodyPr>
            <a:lstStyle/>
            <a:p>
              <a:pPr algn="ctr"/>
              <a:r>
                <a:rPr lang="en-GB" sz="1600" b="0" i="0" u="none" strike="noStrike" dirty="0">
                  <a:solidFill>
                    <a:srgbClr val="000000"/>
                  </a:solidFill>
                  <a:effectLst/>
                  <a:latin typeface="Calibri" panose="020F0502020204030204" pitchFamily="34" charset="0"/>
                </a:rPr>
                <a:t>7 Steps of </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2 year horizon</a:t>
              </a:r>
              <a:br>
                <a:rPr lang="en-GB" sz="1600" b="0" i="0" u="none" strike="noStrike" dirty="0">
                  <a:solidFill>
                    <a:srgbClr val="000000"/>
                  </a:solidFill>
                  <a:effectLst/>
                  <a:latin typeface="Calibri" panose="020F0502020204030204" pitchFamily="34" charset="0"/>
                </a:rPr>
              </a:br>
              <a:r>
                <a:rPr lang="en-GB" sz="1600" b="0" i="0" u="none" strike="noStrike" dirty="0">
                  <a:solidFill>
                    <a:srgbClr val="000000"/>
                  </a:solidFill>
                  <a:effectLst/>
                  <a:latin typeface="Calibri" panose="020F0502020204030204" pitchFamily="34" charset="0"/>
                </a:rPr>
                <a:t>(1 years overlap)</a:t>
              </a:r>
              <a:r>
                <a:rPr lang="en-GB" sz="1600" dirty="0"/>
                <a:t> </a:t>
              </a:r>
            </a:p>
          </p:txBody>
        </p:sp>
      </p:grpSp>
    </p:spTree>
    <p:extLst>
      <p:ext uri="{BB962C8B-B14F-4D97-AF65-F5344CB8AC3E}">
        <p14:creationId xmlns:p14="http://schemas.microsoft.com/office/powerpoint/2010/main" val="40361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65232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a:xfrm>
            <a:off x="382588" y="439739"/>
            <a:ext cx="11617788" cy="356467"/>
          </a:xfrm>
        </p:spPr>
        <p:txBody>
          <a:bodyPr vert="horz">
            <a:normAutofit fontScale="90000"/>
          </a:bodyPr>
          <a:lstStyle/>
          <a:p>
            <a:r>
              <a:rPr lang="en-GB" dirty="0"/>
              <a:t>Gaining efficiency by selecting and clustering Climatic Scenarios </a:t>
            </a:r>
            <a:endParaRPr lang="en-GB" strike="sngStrike" dirty="0"/>
          </a:p>
        </p:txBody>
      </p:sp>
      <p:sp>
        <p:nvSpPr>
          <p:cNvPr id="8" name="Rectangle: Rounded Corners 7">
            <a:extLst>
              <a:ext uri="{FF2B5EF4-FFF2-40B4-BE49-F238E27FC236}">
                <a16:creationId xmlns:a16="http://schemas.microsoft.com/office/drawing/2014/main" id="{D1F9F9E2-850A-3870-F721-6A9143F99215}"/>
              </a:ext>
            </a:extLst>
          </p:cNvPr>
          <p:cNvSpPr/>
          <p:nvPr/>
        </p:nvSpPr>
        <p:spPr>
          <a:xfrm>
            <a:off x="249754" y="1918022"/>
            <a:ext cx="528836" cy="2640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35 Climatic years</a:t>
            </a:r>
          </a:p>
        </p:txBody>
      </p:sp>
      <p:sp>
        <p:nvSpPr>
          <p:cNvPr id="17" name="Rectangle: Rounded Corners 16">
            <a:extLst>
              <a:ext uri="{FF2B5EF4-FFF2-40B4-BE49-F238E27FC236}">
                <a16:creationId xmlns:a16="http://schemas.microsoft.com/office/drawing/2014/main" id="{D1FB0A25-84FB-E801-852E-0D33EC80C2D0}"/>
              </a:ext>
            </a:extLst>
          </p:cNvPr>
          <p:cNvSpPr/>
          <p:nvPr/>
        </p:nvSpPr>
        <p:spPr>
          <a:xfrm>
            <a:off x="895639" y="1341957"/>
            <a:ext cx="2234435" cy="48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 TYs</a:t>
            </a:r>
          </a:p>
        </p:txBody>
      </p:sp>
      <p:sp>
        <p:nvSpPr>
          <p:cNvPr id="18" name="Rectangle: Rounded Corners 17">
            <a:extLst>
              <a:ext uri="{FF2B5EF4-FFF2-40B4-BE49-F238E27FC236}">
                <a16:creationId xmlns:a16="http://schemas.microsoft.com/office/drawing/2014/main" id="{4C6B1D71-6BE7-505B-89C3-8B57469EEEB0}"/>
              </a:ext>
            </a:extLst>
          </p:cNvPr>
          <p:cNvSpPr/>
          <p:nvPr/>
        </p:nvSpPr>
        <p:spPr>
          <a:xfrm>
            <a:off x="895639" y="1918021"/>
            <a:ext cx="2234435" cy="2656891"/>
          </a:xfrm>
          <a:prstGeom prst="roundRect">
            <a:avLst>
              <a:gd name="adj" fmla="val 268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kern="0" dirty="0">
                <a:solidFill>
                  <a:schemeClr val="bg1"/>
                </a:solidFill>
              </a:rPr>
              <a:t>35^7 CS</a:t>
            </a:r>
            <a:endParaRPr lang="en-GB" sz="3200" strike="sngStrike" dirty="0">
              <a:solidFill>
                <a:schemeClr val="bg1"/>
              </a:solidFill>
            </a:endParaRPr>
          </a:p>
        </p:txBody>
      </p:sp>
      <p:sp>
        <p:nvSpPr>
          <p:cNvPr id="9" name="Arrow: Right 8">
            <a:extLst>
              <a:ext uri="{FF2B5EF4-FFF2-40B4-BE49-F238E27FC236}">
                <a16:creationId xmlns:a16="http://schemas.microsoft.com/office/drawing/2014/main" id="{0EEF7483-F94E-E240-CF44-AE83A15495C1}"/>
              </a:ext>
            </a:extLst>
          </p:cNvPr>
          <p:cNvSpPr/>
          <p:nvPr/>
        </p:nvSpPr>
        <p:spPr>
          <a:xfrm>
            <a:off x="3319806" y="2901924"/>
            <a:ext cx="1034403"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5751978-1A23-1E5A-0826-DF0C1E06BD15}"/>
              </a:ext>
            </a:extLst>
          </p:cNvPr>
          <p:cNvSpPr/>
          <p:nvPr/>
        </p:nvSpPr>
        <p:spPr>
          <a:xfrm>
            <a:off x="4426218" y="1918022"/>
            <a:ext cx="528836" cy="2513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35 Climatic scenarios</a:t>
            </a:r>
          </a:p>
        </p:txBody>
      </p:sp>
      <p:sp>
        <p:nvSpPr>
          <p:cNvPr id="21" name="Rectangle: Rounded Corners 20">
            <a:extLst>
              <a:ext uri="{FF2B5EF4-FFF2-40B4-BE49-F238E27FC236}">
                <a16:creationId xmlns:a16="http://schemas.microsoft.com/office/drawing/2014/main" id="{BF819DD1-C4E8-3D13-1A41-F87ED26AE643}"/>
              </a:ext>
            </a:extLst>
          </p:cNvPr>
          <p:cNvSpPr/>
          <p:nvPr/>
        </p:nvSpPr>
        <p:spPr>
          <a:xfrm>
            <a:off x="5087888" y="1341957"/>
            <a:ext cx="2368346" cy="48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 TYs</a:t>
            </a:r>
          </a:p>
        </p:txBody>
      </p:sp>
      <p:sp>
        <p:nvSpPr>
          <p:cNvPr id="22" name="Rectangle: Rounded Corners 21">
            <a:extLst>
              <a:ext uri="{FF2B5EF4-FFF2-40B4-BE49-F238E27FC236}">
                <a16:creationId xmlns:a16="http://schemas.microsoft.com/office/drawing/2014/main" id="{D214F72C-C672-7086-3BAF-97CB609F0ACE}"/>
              </a:ext>
            </a:extLst>
          </p:cNvPr>
          <p:cNvSpPr/>
          <p:nvPr/>
        </p:nvSpPr>
        <p:spPr>
          <a:xfrm>
            <a:off x="5087888" y="1916832"/>
            <a:ext cx="2368346" cy="2515180"/>
          </a:xfrm>
          <a:prstGeom prst="roundRect">
            <a:avLst>
              <a:gd name="adj" fmla="val 268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35 CS</a:t>
            </a:r>
          </a:p>
        </p:txBody>
      </p:sp>
      <p:sp>
        <p:nvSpPr>
          <p:cNvPr id="10" name="TextBox 9">
            <a:extLst>
              <a:ext uri="{FF2B5EF4-FFF2-40B4-BE49-F238E27FC236}">
                <a16:creationId xmlns:a16="http://schemas.microsoft.com/office/drawing/2014/main" id="{7FFCC760-BCB1-C34D-67BB-FB03C53D1A09}"/>
              </a:ext>
            </a:extLst>
          </p:cNvPr>
          <p:cNvSpPr txBox="1"/>
          <p:nvPr/>
        </p:nvSpPr>
        <p:spPr>
          <a:xfrm>
            <a:off x="2961314" y="3428055"/>
            <a:ext cx="1584176" cy="646331"/>
          </a:xfrm>
          <a:prstGeom prst="rect">
            <a:avLst/>
          </a:prstGeom>
          <a:noFill/>
        </p:spPr>
        <p:txBody>
          <a:bodyPr wrap="square" rtlCol="0">
            <a:spAutoFit/>
          </a:bodyPr>
          <a:lstStyle/>
          <a:p>
            <a:pPr algn="ctr"/>
            <a:r>
              <a:rPr lang="en-GB" dirty="0"/>
              <a:t>CS </a:t>
            </a:r>
            <a:br>
              <a:rPr lang="en-GB" dirty="0"/>
            </a:br>
            <a:r>
              <a:rPr lang="en-GB" dirty="0"/>
              <a:t>Reduction</a:t>
            </a:r>
          </a:p>
        </p:txBody>
      </p:sp>
      <p:sp>
        <p:nvSpPr>
          <p:cNvPr id="13" name="TextBox 12">
            <a:extLst>
              <a:ext uri="{FF2B5EF4-FFF2-40B4-BE49-F238E27FC236}">
                <a16:creationId xmlns:a16="http://schemas.microsoft.com/office/drawing/2014/main" id="{7E4689B8-6099-AD27-CF07-7172E675A1A2}"/>
              </a:ext>
            </a:extLst>
          </p:cNvPr>
          <p:cNvSpPr txBox="1"/>
          <p:nvPr/>
        </p:nvSpPr>
        <p:spPr>
          <a:xfrm>
            <a:off x="104710" y="4753422"/>
            <a:ext cx="3112620" cy="1569660"/>
          </a:xfrm>
          <a:prstGeom prst="rect">
            <a:avLst/>
          </a:prstGeom>
          <a:noFill/>
        </p:spPr>
        <p:txBody>
          <a:bodyPr wrap="square" rtlCol="0" anchor="t">
            <a:spAutoFit/>
          </a:bodyPr>
          <a:lstStyle/>
          <a:p>
            <a:r>
              <a:rPr lang="en-GB" sz="1200" b="1" kern="0" dirty="0">
                <a:solidFill>
                  <a:sysClr val="windowText" lastClr="000000"/>
                </a:solidFill>
              </a:rPr>
              <a:t>Start:</a:t>
            </a:r>
          </a:p>
          <a:p>
            <a:endParaRPr lang="en-GB" sz="1200" b="1" kern="0" dirty="0">
              <a:solidFill>
                <a:sysClr val="windowText" lastClr="000000"/>
              </a:solidFill>
            </a:endParaRPr>
          </a:p>
          <a:p>
            <a:pPr marL="171450" indent="-171450">
              <a:buFont typeface="Arial" panose="020B0604020202020204" pitchFamily="34" charset="0"/>
              <a:buChar char="•"/>
            </a:pPr>
            <a:r>
              <a:rPr lang="en-GB" sz="1200" b="0" kern="0" dirty="0">
                <a:solidFill>
                  <a:sysClr val="windowText" lastClr="000000"/>
                </a:solidFill>
              </a:rPr>
              <a:t>A climatic scenario (CS) is a sequence of climate years that covers the multi-year horizon</a:t>
            </a:r>
          </a:p>
          <a:p>
            <a:pPr marL="171450" indent="-171450">
              <a:buFont typeface="Arial" panose="020B0604020202020204" pitchFamily="34" charset="0"/>
              <a:buChar char="•"/>
            </a:pPr>
            <a:r>
              <a:rPr lang="en-GB" sz="1200" b="0" kern="0" dirty="0">
                <a:solidFill>
                  <a:sysClr val="windowText" lastClr="000000"/>
                </a:solidFill>
              </a:rPr>
              <a:t>35 climatic years in 7 target years = 35^7 combinations </a:t>
            </a:r>
            <a:br>
              <a:rPr lang="en-GB" sz="1200" b="0" kern="0" dirty="0">
                <a:solidFill>
                  <a:sysClr val="windowText" lastClr="000000"/>
                </a:solidFill>
              </a:rPr>
            </a:br>
            <a:r>
              <a:rPr lang="en-GB" sz="1200" b="0" kern="0" dirty="0">
                <a:solidFill>
                  <a:sysClr val="windowText" lastClr="000000"/>
                </a:solidFill>
              </a:rPr>
              <a:t>(i.e. climatic scenarios)</a:t>
            </a:r>
          </a:p>
        </p:txBody>
      </p:sp>
      <p:sp>
        <p:nvSpPr>
          <p:cNvPr id="14" name="Textfeld 13"/>
          <p:cNvSpPr txBox="1"/>
          <p:nvPr/>
        </p:nvSpPr>
        <p:spPr>
          <a:xfrm>
            <a:off x="871559" y="1969860"/>
            <a:ext cx="2321219"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1: 1987 … 1991 … 1984 … 1995 …</a:t>
            </a:r>
          </a:p>
        </p:txBody>
      </p:sp>
      <p:sp>
        <p:nvSpPr>
          <p:cNvPr id="24" name="Textfeld 23"/>
          <p:cNvSpPr txBox="1"/>
          <p:nvPr/>
        </p:nvSpPr>
        <p:spPr>
          <a:xfrm>
            <a:off x="871559" y="2194912"/>
            <a:ext cx="2345770"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2: 1999 … 2010 … 2005 … 2015 …</a:t>
            </a:r>
          </a:p>
        </p:txBody>
      </p:sp>
      <p:sp>
        <p:nvSpPr>
          <p:cNvPr id="15" name="Rechteck 14"/>
          <p:cNvSpPr/>
          <p:nvPr/>
        </p:nvSpPr>
        <p:spPr>
          <a:xfrm>
            <a:off x="825817" y="3934244"/>
            <a:ext cx="2493989" cy="786753"/>
          </a:xfrm>
          <a:prstGeom prst="rect">
            <a:avLst/>
          </a:prstGeom>
          <a:gradFill>
            <a:gsLst>
              <a:gs pos="0">
                <a:schemeClr val="accent1">
                  <a:lumMod val="5000"/>
                  <a:lumOff val="95000"/>
                  <a:alpha val="0"/>
                </a:schemeClr>
              </a:gs>
              <a:gs pos="69000">
                <a:srgbClr val="F9FBFE"/>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feld 24"/>
          <p:cNvSpPr txBox="1"/>
          <p:nvPr/>
        </p:nvSpPr>
        <p:spPr>
          <a:xfrm>
            <a:off x="893009" y="2363248"/>
            <a:ext cx="2116377"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a:t>
            </a:r>
          </a:p>
        </p:txBody>
      </p:sp>
      <p:sp>
        <p:nvSpPr>
          <p:cNvPr id="26" name="Textfeld 25"/>
          <p:cNvSpPr txBox="1"/>
          <p:nvPr/>
        </p:nvSpPr>
        <p:spPr>
          <a:xfrm>
            <a:off x="5087888" y="1929690"/>
            <a:ext cx="2321219"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1: 1987 … 1987 … 1987 … 1987 …</a:t>
            </a:r>
          </a:p>
        </p:txBody>
      </p:sp>
      <p:sp>
        <p:nvSpPr>
          <p:cNvPr id="27" name="Textfeld 26"/>
          <p:cNvSpPr txBox="1"/>
          <p:nvPr/>
        </p:nvSpPr>
        <p:spPr>
          <a:xfrm>
            <a:off x="5087888" y="2154742"/>
            <a:ext cx="2345770"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2: 1988 … 1988 … 1988 … 1988 …</a:t>
            </a:r>
          </a:p>
        </p:txBody>
      </p:sp>
      <p:sp>
        <p:nvSpPr>
          <p:cNvPr id="28" name="Textfeld 27"/>
          <p:cNvSpPr txBox="1"/>
          <p:nvPr/>
        </p:nvSpPr>
        <p:spPr>
          <a:xfrm>
            <a:off x="5109338" y="2323078"/>
            <a:ext cx="2116377"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a:t>
            </a:r>
          </a:p>
        </p:txBody>
      </p:sp>
      <p:sp>
        <p:nvSpPr>
          <p:cNvPr id="29" name="Arrow: Right 8">
            <a:extLst>
              <a:ext uri="{FF2B5EF4-FFF2-40B4-BE49-F238E27FC236}">
                <a16:creationId xmlns:a16="http://schemas.microsoft.com/office/drawing/2014/main" id="{0EEF7483-F94E-E240-CF44-AE83A15495C1}"/>
              </a:ext>
            </a:extLst>
          </p:cNvPr>
          <p:cNvSpPr/>
          <p:nvPr/>
        </p:nvSpPr>
        <p:spPr>
          <a:xfrm>
            <a:off x="7649739" y="2924000"/>
            <a:ext cx="9529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9">
            <a:extLst>
              <a:ext uri="{FF2B5EF4-FFF2-40B4-BE49-F238E27FC236}">
                <a16:creationId xmlns:a16="http://schemas.microsoft.com/office/drawing/2014/main" id="{7FFCC760-BCB1-C34D-67BB-FB03C53D1A09}"/>
              </a:ext>
            </a:extLst>
          </p:cNvPr>
          <p:cNvSpPr txBox="1"/>
          <p:nvPr/>
        </p:nvSpPr>
        <p:spPr>
          <a:xfrm>
            <a:off x="7254652" y="3428055"/>
            <a:ext cx="1584176" cy="646331"/>
          </a:xfrm>
          <a:prstGeom prst="rect">
            <a:avLst/>
          </a:prstGeom>
          <a:noFill/>
        </p:spPr>
        <p:txBody>
          <a:bodyPr wrap="square" rtlCol="0">
            <a:spAutoFit/>
          </a:bodyPr>
          <a:lstStyle/>
          <a:p>
            <a:pPr algn="ctr"/>
            <a:r>
              <a:rPr lang="en-GB" dirty="0"/>
              <a:t>CS/CY </a:t>
            </a:r>
            <a:br>
              <a:rPr lang="en-GB" dirty="0"/>
            </a:br>
            <a:r>
              <a:rPr lang="en-GB" dirty="0"/>
              <a:t>Clustering</a:t>
            </a:r>
          </a:p>
        </p:txBody>
      </p:sp>
      <p:sp>
        <p:nvSpPr>
          <p:cNvPr id="31" name="Rectangle: Rounded Corners 19">
            <a:extLst>
              <a:ext uri="{FF2B5EF4-FFF2-40B4-BE49-F238E27FC236}">
                <a16:creationId xmlns:a16="http://schemas.microsoft.com/office/drawing/2014/main" id="{45751978-1A23-1E5A-0826-DF0C1E06BD15}"/>
              </a:ext>
            </a:extLst>
          </p:cNvPr>
          <p:cNvSpPr/>
          <p:nvPr/>
        </p:nvSpPr>
        <p:spPr>
          <a:xfrm>
            <a:off x="8674690" y="2494086"/>
            <a:ext cx="528836" cy="1364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3 Climatic scenarios</a:t>
            </a:r>
          </a:p>
        </p:txBody>
      </p:sp>
      <p:sp>
        <p:nvSpPr>
          <p:cNvPr id="32" name="Rectangle: Rounded Corners 20">
            <a:extLst>
              <a:ext uri="{FF2B5EF4-FFF2-40B4-BE49-F238E27FC236}">
                <a16:creationId xmlns:a16="http://schemas.microsoft.com/office/drawing/2014/main" id="{BF819DD1-C4E8-3D13-1A41-F87ED26AE643}"/>
              </a:ext>
            </a:extLst>
          </p:cNvPr>
          <p:cNvSpPr/>
          <p:nvPr/>
        </p:nvSpPr>
        <p:spPr>
          <a:xfrm>
            <a:off x="9336360" y="1918021"/>
            <a:ext cx="2368346" cy="481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 TYs</a:t>
            </a:r>
          </a:p>
        </p:txBody>
      </p:sp>
      <p:sp>
        <p:nvSpPr>
          <p:cNvPr id="33" name="Rectangle: Rounded Corners 21">
            <a:extLst>
              <a:ext uri="{FF2B5EF4-FFF2-40B4-BE49-F238E27FC236}">
                <a16:creationId xmlns:a16="http://schemas.microsoft.com/office/drawing/2014/main" id="{D214F72C-C672-7086-3BAF-97CB609F0ACE}"/>
              </a:ext>
            </a:extLst>
          </p:cNvPr>
          <p:cNvSpPr/>
          <p:nvPr/>
        </p:nvSpPr>
        <p:spPr>
          <a:xfrm>
            <a:off x="9336360" y="2492896"/>
            <a:ext cx="2368346" cy="1365801"/>
          </a:xfrm>
          <a:prstGeom prst="roundRect">
            <a:avLst>
              <a:gd name="adj" fmla="val 268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CS</a:t>
            </a:r>
          </a:p>
        </p:txBody>
      </p:sp>
      <p:sp>
        <p:nvSpPr>
          <p:cNvPr id="34" name="Textfeld 33"/>
          <p:cNvSpPr txBox="1"/>
          <p:nvPr/>
        </p:nvSpPr>
        <p:spPr>
          <a:xfrm>
            <a:off x="9336360" y="2505754"/>
            <a:ext cx="2321219"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1: 1987 … 1987 … 1987 … 1987 …</a:t>
            </a:r>
          </a:p>
        </p:txBody>
      </p:sp>
      <p:sp>
        <p:nvSpPr>
          <p:cNvPr id="35" name="Textfeld 34"/>
          <p:cNvSpPr txBox="1"/>
          <p:nvPr/>
        </p:nvSpPr>
        <p:spPr>
          <a:xfrm>
            <a:off x="9336360" y="2730806"/>
            <a:ext cx="2345770"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CS 2: 2009 … 2009 … 2009 … 2009 …</a:t>
            </a:r>
          </a:p>
        </p:txBody>
      </p:sp>
      <p:sp>
        <p:nvSpPr>
          <p:cNvPr id="36" name="Textfeld 35"/>
          <p:cNvSpPr txBox="1"/>
          <p:nvPr/>
        </p:nvSpPr>
        <p:spPr>
          <a:xfrm>
            <a:off x="9357810" y="2899142"/>
            <a:ext cx="2116377" cy="261610"/>
          </a:xfrm>
          <a:prstGeom prst="rect">
            <a:avLst/>
          </a:prstGeom>
          <a:noFill/>
        </p:spPr>
        <p:txBody>
          <a:bodyPr wrap="square" rtlCol="0">
            <a:spAutoFit/>
          </a:bodyPr>
          <a:lstStyle/>
          <a:p>
            <a:pPr algn="l"/>
            <a:r>
              <a:rPr lang="en-GB" sz="1100" dirty="0">
                <a:solidFill>
                  <a:schemeClr val="bg1"/>
                </a:solidFill>
                <a:latin typeface="Calibri" panose="020F0502020204030204" pitchFamily="34" charset="0"/>
                <a:cs typeface="Calibri" panose="020F0502020204030204" pitchFamily="34" charset="0"/>
              </a:rPr>
              <a:t>…</a:t>
            </a:r>
          </a:p>
        </p:txBody>
      </p:sp>
      <p:sp>
        <p:nvSpPr>
          <p:cNvPr id="37" name="TextBox 12">
            <a:extLst>
              <a:ext uri="{FF2B5EF4-FFF2-40B4-BE49-F238E27FC236}">
                <a16:creationId xmlns:a16="http://schemas.microsoft.com/office/drawing/2014/main" id="{7E4689B8-6099-AD27-CF07-7172E675A1A2}"/>
              </a:ext>
            </a:extLst>
          </p:cNvPr>
          <p:cNvSpPr txBox="1"/>
          <p:nvPr/>
        </p:nvSpPr>
        <p:spPr>
          <a:xfrm>
            <a:off x="3295593" y="4721111"/>
            <a:ext cx="3443861" cy="1015663"/>
          </a:xfrm>
          <a:prstGeom prst="rect">
            <a:avLst/>
          </a:prstGeom>
          <a:noFill/>
        </p:spPr>
        <p:txBody>
          <a:bodyPr wrap="square" rtlCol="0" anchor="t">
            <a:spAutoFit/>
          </a:bodyPr>
          <a:lstStyle/>
          <a:p>
            <a:r>
              <a:rPr lang="en-GB" sz="1200" b="1" kern="0" dirty="0">
                <a:solidFill>
                  <a:sysClr val="windowText" lastClr="000000"/>
                </a:solidFill>
              </a:rPr>
              <a:t>First Simplification: CS Reduction</a:t>
            </a:r>
          </a:p>
          <a:p>
            <a:endParaRPr lang="en-GB" sz="1200" b="1" kern="0" dirty="0">
              <a:solidFill>
                <a:sysClr val="windowText" lastClr="000000"/>
              </a:solidFill>
            </a:endParaRPr>
          </a:p>
          <a:p>
            <a:pPr marL="171450" indent="-171450">
              <a:buFont typeface="Arial" panose="020B0604020202020204" pitchFamily="34" charset="0"/>
              <a:buChar char="•"/>
            </a:pPr>
            <a:r>
              <a:rPr lang="en-GB" sz="1200" kern="0" dirty="0">
                <a:solidFill>
                  <a:sysClr val="windowText" lastClr="000000"/>
                </a:solidFill>
              </a:rPr>
              <a:t>One climatic scenario (CS) consists of 1 CY instead of 7 different CY</a:t>
            </a:r>
          </a:p>
          <a:p>
            <a:endParaRPr lang="en-GB" sz="1200" b="1" dirty="0">
              <a:solidFill>
                <a:srgbClr val="00947F"/>
              </a:solidFill>
              <a:latin typeface="Calibri" panose="020F0502020204030204" pitchFamily="34" charset="0"/>
              <a:cs typeface="Calibri" panose="020F0502020204030204" pitchFamily="34" charset="0"/>
            </a:endParaRPr>
          </a:p>
        </p:txBody>
      </p:sp>
      <p:sp>
        <p:nvSpPr>
          <p:cNvPr id="38" name="TextBox 12">
            <a:extLst>
              <a:ext uri="{FF2B5EF4-FFF2-40B4-BE49-F238E27FC236}">
                <a16:creationId xmlns:a16="http://schemas.microsoft.com/office/drawing/2014/main" id="{7E4689B8-6099-AD27-CF07-7172E675A1A2}"/>
              </a:ext>
            </a:extLst>
          </p:cNvPr>
          <p:cNvSpPr txBox="1"/>
          <p:nvPr/>
        </p:nvSpPr>
        <p:spPr>
          <a:xfrm>
            <a:off x="7536160" y="4720997"/>
            <a:ext cx="4536504" cy="1569660"/>
          </a:xfrm>
          <a:prstGeom prst="rect">
            <a:avLst/>
          </a:prstGeom>
          <a:noFill/>
        </p:spPr>
        <p:txBody>
          <a:bodyPr wrap="square" rtlCol="0" anchor="t">
            <a:spAutoFit/>
          </a:bodyPr>
          <a:lstStyle/>
          <a:p>
            <a:r>
              <a:rPr lang="en-GB" sz="1200" b="1" kern="0" dirty="0">
                <a:solidFill>
                  <a:sysClr val="windowText" lastClr="000000"/>
                </a:solidFill>
              </a:rPr>
              <a:t>Second Simplification: CS/CY Clustering</a:t>
            </a:r>
          </a:p>
          <a:p>
            <a:pPr marL="171450" indent="-171450">
              <a:buFont typeface="Arial" panose="020B0604020202020204" pitchFamily="34" charset="0"/>
              <a:buChar char="•"/>
            </a:pPr>
            <a:endParaRPr lang="en-GB" sz="1200" kern="0" dirty="0">
              <a:solidFill>
                <a:sysClr val="windowText" lastClr="000000"/>
              </a:solidFill>
            </a:endParaRPr>
          </a:p>
          <a:p>
            <a:pPr marL="171450" indent="-171450">
              <a:buFont typeface="Arial" panose="020B0604020202020204" pitchFamily="34" charset="0"/>
              <a:buChar char="•"/>
            </a:pPr>
            <a:r>
              <a:rPr lang="en-GB" sz="1200" kern="0" dirty="0">
                <a:solidFill>
                  <a:sysClr val="windowText" lastClr="000000"/>
                </a:solidFill>
              </a:rPr>
              <a:t>EVA results for one target year</a:t>
            </a:r>
            <a:r>
              <a:rPr lang="en-GB" sz="1200" kern="0" baseline="30000" dirty="0">
                <a:solidFill>
                  <a:sysClr val="windowText" lastClr="000000"/>
                </a:solidFill>
              </a:rPr>
              <a:t>1</a:t>
            </a:r>
            <a:r>
              <a:rPr lang="en-GB" sz="1200" kern="0" dirty="0">
                <a:solidFill>
                  <a:sysClr val="windowText" lastClr="000000"/>
                </a:solidFill>
              </a:rPr>
              <a:t> are calculated with all CY</a:t>
            </a:r>
          </a:p>
          <a:p>
            <a:pPr marL="171450" indent="-171450">
              <a:buFont typeface="Arial" panose="020B0604020202020204" pitchFamily="34" charset="0"/>
              <a:buChar char="•"/>
            </a:pPr>
            <a:r>
              <a:rPr lang="en-GB" sz="1200" kern="0" dirty="0">
                <a:solidFill>
                  <a:sysClr val="windowText" lastClr="000000"/>
                </a:solidFill>
              </a:rPr>
              <a:t>The EVA (dis)investment decisions of each CY are evaluated in economic dispatch simulations for all other 34 CY </a:t>
            </a:r>
            <a:br>
              <a:rPr lang="en-GB" sz="1200" kern="0" dirty="0">
                <a:solidFill>
                  <a:sysClr val="windowText" lastClr="000000"/>
                </a:solidFill>
              </a:rPr>
            </a:br>
            <a:r>
              <a:rPr lang="en-GB" sz="1200" kern="0" dirty="0">
                <a:solidFill>
                  <a:sysClr val="windowText" lastClr="000000"/>
                </a:solidFill>
                <a:sym typeface="Wingdings" panose="05000000000000000000" pitchFamily="2" charset="2"/>
              </a:rPr>
              <a:t> total system costs for non-optimal expansion plans </a:t>
            </a:r>
            <a:r>
              <a:rPr lang="en-GB" sz="1200" kern="0" dirty="0">
                <a:solidFill>
                  <a:sysClr val="windowText" lastClr="000000"/>
                </a:solidFill>
              </a:rPr>
              <a:t> </a:t>
            </a:r>
          </a:p>
          <a:p>
            <a:pPr marL="171450" indent="-171450">
              <a:buFont typeface="Arial" panose="020B0604020202020204" pitchFamily="34" charset="0"/>
              <a:buChar char="•"/>
            </a:pPr>
            <a:r>
              <a:rPr lang="en-GB" sz="1200" kern="0" dirty="0">
                <a:solidFill>
                  <a:sysClr val="windowText" lastClr="000000"/>
                </a:solidFill>
              </a:rPr>
              <a:t>Minimum distance clustering to find three representative CYs </a:t>
            </a:r>
          </a:p>
          <a:p>
            <a:pPr marL="171450" indent="-171450">
              <a:buFont typeface="Arial" panose="020B0604020202020204" pitchFamily="34" charset="0"/>
              <a:buChar char="•"/>
            </a:pPr>
            <a:r>
              <a:rPr lang="en-GB" sz="1200" kern="0" dirty="0">
                <a:solidFill>
                  <a:sysClr val="windowText" lastClr="000000"/>
                </a:solidFill>
              </a:rPr>
              <a:t>Weighting of CY in EVA based on the clustering</a:t>
            </a:r>
          </a:p>
        </p:txBody>
      </p:sp>
      <p:cxnSp>
        <p:nvCxnSpPr>
          <p:cNvPr id="19" name="Gerader Verbinder 18"/>
          <p:cNvCxnSpPr/>
          <p:nvPr/>
        </p:nvCxnSpPr>
        <p:spPr>
          <a:xfrm>
            <a:off x="3217329" y="4765824"/>
            <a:ext cx="0" cy="16486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7536160" y="4765824"/>
            <a:ext cx="0" cy="16486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3503712" y="6434232"/>
            <a:ext cx="7220463" cy="615553"/>
          </a:xfrm>
          <a:prstGeom prst="rect">
            <a:avLst/>
          </a:prstGeom>
          <a:noFill/>
        </p:spPr>
        <p:txBody>
          <a:bodyPr wrap="square" rtlCol="0">
            <a:spAutoFit/>
          </a:bodyPr>
          <a:lstStyle/>
          <a:p>
            <a:r>
              <a:rPr lang="en-GB" sz="1100" kern="0" baseline="30000" dirty="0">
                <a:solidFill>
                  <a:schemeClr val="tx1">
                    <a:lumMod val="50000"/>
                  </a:schemeClr>
                </a:solidFill>
              </a:rPr>
              <a:t>1</a:t>
            </a:r>
            <a:r>
              <a:rPr lang="en-GB" sz="1100" kern="0" dirty="0">
                <a:solidFill>
                  <a:schemeClr val="tx1">
                    <a:lumMod val="50000"/>
                  </a:schemeClr>
                </a:solidFill>
              </a:rPr>
              <a:t> To reduce the problem size of climatic scenario selection, we focus on a single target year (2030 - </a:t>
            </a:r>
            <a:r>
              <a:rPr lang="en-GB" sz="1100" dirty="0">
                <a:solidFill>
                  <a:schemeClr val="tx1">
                    <a:lumMod val="50000"/>
                  </a:schemeClr>
                </a:solidFill>
              </a:rPr>
              <a:t>Highest RES penetration</a:t>
            </a:r>
            <a:r>
              <a:rPr lang="en-GB" sz="1100" kern="0" dirty="0">
                <a:solidFill>
                  <a:schemeClr val="tx1">
                    <a:lumMod val="50000"/>
                  </a:schemeClr>
                </a:solidFill>
              </a:rPr>
              <a:t>) to select the representative climatic years and reduce the number of blocks per day.</a:t>
            </a:r>
          </a:p>
          <a:p>
            <a:r>
              <a:rPr lang="en-GB" kern="0" baseline="30000" dirty="0">
                <a:solidFill>
                  <a:sysClr val="windowText" lastClr="000000"/>
                </a:solidFill>
              </a:rPr>
              <a:t> </a:t>
            </a:r>
            <a:endParaRPr lang="en-GB"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87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p:custDataLst>
              <p:tags r:id="rId1"/>
            </p:custDataLst>
            <p:extLst>
              <p:ext uri="{D42A27DB-BD31-4B8C-83A1-F6EECF244321}">
                <p14:modId xmlns:p14="http://schemas.microsoft.com/office/powerpoint/2010/main" val="1686209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14" name="Objekt 1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5B3E57-A7D0-49DE-A443-2B12660694AD}"/>
              </a:ext>
            </a:extLst>
          </p:cNvPr>
          <p:cNvSpPr>
            <a:spLocks noGrp="1"/>
          </p:cNvSpPr>
          <p:nvPr>
            <p:ph type="title"/>
          </p:nvPr>
        </p:nvSpPr>
        <p:spPr/>
        <p:txBody>
          <a:bodyPr vert="horz">
            <a:normAutofit/>
          </a:bodyPr>
          <a:lstStyle/>
          <a:p>
            <a:r>
              <a:rPr lang="en-GB" sz="2400" dirty="0"/>
              <a:t>Today’s Agenda : focus on methodologies</a:t>
            </a:r>
          </a:p>
        </p:txBody>
      </p:sp>
      <p:sp>
        <p:nvSpPr>
          <p:cNvPr id="4" name="Text Placeholder 3">
            <a:extLst>
              <a:ext uri="{FF2B5EF4-FFF2-40B4-BE49-F238E27FC236}">
                <a16:creationId xmlns:a16="http://schemas.microsoft.com/office/drawing/2014/main" id="{8E1E8595-E7EF-4672-8626-92447C353341}"/>
              </a:ext>
            </a:extLst>
          </p:cNvPr>
          <p:cNvSpPr>
            <a:spLocks noGrp="1"/>
          </p:cNvSpPr>
          <p:nvPr>
            <p:ph type="body" sz="quarter" idx="12"/>
          </p:nvPr>
        </p:nvSpPr>
        <p:spPr>
          <a:xfrm>
            <a:off x="286346" y="1124744"/>
            <a:ext cx="5809654" cy="5472608"/>
          </a:xfrm>
        </p:spPr>
        <p:txBody>
          <a:bodyPr anchor="t">
            <a:normAutofit/>
          </a:bodyPr>
          <a:lstStyle/>
          <a:p>
            <a:pPr>
              <a:lnSpc>
                <a:spcPct val="150000"/>
              </a:lnSpc>
            </a:pPr>
            <a:r>
              <a:rPr lang="en-GB" sz="3200" dirty="0">
                <a:solidFill>
                  <a:schemeClr val="accent2"/>
                </a:solidFill>
              </a:rPr>
              <a:t>Part 1</a:t>
            </a:r>
          </a:p>
          <a:p>
            <a:pPr>
              <a:lnSpc>
                <a:spcPct val="150000"/>
              </a:lnSpc>
            </a:pPr>
            <a:r>
              <a:rPr lang="en-GB" sz="2400" dirty="0">
                <a:solidFill>
                  <a:schemeClr val="accent6"/>
                </a:solidFill>
              </a:rPr>
              <a:t>Introduction</a:t>
            </a:r>
            <a:endParaRPr lang="en-GB" dirty="0">
              <a:solidFill>
                <a:schemeClr val="accent6"/>
              </a:solidFill>
            </a:endParaRPr>
          </a:p>
          <a:p>
            <a:pPr marL="800100" lvl="1" indent="-342900">
              <a:lnSpc>
                <a:spcPct val="100000"/>
              </a:lnSpc>
              <a:buSzPct val="100000"/>
              <a:buFont typeface="Wingdings" panose="05000000000000000000" pitchFamily="2" charset="2"/>
              <a:buChar char="Ø"/>
            </a:pPr>
            <a:r>
              <a:rPr lang="en-GB" dirty="0"/>
              <a:t>Introduction and feedback from last public workshop and the call for evidence</a:t>
            </a:r>
          </a:p>
          <a:p>
            <a:pPr marL="800100" lvl="1" indent="-342900">
              <a:lnSpc>
                <a:spcPct val="150000"/>
              </a:lnSpc>
              <a:buSzPct val="100000"/>
              <a:buFont typeface="Wingdings" panose="05000000000000000000" pitchFamily="2" charset="2"/>
              <a:buChar char="Ø"/>
            </a:pPr>
            <a:r>
              <a:rPr lang="en-GB" dirty="0"/>
              <a:t>ERAA scenarios and main steps</a:t>
            </a:r>
            <a:br>
              <a:rPr lang="en-GB" dirty="0"/>
            </a:br>
            <a:endParaRPr lang="en-GB" dirty="0"/>
          </a:p>
          <a:p>
            <a:pPr>
              <a:lnSpc>
                <a:spcPct val="150000"/>
              </a:lnSpc>
            </a:pPr>
            <a:r>
              <a:rPr lang="en-GB" sz="2400" dirty="0">
                <a:solidFill>
                  <a:schemeClr val="accent6"/>
                </a:solidFill>
              </a:rPr>
              <a:t>Methodologies #1</a:t>
            </a:r>
          </a:p>
          <a:p>
            <a:pPr marL="800100" lvl="1" indent="-342900">
              <a:lnSpc>
                <a:spcPct val="150000"/>
              </a:lnSpc>
              <a:buFont typeface="Wingdings" panose="05000000000000000000" pitchFamily="2" charset="2"/>
              <a:buChar char="Ø"/>
            </a:pPr>
            <a:r>
              <a:rPr lang="en-GB" dirty="0"/>
              <a:t>Multi-year approach for the EVA step</a:t>
            </a:r>
          </a:p>
          <a:p>
            <a:pPr marL="800100" lvl="1" indent="-342900">
              <a:lnSpc>
                <a:spcPct val="150000"/>
              </a:lnSpc>
              <a:buFont typeface="Wingdings" panose="05000000000000000000" pitchFamily="2" charset="2"/>
              <a:buChar char="Ø"/>
            </a:pPr>
            <a:r>
              <a:rPr lang="en-GB" dirty="0"/>
              <a:t>Price cap determination</a:t>
            </a:r>
          </a:p>
          <a:p>
            <a:pPr marL="800100" lvl="1" indent="-342900">
              <a:lnSpc>
                <a:spcPct val="150000"/>
              </a:lnSpc>
              <a:buFont typeface="Wingdings" panose="05000000000000000000" pitchFamily="2" charset="2"/>
              <a:buChar char="Ø"/>
            </a:pPr>
            <a:r>
              <a:rPr lang="en-GB" dirty="0"/>
              <a:t>Iterative capacity approach of “with CM” scenario</a:t>
            </a:r>
          </a:p>
        </p:txBody>
      </p:sp>
      <p:sp>
        <p:nvSpPr>
          <p:cNvPr id="5" name="Text Placeholder 3">
            <a:extLst>
              <a:ext uri="{FF2B5EF4-FFF2-40B4-BE49-F238E27FC236}">
                <a16:creationId xmlns:a16="http://schemas.microsoft.com/office/drawing/2014/main" id="{5B9890C5-46CC-3B1D-9DFE-3E1A69160B27}"/>
              </a:ext>
            </a:extLst>
          </p:cNvPr>
          <p:cNvSpPr txBox="1">
            <a:spLocks/>
          </p:cNvSpPr>
          <p:nvPr/>
        </p:nvSpPr>
        <p:spPr>
          <a:xfrm>
            <a:off x="6088755" y="1124744"/>
            <a:ext cx="5809654" cy="5472608"/>
          </a:xfrm>
          <a:prstGeom prst="rect">
            <a:avLst/>
          </a:prstGeom>
          <a:ln>
            <a:noFill/>
          </a:ln>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3200" dirty="0">
                <a:solidFill>
                  <a:schemeClr val="accent2"/>
                </a:solidFill>
              </a:rPr>
              <a:t>Part 2</a:t>
            </a:r>
          </a:p>
          <a:p>
            <a:pPr>
              <a:lnSpc>
                <a:spcPct val="150000"/>
              </a:lnSpc>
            </a:pPr>
            <a:r>
              <a:rPr lang="en-GB" sz="2400" dirty="0">
                <a:solidFill>
                  <a:schemeClr val="accent6"/>
                </a:solidFill>
              </a:rPr>
              <a:t>Methodologies #2</a:t>
            </a:r>
          </a:p>
          <a:p>
            <a:pPr marL="800100" lvl="1" indent="-342900">
              <a:lnSpc>
                <a:spcPct val="150000"/>
              </a:lnSpc>
              <a:buFont typeface="Wingdings" panose="05000000000000000000" pitchFamily="2" charset="2"/>
              <a:buChar char="Ø"/>
            </a:pPr>
            <a:r>
              <a:rPr lang="en-GB" dirty="0"/>
              <a:t>Explicit DSR modelling and expansion potentials</a:t>
            </a:r>
          </a:p>
          <a:p>
            <a:pPr marL="800100" lvl="1" indent="-342900">
              <a:lnSpc>
                <a:spcPct val="150000"/>
              </a:lnSpc>
              <a:buFont typeface="Wingdings" panose="05000000000000000000" pitchFamily="2" charset="2"/>
              <a:buChar char="Ø"/>
            </a:pPr>
            <a:r>
              <a:rPr lang="en-GB" dirty="0"/>
              <a:t>Flow based Market Coupling domains</a:t>
            </a:r>
          </a:p>
          <a:p>
            <a:pPr marL="800100" lvl="1" indent="-342900">
              <a:lnSpc>
                <a:spcPct val="150000"/>
              </a:lnSpc>
              <a:buFont typeface="Wingdings" panose="05000000000000000000" pitchFamily="2" charset="2"/>
              <a:buChar char="Ø"/>
            </a:pPr>
            <a:r>
              <a:rPr lang="en-GB" dirty="0"/>
              <a:t>Flow factor competition &amp; curtailment sharing</a:t>
            </a:r>
            <a:br>
              <a:rPr lang="en-GB" dirty="0"/>
            </a:br>
            <a:endParaRPr lang="en-GB" dirty="0"/>
          </a:p>
          <a:p>
            <a:pPr>
              <a:lnSpc>
                <a:spcPct val="200000"/>
              </a:lnSpc>
            </a:pPr>
            <a:r>
              <a:rPr lang="en-GB" sz="2400" dirty="0">
                <a:solidFill>
                  <a:schemeClr val="accent6"/>
                </a:solidFill>
              </a:rPr>
              <a:t>Conclusions &amp; next steps</a:t>
            </a:r>
          </a:p>
        </p:txBody>
      </p:sp>
      <p:sp>
        <p:nvSpPr>
          <p:cNvPr id="6" name="Oval 5">
            <a:extLst>
              <a:ext uri="{FF2B5EF4-FFF2-40B4-BE49-F238E27FC236}">
                <a16:creationId xmlns:a16="http://schemas.microsoft.com/office/drawing/2014/main" id="{A1D46275-F4B6-C513-F201-6E8675106A85}"/>
              </a:ext>
            </a:extLst>
          </p:cNvPr>
          <p:cNvSpPr/>
          <p:nvPr/>
        </p:nvSpPr>
        <p:spPr>
          <a:xfrm>
            <a:off x="743166" y="2492896"/>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Oval 6">
            <a:extLst>
              <a:ext uri="{FF2B5EF4-FFF2-40B4-BE49-F238E27FC236}">
                <a16:creationId xmlns:a16="http://schemas.microsoft.com/office/drawing/2014/main" id="{C4329370-27C3-B613-E051-90B4D205C141}"/>
              </a:ext>
            </a:extLst>
          </p:cNvPr>
          <p:cNvSpPr/>
          <p:nvPr/>
        </p:nvSpPr>
        <p:spPr>
          <a:xfrm>
            <a:off x="743166" y="3140968"/>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Oval 7">
            <a:extLst>
              <a:ext uri="{FF2B5EF4-FFF2-40B4-BE49-F238E27FC236}">
                <a16:creationId xmlns:a16="http://schemas.microsoft.com/office/drawing/2014/main" id="{1AB330D9-07D5-5538-BDA4-FA3B08D16FE4}"/>
              </a:ext>
            </a:extLst>
          </p:cNvPr>
          <p:cNvSpPr/>
          <p:nvPr/>
        </p:nvSpPr>
        <p:spPr>
          <a:xfrm>
            <a:off x="743166" y="4612626"/>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Oval 8">
            <a:extLst>
              <a:ext uri="{FF2B5EF4-FFF2-40B4-BE49-F238E27FC236}">
                <a16:creationId xmlns:a16="http://schemas.microsoft.com/office/drawing/2014/main" id="{DC9D3E75-3D04-3174-6B70-33311180A2C3}"/>
              </a:ext>
            </a:extLst>
          </p:cNvPr>
          <p:cNvSpPr/>
          <p:nvPr/>
        </p:nvSpPr>
        <p:spPr>
          <a:xfrm>
            <a:off x="743166" y="5062155"/>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Oval 9">
            <a:extLst>
              <a:ext uri="{FF2B5EF4-FFF2-40B4-BE49-F238E27FC236}">
                <a16:creationId xmlns:a16="http://schemas.microsoft.com/office/drawing/2014/main" id="{1A994519-9912-3F51-1101-161E73A91F00}"/>
              </a:ext>
            </a:extLst>
          </p:cNvPr>
          <p:cNvSpPr/>
          <p:nvPr/>
        </p:nvSpPr>
        <p:spPr>
          <a:xfrm>
            <a:off x="743166" y="5511685"/>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Oval 10">
            <a:extLst>
              <a:ext uri="{FF2B5EF4-FFF2-40B4-BE49-F238E27FC236}">
                <a16:creationId xmlns:a16="http://schemas.microsoft.com/office/drawing/2014/main" id="{1AC206D3-509C-DADC-6A43-E6C8B1E2C6F1}"/>
              </a:ext>
            </a:extLst>
          </p:cNvPr>
          <p:cNvSpPr/>
          <p:nvPr/>
        </p:nvSpPr>
        <p:spPr>
          <a:xfrm>
            <a:off x="6545575" y="2562597"/>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Oval 11">
            <a:extLst>
              <a:ext uri="{FF2B5EF4-FFF2-40B4-BE49-F238E27FC236}">
                <a16:creationId xmlns:a16="http://schemas.microsoft.com/office/drawing/2014/main" id="{AA8959BF-BAE8-D598-C1CE-1E212629BB50}"/>
              </a:ext>
            </a:extLst>
          </p:cNvPr>
          <p:cNvSpPr/>
          <p:nvPr/>
        </p:nvSpPr>
        <p:spPr>
          <a:xfrm>
            <a:off x="6552820" y="3024826"/>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Oval 12">
            <a:extLst>
              <a:ext uri="{FF2B5EF4-FFF2-40B4-BE49-F238E27FC236}">
                <a16:creationId xmlns:a16="http://schemas.microsoft.com/office/drawing/2014/main" id="{C24B8639-0C18-9B9C-AAED-6356C09D6463}"/>
              </a:ext>
            </a:extLst>
          </p:cNvPr>
          <p:cNvSpPr/>
          <p:nvPr/>
        </p:nvSpPr>
        <p:spPr>
          <a:xfrm>
            <a:off x="6552820" y="3501008"/>
            <a:ext cx="360040" cy="36004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cxnSp>
        <p:nvCxnSpPr>
          <p:cNvPr id="15" name="Straight Connector 14">
            <a:extLst>
              <a:ext uri="{FF2B5EF4-FFF2-40B4-BE49-F238E27FC236}">
                <a16:creationId xmlns:a16="http://schemas.microsoft.com/office/drawing/2014/main" id="{AA809B2C-DD45-5107-928B-50EA5CB6DEA6}"/>
              </a:ext>
            </a:extLst>
          </p:cNvPr>
          <p:cNvCxnSpPr/>
          <p:nvPr/>
        </p:nvCxnSpPr>
        <p:spPr>
          <a:xfrm>
            <a:off x="5951984" y="1124744"/>
            <a:ext cx="0" cy="518457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79864311-475F-B0E7-7685-70C37AD22156}"/>
              </a:ext>
            </a:extLst>
          </p:cNvPr>
          <p:cNvCxnSpPr>
            <a:cxnSpLocks/>
            <a:stCxn id="4" idx="1"/>
          </p:cNvCxnSpPr>
          <p:nvPr/>
        </p:nvCxnSpPr>
        <p:spPr>
          <a:xfrm>
            <a:off x="286346" y="3861048"/>
            <a:ext cx="5377606" cy="0"/>
          </a:xfrm>
          <a:prstGeom prst="line">
            <a:avLst/>
          </a:prstGeom>
          <a:ln w="28575">
            <a:prstDash val="lgDas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C43F81F3-238D-D628-376C-DCB8780C9217}"/>
              </a:ext>
            </a:extLst>
          </p:cNvPr>
          <p:cNvCxnSpPr>
            <a:cxnSpLocks/>
          </p:cNvCxnSpPr>
          <p:nvPr/>
        </p:nvCxnSpPr>
        <p:spPr>
          <a:xfrm>
            <a:off x="6240016" y="4221088"/>
            <a:ext cx="5472608" cy="0"/>
          </a:xfrm>
          <a:prstGeom prst="line">
            <a:avLst/>
          </a:prstGeom>
          <a:ln w="28575">
            <a:prstDash val="lg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5127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39052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Price Caps</a:t>
            </a:r>
          </a:p>
        </p:txBody>
      </p:sp>
      <p:sp>
        <p:nvSpPr>
          <p:cNvPr id="5" name="Text Placeholder 2">
            <a:extLst>
              <a:ext uri="{FF2B5EF4-FFF2-40B4-BE49-F238E27FC236}">
                <a16:creationId xmlns:a16="http://schemas.microsoft.com/office/drawing/2014/main" id="{614B7D04-BA67-26C5-DA73-4A591120632D}"/>
              </a:ext>
            </a:extLst>
          </p:cNvPr>
          <p:cNvSpPr>
            <a:spLocks noGrp="1"/>
          </p:cNvSpPr>
          <p:nvPr>
            <p:ph type="body" sz="quarter" idx="12"/>
          </p:nvPr>
        </p:nvSpPr>
        <p:spPr>
          <a:xfrm>
            <a:off x="254397" y="5661248"/>
            <a:ext cx="11617788" cy="1008112"/>
          </a:xfrm>
        </p:spPr>
        <p:txBody>
          <a:bodyPr/>
          <a:lstStyle/>
          <a:p>
            <a:r>
              <a:rPr lang="en-US" dirty="0"/>
              <a:t>Felix Böing</a:t>
            </a:r>
          </a:p>
          <a:p>
            <a:r>
              <a:rPr lang="en-US" dirty="0"/>
              <a:t>50 Hz &amp; ERAA expert</a:t>
            </a:r>
          </a:p>
          <a:p>
            <a:endParaRPr lang="en-GB" dirty="0"/>
          </a:p>
        </p:txBody>
      </p:sp>
    </p:spTree>
    <p:extLst>
      <p:ext uri="{BB962C8B-B14F-4D97-AF65-F5344CB8AC3E}">
        <p14:creationId xmlns:p14="http://schemas.microsoft.com/office/powerpoint/2010/main" val="80492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2493036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2BD074-E9A1-7FE8-38CE-E498F120F331}"/>
              </a:ext>
            </a:extLst>
          </p:cNvPr>
          <p:cNvSpPr>
            <a:spLocks noGrp="1"/>
          </p:cNvSpPr>
          <p:nvPr>
            <p:ph type="title"/>
          </p:nvPr>
        </p:nvSpPr>
        <p:spPr>
          <a:xfrm>
            <a:off x="294179" y="312535"/>
            <a:ext cx="11617788" cy="936104"/>
          </a:xfrm>
        </p:spPr>
        <p:txBody>
          <a:bodyPr/>
          <a:lstStyle/>
          <a:p>
            <a:r>
              <a:rPr lang="en-GB" dirty="0"/>
              <a:t>Price caps in the day-ahead market are dynamic and increase after scarcity events</a:t>
            </a:r>
          </a:p>
        </p:txBody>
      </p:sp>
      <p:sp>
        <p:nvSpPr>
          <p:cNvPr id="16" name="Text Placeholder 3">
            <a:extLst>
              <a:ext uri="{FF2B5EF4-FFF2-40B4-BE49-F238E27FC236}">
                <a16:creationId xmlns:a16="http://schemas.microsoft.com/office/drawing/2014/main" id="{C520BAC5-23B4-40B6-AC3C-493D2404A11C}"/>
              </a:ext>
            </a:extLst>
          </p:cNvPr>
          <p:cNvSpPr txBox="1">
            <a:spLocks/>
          </p:cNvSpPr>
          <p:nvPr/>
        </p:nvSpPr>
        <p:spPr>
          <a:xfrm>
            <a:off x="9084165" y="1433776"/>
            <a:ext cx="2994714" cy="480353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latin typeface="+mn-lt"/>
              </a:rPr>
              <a:t>Price cap evolution depends on the market situation</a:t>
            </a:r>
            <a:br>
              <a:rPr lang="en-GB" dirty="0">
                <a:latin typeface="+mn-lt"/>
              </a:rPr>
            </a:br>
            <a:br>
              <a:rPr lang="en-GB" dirty="0">
                <a:latin typeface="+mn-lt"/>
              </a:rPr>
            </a:br>
            <a:endParaRPr lang="en-GB" dirty="0">
              <a:latin typeface="+mn-lt"/>
            </a:endParaRPr>
          </a:p>
          <a:p>
            <a:pPr marL="285750" indent="-285750">
              <a:buFont typeface="Arial" panose="020B0604020202020204" pitchFamily="34" charset="0"/>
              <a:buChar char="•"/>
            </a:pPr>
            <a:r>
              <a:rPr lang="en-GB" dirty="0">
                <a:latin typeface="+mn-lt"/>
              </a:rPr>
              <a:t>The value of the price cap is crucial for scarcity revenues and thus for des(investment) decisions</a:t>
            </a:r>
            <a:endParaRPr lang="en-GB" dirty="0"/>
          </a:p>
        </p:txBody>
      </p:sp>
      <p:grpSp>
        <p:nvGrpSpPr>
          <p:cNvPr id="3" name="Group 2">
            <a:extLst>
              <a:ext uri="{FF2B5EF4-FFF2-40B4-BE49-F238E27FC236}">
                <a16:creationId xmlns:a16="http://schemas.microsoft.com/office/drawing/2014/main" id="{28B443CD-58B7-3294-6B6C-DCEACF773115}"/>
              </a:ext>
            </a:extLst>
          </p:cNvPr>
          <p:cNvGrpSpPr/>
          <p:nvPr/>
        </p:nvGrpSpPr>
        <p:grpSpPr>
          <a:xfrm>
            <a:off x="393509" y="1733360"/>
            <a:ext cx="8806002" cy="4287928"/>
            <a:chOff x="393509" y="1100907"/>
            <a:chExt cx="8806002" cy="4287928"/>
          </a:xfrm>
        </p:grpSpPr>
        <p:pic>
          <p:nvPicPr>
            <p:cNvPr id="9" name="Grafik 8"/>
            <p:cNvPicPr>
              <a:picLocks noChangeAspect="1"/>
            </p:cNvPicPr>
            <p:nvPr/>
          </p:nvPicPr>
          <p:blipFill rotWithShape="1">
            <a:blip r:embed="rId6"/>
            <a:srcRect t="9154"/>
            <a:stretch/>
          </p:blipFill>
          <p:spPr>
            <a:xfrm>
              <a:off x="393509" y="1100907"/>
              <a:ext cx="8806002" cy="4287928"/>
            </a:xfrm>
            <a:prstGeom prst="rect">
              <a:avLst/>
            </a:prstGeom>
          </p:spPr>
        </p:pic>
        <p:pic>
          <p:nvPicPr>
            <p:cNvPr id="11" name="Grafik 10"/>
            <p:cNvPicPr>
              <a:picLocks noChangeAspect="1"/>
            </p:cNvPicPr>
            <p:nvPr/>
          </p:nvPicPr>
          <p:blipFill rotWithShape="1">
            <a:blip r:embed="rId7"/>
            <a:srcRect b="21880"/>
            <a:stretch/>
          </p:blipFill>
          <p:spPr>
            <a:xfrm>
              <a:off x="1145367" y="1367038"/>
              <a:ext cx="2304256" cy="706945"/>
            </a:xfrm>
            <a:prstGeom prst="rect">
              <a:avLst/>
            </a:prstGeom>
            <a:ln>
              <a:solidFill>
                <a:schemeClr val="tx1"/>
              </a:solidFill>
            </a:ln>
          </p:spPr>
        </p:pic>
        <p:cxnSp>
          <p:nvCxnSpPr>
            <p:cNvPr id="18" name="Gerade Verbindung mit Pfeil 17"/>
            <p:cNvCxnSpPr>
              <a:cxnSpLocks/>
            </p:cNvCxnSpPr>
            <p:nvPr/>
          </p:nvCxnSpPr>
          <p:spPr>
            <a:xfrm>
              <a:off x="1415480" y="2073983"/>
              <a:ext cx="144016" cy="70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Pfeil nach rechts 20"/>
          <p:cNvSpPr/>
          <p:nvPr/>
        </p:nvSpPr>
        <p:spPr>
          <a:xfrm>
            <a:off x="1991543" y="3140968"/>
            <a:ext cx="7092621" cy="942179"/>
          </a:xfrm>
          <a:prstGeom prst="rightArrow">
            <a:avLst>
              <a:gd name="adj1" fmla="val 100000"/>
              <a:gd name="adj2" fmla="val 50000"/>
            </a:avLst>
          </a:prstGeom>
          <a:solidFill>
            <a:schemeClr val="bg2">
              <a:lumMod val="9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D218B"/>
                </a:solidFill>
              </a:rPr>
              <a:t>For illustrative purposes</a:t>
            </a:r>
          </a:p>
        </p:txBody>
      </p:sp>
    </p:spTree>
    <p:extLst>
      <p:ext uri="{BB962C8B-B14F-4D97-AF65-F5344CB8AC3E}">
        <p14:creationId xmlns:p14="http://schemas.microsoft.com/office/powerpoint/2010/main" val="3548688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4155132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A1A14E-1876-10D0-8905-1DDB89456F7C}"/>
              </a:ext>
            </a:extLst>
          </p:cNvPr>
          <p:cNvSpPr>
            <a:spLocks noGrp="1"/>
          </p:cNvSpPr>
          <p:nvPr>
            <p:ph type="title"/>
          </p:nvPr>
        </p:nvSpPr>
        <p:spPr>
          <a:xfrm>
            <a:off x="287106" y="382831"/>
            <a:ext cx="11617788" cy="936104"/>
          </a:xfrm>
        </p:spPr>
        <p:txBody>
          <a:bodyPr vert="horz"/>
          <a:lstStyle/>
          <a:p>
            <a:r>
              <a:rPr lang="en-GB" dirty="0"/>
              <a:t>Calculation of representative price cap values for each TY</a:t>
            </a:r>
          </a:p>
        </p:txBody>
      </p:sp>
      <p:sp>
        <p:nvSpPr>
          <p:cNvPr id="3" name="Rectangle 2">
            <a:extLst>
              <a:ext uri="{FF2B5EF4-FFF2-40B4-BE49-F238E27FC236}">
                <a16:creationId xmlns:a16="http://schemas.microsoft.com/office/drawing/2014/main" id="{01B01136-744E-5045-FB6F-E1A0E9805624}"/>
              </a:ext>
            </a:extLst>
          </p:cNvPr>
          <p:cNvSpPr/>
          <p:nvPr/>
        </p:nvSpPr>
        <p:spPr>
          <a:xfrm>
            <a:off x="472447" y="1296541"/>
            <a:ext cx="6114121" cy="3762312"/>
          </a:xfrm>
          <a:prstGeom prst="rect">
            <a:avLst/>
          </a:prstGeom>
        </p:spPr>
        <p:txBody>
          <a:bodyPr wrap="square">
            <a:spAutoFit/>
          </a:bodyPr>
          <a:lstStyle/>
          <a:p>
            <a:pPr defTabSz="914400">
              <a:lnSpc>
                <a:spcPts val="2600"/>
              </a:lnSpc>
            </a:pPr>
            <a:r>
              <a:rPr lang="en-GB" sz="2400" b="1" dirty="0">
                <a:solidFill>
                  <a:srgbClr val="00947F"/>
                </a:solidFill>
                <a:latin typeface="Calibri" panose="020F0502020204030204" pitchFamily="34" charset="0"/>
                <a:cs typeface="Calibri" panose="020F0502020204030204" pitchFamily="34" charset="0"/>
              </a:rPr>
              <a:t>Principles of methodology</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Pre-Processing step before EVA simulation run</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Economic Dispatch on National Estimates 2025</a:t>
            </a:r>
          </a:p>
          <a:p>
            <a:pPr marL="742950" lvl="1" indent="-285750" defTabSz="914400">
              <a:lnSpc>
                <a:spcPct val="1500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Simulated over 8 consecutive climate years</a:t>
            </a:r>
          </a:p>
          <a:p>
            <a:pPr marL="1257300" lvl="2" indent="-342900" defTabSz="914400">
              <a:lnSpc>
                <a:spcPct val="90000"/>
              </a:lnSpc>
              <a:spcBef>
                <a:spcPts val="500"/>
              </a:spcBef>
              <a:buFont typeface="Courier New" panose="02070309020205020404" pitchFamily="49" charset="0"/>
              <a:buChar char="o"/>
            </a:pPr>
            <a:r>
              <a:rPr lang="en-GB" sz="2000" dirty="0">
                <a:solidFill>
                  <a:srgbClr val="3A3A3F"/>
                </a:solidFill>
                <a:latin typeface="Calibri" panose="020F0502020204030204" pitchFamily="34" charset="0"/>
                <a:cs typeface="Calibri" panose="020F0502020204030204" pitchFamily="34" charset="0"/>
              </a:rPr>
              <a:t>Starting value: 4 k€/MWh in 2023</a:t>
            </a:r>
          </a:p>
          <a:p>
            <a:pPr marL="1257300" lvl="2" indent="-342900" defTabSz="914400">
              <a:lnSpc>
                <a:spcPct val="90000"/>
              </a:lnSpc>
              <a:spcBef>
                <a:spcPts val="500"/>
              </a:spcBef>
              <a:buFont typeface="Courier New" panose="02070309020205020404" pitchFamily="49" charset="0"/>
              <a:buChar char="o"/>
            </a:pPr>
            <a:r>
              <a:rPr lang="en-GB" sz="2000" dirty="0">
                <a:solidFill>
                  <a:srgbClr val="3A3A3F"/>
                </a:solidFill>
                <a:latin typeface="Calibri" panose="020F0502020204030204" pitchFamily="34" charset="0"/>
                <a:cs typeface="Calibri" panose="020F0502020204030204" pitchFamily="34" charset="0"/>
              </a:rPr>
              <a:t>Increase of the price cap based on simulated price spikes</a:t>
            </a:r>
          </a:p>
          <a:p>
            <a:pPr lvl="2" defTabSz="914400">
              <a:lnSpc>
                <a:spcPct val="90000"/>
              </a:lnSpc>
              <a:spcBef>
                <a:spcPts val="500"/>
              </a:spcBef>
            </a:pPr>
            <a:endParaRPr lang="en-GB" sz="2000" dirty="0">
              <a:solidFill>
                <a:srgbClr val="3A3A3F"/>
              </a:solidFill>
              <a:latin typeface="Calibri" panose="020F0502020204030204" pitchFamily="34" charset="0"/>
              <a:cs typeface="Calibri" panose="020F0502020204030204" pitchFamily="34" charset="0"/>
            </a:endParaRPr>
          </a:p>
          <a:p>
            <a:pPr defTabSz="914400">
              <a:lnSpc>
                <a:spcPts val="2600"/>
              </a:lnSpc>
            </a:pPr>
            <a:r>
              <a:rPr lang="en-GB" sz="2400" b="1" dirty="0">
                <a:solidFill>
                  <a:srgbClr val="00947F"/>
                </a:solidFill>
                <a:latin typeface="Calibri" panose="020F0502020204030204" pitchFamily="34" charset="0"/>
                <a:cs typeface="Calibri" panose="020F0502020204030204" pitchFamily="34" charset="0"/>
              </a:rPr>
              <a:t>Result</a:t>
            </a:r>
          </a:p>
          <a:p>
            <a:pPr marL="742950" lvl="1" indent="-285750" defTabSz="914400">
              <a:lnSpc>
                <a:spcPts val="2600"/>
              </a:lnSpc>
              <a:buFont typeface="Arial" panose="020B0604020202020204" pitchFamily="34" charset="0"/>
              <a:buChar char="•"/>
            </a:pPr>
            <a:r>
              <a:rPr lang="en-GB" sz="2000" dirty="0">
                <a:solidFill>
                  <a:srgbClr val="3A3A3F"/>
                </a:solidFill>
                <a:latin typeface="Calibri" panose="020F0502020204030204" pitchFamily="34" charset="0"/>
                <a:cs typeface="Calibri" panose="020F0502020204030204" pitchFamily="34" charset="0"/>
              </a:rPr>
              <a:t>One single price cap value per target year </a:t>
            </a:r>
          </a:p>
        </p:txBody>
      </p:sp>
      <p:pic>
        <p:nvPicPr>
          <p:cNvPr id="27" name="Picture 26">
            <a:extLst>
              <a:ext uri="{FF2B5EF4-FFF2-40B4-BE49-F238E27FC236}">
                <a16:creationId xmlns:a16="http://schemas.microsoft.com/office/drawing/2014/main" id="{FC44CB44-1852-7D38-3943-2F01B16EABD5}"/>
              </a:ext>
            </a:extLst>
          </p:cNvPr>
          <p:cNvPicPr>
            <a:picLocks noChangeAspect="1"/>
          </p:cNvPicPr>
          <p:nvPr/>
        </p:nvPicPr>
        <p:blipFill rotWithShape="1">
          <a:blip r:embed="rId6"/>
          <a:srcRect t="22848" b="24880"/>
          <a:stretch/>
        </p:blipFill>
        <p:spPr>
          <a:xfrm>
            <a:off x="7229833" y="896069"/>
            <a:ext cx="4298096" cy="2316907"/>
          </a:xfrm>
          <a:prstGeom prst="rect">
            <a:avLst/>
          </a:prstGeom>
        </p:spPr>
      </p:pic>
      <p:grpSp>
        <p:nvGrpSpPr>
          <p:cNvPr id="6" name="Group 5">
            <a:extLst>
              <a:ext uri="{FF2B5EF4-FFF2-40B4-BE49-F238E27FC236}">
                <a16:creationId xmlns:a16="http://schemas.microsoft.com/office/drawing/2014/main" id="{A141A34D-8519-29B3-FD7E-B9C6E15684FD}"/>
              </a:ext>
            </a:extLst>
          </p:cNvPr>
          <p:cNvGrpSpPr/>
          <p:nvPr/>
        </p:nvGrpSpPr>
        <p:grpSpPr>
          <a:xfrm>
            <a:off x="6384032" y="3370605"/>
            <a:ext cx="5803701" cy="2983052"/>
            <a:chOff x="6302587" y="3370605"/>
            <a:chExt cx="5803701" cy="2983052"/>
          </a:xfrm>
        </p:grpSpPr>
        <p:grpSp>
          <p:nvGrpSpPr>
            <p:cNvPr id="28" name="Group 27">
              <a:extLst>
                <a:ext uri="{FF2B5EF4-FFF2-40B4-BE49-F238E27FC236}">
                  <a16:creationId xmlns:a16="http://schemas.microsoft.com/office/drawing/2014/main" id="{01756B12-5846-A38E-F8E7-C783301FDF11}"/>
                </a:ext>
              </a:extLst>
            </p:cNvPr>
            <p:cNvGrpSpPr/>
            <p:nvPr/>
          </p:nvGrpSpPr>
          <p:grpSpPr>
            <a:xfrm>
              <a:off x="6302587" y="3370605"/>
              <a:ext cx="5803701" cy="2983052"/>
              <a:chOff x="6196954" y="3326268"/>
              <a:chExt cx="5803701" cy="2983052"/>
            </a:xfrm>
          </p:grpSpPr>
          <p:grpSp>
            <p:nvGrpSpPr>
              <p:cNvPr id="29" name="Group 28">
                <a:extLst>
                  <a:ext uri="{FF2B5EF4-FFF2-40B4-BE49-F238E27FC236}">
                    <a16:creationId xmlns:a16="http://schemas.microsoft.com/office/drawing/2014/main" id="{4BD66F15-93D3-F52E-D79A-D6632C6563DD}"/>
                  </a:ext>
                </a:extLst>
              </p:cNvPr>
              <p:cNvGrpSpPr/>
              <p:nvPr/>
            </p:nvGrpSpPr>
            <p:grpSpPr>
              <a:xfrm>
                <a:off x="7255057" y="3326268"/>
                <a:ext cx="3696597" cy="307777"/>
                <a:chOff x="7824192" y="3967240"/>
                <a:chExt cx="3696597" cy="307777"/>
              </a:xfrm>
            </p:grpSpPr>
            <p:cxnSp>
              <p:nvCxnSpPr>
                <p:cNvPr id="31" name="Straight Arrow Connector 30">
                  <a:extLst>
                    <a:ext uri="{FF2B5EF4-FFF2-40B4-BE49-F238E27FC236}">
                      <a16:creationId xmlns:a16="http://schemas.microsoft.com/office/drawing/2014/main" id="{73FEB44D-98C5-8F57-72A6-2AF610B742CE}"/>
                    </a:ext>
                  </a:extLst>
                </p:cNvPr>
                <p:cNvCxnSpPr>
                  <a:cxnSpLocks/>
                </p:cNvCxnSpPr>
                <p:nvPr/>
              </p:nvCxnSpPr>
              <p:spPr>
                <a:xfrm>
                  <a:off x="7824192" y="4241362"/>
                  <a:ext cx="369659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9437CE4-6EDE-1987-9E37-2FFDC3BF61E4}"/>
                    </a:ext>
                  </a:extLst>
                </p:cNvPr>
                <p:cNvSpPr txBox="1"/>
                <p:nvPr/>
              </p:nvSpPr>
              <p:spPr>
                <a:xfrm>
                  <a:off x="8400255" y="3967240"/>
                  <a:ext cx="2346412" cy="307777"/>
                </a:xfrm>
                <a:prstGeom prst="rect">
                  <a:avLst/>
                </a:prstGeom>
                <a:noFill/>
              </p:spPr>
              <p:txBody>
                <a:bodyPr wrap="none" rtlCol="0">
                  <a:spAutoFit/>
                </a:bodyPr>
                <a:lstStyle/>
                <a:p>
                  <a:pPr algn="ctr"/>
                  <a:r>
                    <a:rPr lang="en-GB" sz="1400" i="1" dirty="0">
                      <a:latin typeface="Calibri" panose="020F0502020204030204" pitchFamily="34" charset="0"/>
                      <a:cs typeface="Calibri" panose="020F0502020204030204" pitchFamily="34" charset="0"/>
                    </a:rPr>
                    <a:t>Dynamic increase of price cap</a:t>
                  </a:r>
                </a:p>
              </p:txBody>
            </p:sp>
          </p:grpSp>
          <p:graphicFrame>
            <p:nvGraphicFramePr>
              <p:cNvPr id="30" name="Chart 29">
                <a:extLst>
                  <a:ext uri="{FF2B5EF4-FFF2-40B4-BE49-F238E27FC236}">
                    <a16:creationId xmlns:a16="http://schemas.microsoft.com/office/drawing/2014/main" id="{DD5C7FD8-9938-4463-004E-237831A914A0}"/>
                  </a:ext>
                </a:extLst>
              </p:cNvPr>
              <p:cNvGraphicFramePr>
                <a:graphicFrameLocks/>
              </p:cNvGraphicFramePr>
              <p:nvPr>
                <p:extLst>
                  <p:ext uri="{D42A27DB-BD31-4B8C-83A1-F6EECF244321}">
                    <p14:modId xmlns:p14="http://schemas.microsoft.com/office/powerpoint/2010/main" val="3331548777"/>
                  </p:ext>
                </p:extLst>
              </p:nvPr>
            </p:nvGraphicFramePr>
            <p:xfrm>
              <a:off x="6196954" y="3593303"/>
              <a:ext cx="5803701" cy="2716017"/>
            </p:xfrm>
            <a:graphic>
              <a:graphicData uri="http://schemas.openxmlformats.org/drawingml/2006/chart">
                <c:chart xmlns:c="http://schemas.openxmlformats.org/drawingml/2006/chart" xmlns:r="http://schemas.openxmlformats.org/officeDocument/2006/relationships" r:id="rId7"/>
              </a:graphicData>
            </a:graphic>
          </p:graphicFrame>
        </p:grpSp>
        <p:sp>
          <p:nvSpPr>
            <p:cNvPr id="33" name="Rectangle 2">
              <a:extLst>
                <a:ext uri="{FF2B5EF4-FFF2-40B4-BE49-F238E27FC236}">
                  <a16:creationId xmlns:a16="http://schemas.microsoft.com/office/drawing/2014/main" id="{FA3C30F3-D498-8D70-7379-51F7F233FA59}"/>
                </a:ext>
              </a:extLst>
            </p:cNvPr>
            <p:cNvSpPr/>
            <p:nvPr/>
          </p:nvSpPr>
          <p:spPr>
            <a:xfrm>
              <a:off x="10405009" y="3789040"/>
              <a:ext cx="1499885" cy="1538796"/>
            </a:xfrm>
            <a:prstGeom prst="rect">
              <a:avLst/>
            </a:prstGeom>
            <a:solidFill>
              <a:schemeClr val="accent1">
                <a:lumMod val="20000"/>
                <a:lumOff val="80000"/>
                <a:alpha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Mean for TY2025</a:t>
              </a:r>
            </a:p>
          </p:txBody>
        </p:sp>
        <p:cxnSp>
          <p:nvCxnSpPr>
            <p:cNvPr id="34" name="Gerader Verbinder 14">
              <a:extLst>
                <a:ext uri="{FF2B5EF4-FFF2-40B4-BE49-F238E27FC236}">
                  <a16:creationId xmlns:a16="http://schemas.microsoft.com/office/drawing/2014/main" id="{31F7E081-8EBA-784D-20F2-721C71B2FFCC}"/>
                </a:ext>
              </a:extLst>
            </p:cNvPr>
            <p:cNvCxnSpPr>
              <a:cxnSpLocks/>
              <a:stCxn id="33" idx="1"/>
            </p:cNvCxnSpPr>
            <p:nvPr/>
          </p:nvCxnSpPr>
          <p:spPr>
            <a:xfrm>
              <a:off x="10405009" y="4558438"/>
              <a:ext cx="1499885"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Rectangle 2">
              <a:extLst>
                <a:ext uri="{FF2B5EF4-FFF2-40B4-BE49-F238E27FC236}">
                  <a16:creationId xmlns:a16="http://schemas.microsoft.com/office/drawing/2014/main" id="{75801D28-1DB0-4286-BDB4-A38A41FC008F}"/>
                </a:ext>
              </a:extLst>
            </p:cNvPr>
            <p:cNvSpPr/>
            <p:nvPr/>
          </p:nvSpPr>
          <p:spPr>
            <a:xfrm>
              <a:off x="8769903" y="3789040"/>
              <a:ext cx="1584176" cy="1538796"/>
            </a:xfrm>
            <a:prstGeom prst="rect">
              <a:avLst/>
            </a:prstGeom>
            <a:solidFill>
              <a:schemeClr val="accent1">
                <a:lumMod val="20000"/>
                <a:lumOff val="80000"/>
                <a:alpha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Mean for TY2024</a:t>
              </a:r>
            </a:p>
          </p:txBody>
        </p:sp>
        <p:cxnSp>
          <p:nvCxnSpPr>
            <p:cNvPr id="36" name="Gerader Verbinder 16">
              <a:extLst>
                <a:ext uri="{FF2B5EF4-FFF2-40B4-BE49-F238E27FC236}">
                  <a16:creationId xmlns:a16="http://schemas.microsoft.com/office/drawing/2014/main" id="{4524C48F-24B1-574B-9E83-342BE5D21317}"/>
                </a:ext>
              </a:extLst>
            </p:cNvPr>
            <p:cNvCxnSpPr/>
            <p:nvPr/>
          </p:nvCxnSpPr>
          <p:spPr>
            <a:xfrm>
              <a:off x="8760296" y="4882147"/>
              <a:ext cx="158417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7" name="Gerader Verbinder 16">
              <a:extLst>
                <a:ext uri="{FF2B5EF4-FFF2-40B4-BE49-F238E27FC236}">
                  <a16:creationId xmlns:a16="http://schemas.microsoft.com/office/drawing/2014/main" id="{2C265B91-A19B-773D-3ED1-A052DF8E5EC9}"/>
                </a:ext>
              </a:extLst>
            </p:cNvPr>
            <p:cNvCxnSpPr>
              <a:cxnSpLocks/>
              <a:endCxn id="33" idx="1"/>
            </p:cNvCxnSpPr>
            <p:nvPr/>
          </p:nvCxnSpPr>
          <p:spPr>
            <a:xfrm flipV="1">
              <a:off x="10344472" y="4558438"/>
              <a:ext cx="60537" cy="3237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16">
              <a:extLst>
                <a:ext uri="{FF2B5EF4-FFF2-40B4-BE49-F238E27FC236}">
                  <a16:creationId xmlns:a16="http://schemas.microsoft.com/office/drawing/2014/main" id="{357ABACF-2ADE-76EE-32D4-5D4FEA3561A3}"/>
                </a:ext>
              </a:extLst>
            </p:cNvPr>
            <p:cNvCxnSpPr/>
            <p:nvPr/>
          </p:nvCxnSpPr>
          <p:spPr>
            <a:xfrm>
              <a:off x="7177723" y="5065728"/>
              <a:ext cx="1522361"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1" name="Gerader Verbinder 16">
              <a:extLst>
                <a:ext uri="{FF2B5EF4-FFF2-40B4-BE49-F238E27FC236}">
                  <a16:creationId xmlns:a16="http://schemas.microsoft.com/office/drawing/2014/main" id="{9E6E4350-44DC-4FF4-A5A2-B91991E9BF00}"/>
                </a:ext>
              </a:extLst>
            </p:cNvPr>
            <p:cNvCxnSpPr>
              <a:cxnSpLocks/>
            </p:cNvCxnSpPr>
            <p:nvPr/>
          </p:nvCxnSpPr>
          <p:spPr>
            <a:xfrm flipV="1">
              <a:off x="8700084" y="4882147"/>
              <a:ext cx="69819" cy="1835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14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325193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9DBEEBD-22A1-6677-CF6A-7C7A615FA56E}"/>
              </a:ext>
            </a:extLst>
          </p:cNvPr>
          <p:cNvSpPr>
            <a:spLocks noGrp="1"/>
          </p:cNvSpPr>
          <p:nvPr>
            <p:ph type="title"/>
          </p:nvPr>
        </p:nvSpPr>
        <p:spPr/>
        <p:txBody>
          <a:bodyPr vert="horz"/>
          <a:lstStyle/>
          <a:p>
            <a:r>
              <a:rPr lang="en-GB" dirty="0"/>
              <a:t>Price cap - summary</a:t>
            </a:r>
          </a:p>
        </p:txBody>
      </p:sp>
      <p:sp>
        <p:nvSpPr>
          <p:cNvPr id="5" name="Rectangle 4">
            <a:extLst>
              <a:ext uri="{FF2B5EF4-FFF2-40B4-BE49-F238E27FC236}">
                <a16:creationId xmlns:a16="http://schemas.microsoft.com/office/drawing/2014/main" id="{EE1EA741-EC90-DB9E-30AD-E2B0F1A93691}"/>
              </a:ext>
            </a:extLst>
          </p:cNvPr>
          <p:cNvSpPr/>
          <p:nvPr/>
        </p:nvSpPr>
        <p:spPr>
          <a:xfrm>
            <a:off x="335360" y="1556792"/>
            <a:ext cx="10736780" cy="4392488"/>
          </a:xfrm>
          <a:prstGeom prst="rect">
            <a:avLst/>
          </a:prstGeom>
        </p:spPr>
        <p:txBody>
          <a:bodyPr/>
          <a:lstStyle/>
          <a:p>
            <a:pPr lvl="0" rtl="0">
              <a:buSzPct val="100000"/>
              <a:buFont typeface="Arial" panose="020B0604020202020204" pitchFamily="34" charset="0"/>
              <a:buNone/>
            </a:pPr>
            <a:r>
              <a:rPr lang="en-GB" sz="2000" b="1" dirty="0">
                <a:solidFill>
                  <a:srgbClr val="00947F"/>
                </a:solidFill>
                <a:latin typeface="Calibri" panose="020F0502020204030204" pitchFamily="34" charset="0"/>
                <a:cs typeface="Calibri" panose="020F0502020204030204" pitchFamily="34" charset="0"/>
              </a:rPr>
              <a:t>Importance of price caps on Adequacy Studies</a:t>
            </a:r>
            <a:br>
              <a:rPr lang="en-GB" sz="2000" kern="1200" dirty="0">
                <a:solidFill>
                  <a:schemeClr val="accent2"/>
                </a:solidFill>
                <a:latin typeface="Calibri"/>
                <a:ea typeface="+mn-ea"/>
                <a:cs typeface="Calibri"/>
              </a:rPr>
            </a:br>
            <a:endParaRPr lang="en-GB" sz="2000" dirty="0">
              <a:solidFill>
                <a:schemeClr val="accent2"/>
              </a:solidFill>
              <a:latin typeface="Calibri"/>
              <a:cs typeface="Calibri"/>
            </a:endParaRPr>
          </a:p>
          <a:p>
            <a:pPr marL="285750" lvl="0" indent="-285750" rtl="0">
              <a:buSzPct val="100000"/>
              <a:buFont typeface="Arial" panose="020B0604020202020204" pitchFamily="34" charset="0"/>
              <a:buChar char="•"/>
            </a:pPr>
            <a:r>
              <a:rPr lang="en-GB" sz="1800" kern="1200" dirty="0"/>
              <a:t>Impact of price caps is significant on the calculation of revenues, e.g. OCGT units</a:t>
            </a:r>
            <a:br>
              <a:rPr lang="en-GB" sz="1800" kern="1200" dirty="0"/>
            </a:br>
            <a:endParaRPr lang="en-GB" dirty="0">
              <a:solidFill>
                <a:srgbClr val="595959"/>
              </a:solidFill>
              <a:latin typeface="Calibri"/>
              <a:cs typeface="Calibri"/>
            </a:endParaRPr>
          </a:p>
          <a:p>
            <a:pPr marL="285750" lvl="0" indent="-285750" rtl="0">
              <a:buSzPct val="100000"/>
              <a:buFont typeface="Arial" panose="020B0604020202020204" pitchFamily="34" charset="0"/>
              <a:buChar char="•"/>
            </a:pPr>
            <a:r>
              <a:rPr lang="en-GB" sz="1800" kern="1200" dirty="0"/>
              <a:t>Direct modelling of dynamic price caps in the optimization problem for ERAA 2022 is quite challenging, thus an approximation is proposed</a:t>
            </a:r>
            <a:endParaRPr lang="en-GB" sz="1800" kern="1200" dirty="0">
              <a:solidFill>
                <a:srgbClr val="595959"/>
              </a:solidFill>
              <a:latin typeface="Calibri"/>
              <a:ea typeface="+mn-ea"/>
              <a:cs typeface="Calibri"/>
            </a:endParaRPr>
          </a:p>
          <a:p>
            <a:pPr lvl="1" rtl="0">
              <a:buFont typeface="Arial" panose="020B0604020202020204" pitchFamily="34" charset="0"/>
              <a:buChar char="•"/>
            </a:pPr>
            <a:endParaRPr lang="en-GB" sz="1800" kern="1200" dirty="0">
              <a:solidFill>
                <a:srgbClr val="595959"/>
              </a:solidFill>
              <a:latin typeface="Calibri"/>
              <a:ea typeface="+mn-ea"/>
              <a:cs typeface="Calibri"/>
            </a:endParaRPr>
          </a:p>
          <a:p>
            <a:pPr marL="0" lvl="0" indent="0" algn="l" defTabSz="1244600" rtl="0">
              <a:lnSpc>
                <a:spcPct val="90000"/>
              </a:lnSpc>
              <a:spcBef>
                <a:spcPct val="0"/>
              </a:spcBef>
              <a:spcAft>
                <a:spcPct val="35000"/>
              </a:spcAft>
              <a:buSzPct val="100000"/>
              <a:buFont typeface="Arial" panose="020B0604020202020204" pitchFamily="34" charset="0"/>
              <a:buNone/>
            </a:pPr>
            <a:r>
              <a:rPr lang="en-GB" sz="2000" b="1" dirty="0">
                <a:solidFill>
                  <a:srgbClr val="00947F"/>
                </a:solidFill>
                <a:latin typeface="Calibri" panose="020F0502020204030204" pitchFamily="34" charset="0"/>
                <a:cs typeface="Calibri" panose="020F0502020204030204" pitchFamily="34" charset="0"/>
              </a:rPr>
              <a:t>Implementation solution for ERAA 2022</a:t>
            </a:r>
            <a:br>
              <a:rPr lang="en-GB" sz="2000" kern="1200" dirty="0">
                <a:solidFill>
                  <a:schemeClr val="accent2"/>
                </a:solidFill>
                <a:latin typeface="Calibri"/>
                <a:ea typeface="+mn-ea"/>
                <a:cs typeface="Calibri"/>
              </a:rPr>
            </a:br>
            <a:endParaRPr lang="en-GB" sz="2000" dirty="0">
              <a:solidFill>
                <a:schemeClr val="accent2"/>
              </a:solidFill>
              <a:latin typeface="Calibri"/>
              <a:cs typeface="Calibri"/>
            </a:endParaRPr>
          </a:p>
          <a:p>
            <a:pPr marL="285750" lvl="0" indent="-285750" algn="l" defTabSz="1244600" rtl="0">
              <a:lnSpc>
                <a:spcPct val="90000"/>
              </a:lnSpc>
              <a:spcBef>
                <a:spcPct val="0"/>
              </a:spcBef>
              <a:spcAft>
                <a:spcPct val="35000"/>
              </a:spcAft>
              <a:buSzPct val="100000"/>
              <a:buFont typeface="Arial" panose="020B0604020202020204" pitchFamily="34" charset="0"/>
              <a:buChar char="•"/>
            </a:pPr>
            <a:r>
              <a:rPr lang="en-GB" sz="1800" kern="1200" dirty="0"/>
              <a:t>Computational complexity is managed by implementing the methodology on an Economic Dispatch model (and not on EVA), while the models are built on a single target year</a:t>
            </a:r>
            <a:br>
              <a:rPr lang="en-GB" sz="1800" kern="1200" dirty="0"/>
            </a:br>
            <a:endParaRPr lang="en-GB" dirty="0">
              <a:solidFill>
                <a:srgbClr val="595959"/>
              </a:solidFill>
              <a:latin typeface="Calibri"/>
              <a:cs typeface="Calibri"/>
            </a:endParaRPr>
          </a:p>
          <a:p>
            <a:pPr marL="285750" lvl="0" indent="-285750" algn="l" defTabSz="1244600" rtl="0">
              <a:lnSpc>
                <a:spcPct val="90000"/>
              </a:lnSpc>
              <a:spcBef>
                <a:spcPct val="0"/>
              </a:spcBef>
              <a:spcAft>
                <a:spcPct val="35000"/>
              </a:spcAft>
              <a:buSzPct val="100000"/>
              <a:buFont typeface="Arial" panose="020B0604020202020204" pitchFamily="34" charset="0"/>
              <a:buChar char="•"/>
            </a:pPr>
            <a:r>
              <a:rPr lang="en-GB" dirty="0"/>
              <a:t>R</a:t>
            </a:r>
            <a:r>
              <a:rPr lang="en-GB" sz="1800" kern="1200" dirty="0"/>
              <a:t>epresentative set of price cap values for the different target years, approximating the dynamic increase of the price cap instead of using one fixed value for the whole horizon</a:t>
            </a:r>
            <a:endParaRPr lang="en-GB" sz="1800" kern="1200" dirty="0">
              <a:solidFill>
                <a:srgbClr val="595959"/>
              </a:solidFill>
              <a:latin typeface="Calibri"/>
              <a:ea typeface="+mn-ea"/>
              <a:cs typeface="Calibri"/>
            </a:endParaRPr>
          </a:p>
          <a:p>
            <a:pPr lvl="1" rtl="0">
              <a:buSzPct val="100000"/>
              <a:buFont typeface="Arial" panose="020B0604020202020204" pitchFamily="34" charset="0"/>
              <a:buChar char="•"/>
            </a:pPr>
            <a:endParaRPr lang="en-GB" sz="1800" kern="1200" dirty="0">
              <a:solidFill>
                <a:srgbClr val="595959"/>
              </a:solidFill>
              <a:latin typeface="Calibri"/>
              <a:ea typeface="+mn-ea"/>
              <a:cs typeface="Calibri"/>
            </a:endParaRPr>
          </a:p>
        </p:txBody>
      </p:sp>
    </p:spTree>
    <p:extLst>
      <p:ext uri="{BB962C8B-B14F-4D97-AF65-F5344CB8AC3E}">
        <p14:creationId xmlns:p14="http://schemas.microsoft.com/office/powerpoint/2010/main" val="332322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063095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Capacity adaptations methodology for </a:t>
            </a:r>
            <a:r>
              <a:rPr lang="en-GB" i="1" dirty="0"/>
              <a:t>with CM </a:t>
            </a:r>
            <a:r>
              <a:rPr lang="en-GB" dirty="0"/>
              <a:t>scenario</a:t>
            </a:r>
          </a:p>
        </p:txBody>
      </p:sp>
      <p:sp>
        <p:nvSpPr>
          <p:cNvPr id="7" name="Text Placeholder 2">
            <a:extLst>
              <a:ext uri="{FF2B5EF4-FFF2-40B4-BE49-F238E27FC236}">
                <a16:creationId xmlns:a16="http://schemas.microsoft.com/office/drawing/2014/main" id="{801CCDE5-C02E-E954-578A-CCF16F0B35C7}"/>
              </a:ext>
            </a:extLst>
          </p:cNvPr>
          <p:cNvSpPr txBox="1">
            <a:spLocks/>
          </p:cNvSpPr>
          <p:nvPr/>
        </p:nvSpPr>
        <p:spPr>
          <a:xfrm>
            <a:off x="285639" y="5661248"/>
            <a:ext cx="11617788" cy="1008112"/>
          </a:xfrm>
          <a:prstGeom prst="rect">
            <a:avLst/>
          </a:prstGeom>
          <a:ln>
            <a:noFill/>
          </a:ln>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Octave Pin</a:t>
            </a:r>
          </a:p>
          <a:p>
            <a:r>
              <a:rPr lang="en-US" dirty="0"/>
              <a:t>ENTSO-E</a:t>
            </a:r>
          </a:p>
          <a:p>
            <a:endParaRPr lang="en-GB" dirty="0"/>
          </a:p>
        </p:txBody>
      </p:sp>
    </p:spTree>
    <p:extLst>
      <p:ext uri="{BB962C8B-B14F-4D97-AF65-F5344CB8AC3E}">
        <p14:creationId xmlns:p14="http://schemas.microsoft.com/office/powerpoint/2010/main" val="347799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946278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31B4D67-FDBE-40C5-8C6C-6A31AE916B21}"/>
              </a:ext>
            </a:extLst>
          </p:cNvPr>
          <p:cNvSpPr>
            <a:spLocks noGrp="1"/>
          </p:cNvSpPr>
          <p:nvPr>
            <p:ph type="title"/>
          </p:nvPr>
        </p:nvSpPr>
        <p:spPr>
          <a:xfrm>
            <a:off x="286345" y="404664"/>
            <a:ext cx="11617788" cy="936104"/>
          </a:xfrm>
        </p:spPr>
        <p:txBody>
          <a:bodyPr vert="horz"/>
          <a:lstStyle/>
          <a:p>
            <a:r>
              <a:rPr lang="en-GB" dirty="0"/>
              <a:t>Focus on the with CM scenario</a:t>
            </a:r>
          </a:p>
        </p:txBody>
      </p:sp>
      <p:sp>
        <p:nvSpPr>
          <p:cNvPr id="28" name="Rectangle: Rounded Corners 27">
            <a:extLst>
              <a:ext uri="{FF2B5EF4-FFF2-40B4-BE49-F238E27FC236}">
                <a16:creationId xmlns:a16="http://schemas.microsoft.com/office/drawing/2014/main" id="{4BF25A6C-B0CC-4FA2-9FA9-C0B3D2126972}"/>
              </a:ext>
            </a:extLst>
          </p:cNvPr>
          <p:cNvSpPr/>
          <p:nvPr/>
        </p:nvSpPr>
        <p:spPr>
          <a:xfrm>
            <a:off x="1505187" y="1001915"/>
            <a:ext cx="4104456" cy="1417079"/>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31" name="Group 30">
            <a:extLst>
              <a:ext uri="{FF2B5EF4-FFF2-40B4-BE49-F238E27FC236}">
                <a16:creationId xmlns:a16="http://schemas.microsoft.com/office/drawing/2014/main" id="{542D64EE-41F3-4DBC-AAFC-18E51100E7BB}"/>
              </a:ext>
            </a:extLst>
          </p:cNvPr>
          <p:cNvGrpSpPr/>
          <p:nvPr/>
        </p:nvGrpSpPr>
        <p:grpSpPr>
          <a:xfrm>
            <a:off x="1415480" y="1404265"/>
            <a:ext cx="7323918" cy="3054672"/>
            <a:chOff x="1415480" y="1556792"/>
            <a:chExt cx="7323918" cy="3054672"/>
          </a:xfrm>
        </p:grpSpPr>
        <p:sp>
          <p:nvSpPr>
            <p:cNvPr id="29" name="Rectangle: Rounded Corners 28">
              <a:extLst>
                <a:ext uri="{FF2B5EF4-FFF2-40B4-BE49-F238E27FC236}">
                  <a16:creationId xmlns:a16="http://schemas.microsoft.com/office/drawing/2014/main" id="{30F560B8-ECA6-439D-81B6-087EE43CF022}"/>
                </a:ext>
              </a:extLst>
            </p:cNvPr>
            <p:cNvSpPr/>
            <p:nvPr/>
          </p:nvSpPr>
          <p:spPr>
            <a:xfrm>
              <a:off x="1415480" y="2995167"/>
              <a:ext cx="7323918" cy="1609703"/>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6" name="Shape 15">
              <a:extLst>
                <a:ext uri="{FF2B5EF4-FFF2-40B4-BE49-F238E27FC236}">
                  <a16:creationId xmlns:a16="http://schemas.microsoft.com/office/drawing/2014/main" id="{9742D360-75F0-46E6-9700-AF672BB39CB7}"/>
                </a:ext>
              </a:extLst>
            </p:cNvPr>
            <p:cNvSpPr/>
            <p:nvPr/>
          </p:nvSpPr>
          <p:spPr>
            <a:xfrm>
              <a:off x="3756916" y="1556792"/>
              <a:ext cx="2546091" cy="3048078"/>
            </a:xfrm>
            <a:prstGeom prst="leftCircularArrow">
              <a:avLst>
                <a:gd name="adj1" fmla="val 5203"/>
                <a:gd name="adj2" fmla="val 316215"/>
                <a:gd name="adj3" fmla="val 3463071"/>
                <a:gd name="adj4" fmla="val 7622002"/>
                <a:gd name="adj5" fmla="val 5696"/>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26A74407-8DE4-458B-BCC2-2317C86510AB}"/>
                </a:ext>
              </a:extLst>
            </p:cNvPr>
            <p:cNvSpPr txBox="1"/>
            <p:nvPr/>
          </p:nvSpPr>
          <p:spPr>
            <a:xfrm>
              <a:off x="5787920" y="4088244"/>
              <a:ext cx="1707727" cy="523220"/>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A3A3F"/>
                  </a:solidFill>
                  <a:effectLst/>
                  <a:uLnTx/>
                  <a:uFillTx/>
                  <a:latin typeface="Trebuchet MS"/>
                  <a:ea typeface="+mn-ea"/>
                  <a:cs typeface="+mn-cs"/>
                </a:rPr>
                <a:t>Updated installed capacities</a:t>
              </a:r>
            </a:p>
          </p:txBody>
        </p:sp>
      </p:grpSp>
      <p:grpSp>
        <p:nvGrpSpPr>
          <p:cNvPr id="33" name="Group 32">
            <a:extLst>
              <a:ext uri="{FF2B5EF4-FFF2-40B4-BE49-F238E27FC236}">
                <a16:creationId xmlns:a16="http://schemas.microsoft.com/office/drawing/2014/main" id="{0C13DAC6-8F2A-4831-A5B1-D9D168E1E7BB}"/>
              </a:ext>
            </a:extLst>
          </p:cNvPr>
          <p:cNvGrpSpPr/>
          <p:nvPr/>
        </p:nvGrpSpPr>
        <p:grpSpPr>
          <a:xfrm>
            <a:off x="1427782" y="4869887"/>
            <a:ext cx="9043312" cy="1502278"/>
            <a:chOff x="1427782" y="4845036"/>
            <a:chExt cx="9060706" cy="1808918"/>
          </a:xfrm>
        </p:grpSpPr>
        <p:sp>
          <p:nvSpPr>
            <p:cNvPr id="30" name="Rectangle: Rounded Corners 29">
              <a:extLst>
                <a:ext uri="{FF2B5EF4-FFF2-40B4-BE49-F238E27FC236}">
                  <a16:creationId xmlns:a16="http://schemas.microsoft.com/office/drawing/2014/main" id="{4B492D72-910D-4A9A-95B3-418CAFD4DD3E}"/>
                </a:ext>
              </a:extLst>
            </p:cNvPr>
            <p:cNvSpPr/>
            <p:nvPr/>
          </p:nvSpPr>
          <p:spPr>
            <a:xfrm>
              <a:off x="1427782" y="4845036"/>
              <a:ext cx="9060706" cy="1808918"/>
            </a:xfrm>
            <a:prstGeom prst="round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8" name="Rectangle 17">
              <a:extLst>
                <a:ext uri="{FF2B5EF4-FFF2-40B4-BE49-F238E27FC236}">
                  <a16:creationId xmlns:a16="http://schemas.microsoft.com/office/drawing/2014/main" id="{5E5BAA9C-9D25-49CF-AC3F-3FA545ADEE51}"/>
                </a:ext>
              </a:extLst>
            </p:cNvPr>
            <p:cNvSpPr/>
            <p:nvPr/>
          </p:nvSpPr>
          <p:spPr>
            <a:xfrm>
              <a:off x="2348020" y="5237344"/>
              <a:ext cx="2716167" cy="1024303"/>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CM capacity adaptations</a:t>
              </a:r>
            </a:p>
          </p:txBody>
        </p:sp>
        <p:sp>
          <p:nvSpPr>
            <p:cNvPr id="19" name="Rectangle 18">
              <a:extLst>
                <a:ext uri="{FF2B5EF4-FFF2-40B4-BE49-F238E27FC236}">
                  <a16:creationId xmlns:a16="http://schemas.microsoft.com/office/drawing/2014/main" id="{6313494F-177F-4DEE-8A5F-A9F2A24CD7B9}"/>
                </a:ext>
              </a:extLst>
            </p:cNvPr>
            <p:cNvSpPr/>
            <p:nvPr/>
          </p:nvSpPr>
          <p:spPr>
            <a:xfrm>
              <a:off x="7066326" y="5237344"/>
              <a:ext cx="3134130" cy="1024303"/>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694" tIns="69342" rIns="659352"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Adequacy Step</a:t>
              </a:r>
            </a:p>
          </p:txBody>
        </p:sp>
      </p:grpSp>
      <p:sp>
        <p:nvSpPr>
          <p:cNvPr id="22" name="Arrow: Circular 21">
            <a:extLst>
              <a:ext uri="{FF2B5EF4-FFF2-40B4-BE49-F238E27FC236}">
                <a16:creationId xmlns:a16="http://schemas.microsoft.com/office/drawing/2014/main" id="{A9DB9D34-355C-4C54-82D8-91DACABCB556}"/>
              </a:ext>
            </a:extLst>
          </p:cNvPr>
          <p:cNvSpPr/>
          <p:nvPr/>
        </p:nvSpPr>
        <p:spPr>
          <a:xfrm rot="14288145">
            <a:off x="5354259" y="4920846"/>
            <a:ext cx="1421637" cy="1423407"/>
          </a:xfrm>
          <a:prstGeom prst="circularArrow">
            <a:avLst>
              <a:gd name="adj1" fmla="val 5750"/>
              <a:gd name="adj2" fmla="val 343918"/>
              <a:gd name="adj3" fmla="val 15377024"/>
              <a:gd name="adj4" fmla="val 18075192"/>
              <a:gd name="adj5" fmla="val 6195"/>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3" name="TextBox 22">
            <a:extLst>
              <a:ext uri="{FF2B5EF4-FFF2-40B4-BE49-F238E27FC236}">
                <a16:creationId xmlns:a16="http://schemas.microsoft.com/office/drawing/2014/main" id="{2EA80DB3-E6D1-4458-8BEE-DAA713722845}"/>
              </a:ext>
            </a:extLst>
          </p:cNvPr>
          <p:cNvSpPr txBox="1"/>
          <p:nvPr/>
        </p:nvSpPr>
        <p:spPr>
          <a:xfrm>
            <a:off x="5591790" y="5467137"/>
            <a:ext cx="1006897" cy="307777"/>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A3A3F"/>
                </a:solidFill>
                <a:effectLst/>
                <a:uLnTx/>
                <a:uFillTx/>
                <a:latin typeface="Trebuchet MS"/>
                <a:ea typeface="+mn-ea"/>
                <a:cs typeface="+mn-cs"/>
              </a:rPr>
              <a:t>Iterations</a:t>
            </a:r>
          </a:p>
        </p:txBody>
      </p:sp>
      <p:sp>
        <p:nvSpPr>
          <p:cNvPr id="41" name="Arrow: Chevron 40">
            <a:extLst>
              <a:ext uri="{FF2B5EF4-FFF2-40B4-BE49-F238E27FC236}">
                <a16:creationId xmlns:a16="http://schemas.microsoft.com/office/drawing/2014/main" id="{9F4E52EF-303B-432D-B8CD-E188E087D339}"/>
              </a:ext>
            </a:extLst>
          </p:cNvPr>
          <p:cNvSpPr/>
          <p:nvPr/>
        </p:nvSpPr>
        <p:spPr>
          <a:xfrm rot="5400000">
            <a:off x="203860" y="5111590"/>
            <a:ext cx="1842107" cy="1068295"/>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2" name="Arrow: Chevron 41">
            <a:extLst>
              <a:ext uri="{FF2B5EF4-FFF2-40B4-BE49-F238E27FC236}">
                <a16:creationId xmlns:a16="http://schemas.microsoft.com/office/drawing/2014/main" id="{11AE34B4-E35D-4BE2-95A1-97C7083F8E5A}"/>
              </a:ext>
            </a:extLst>
          </p:cNvPr>
          <p:cNvSpPr/>
          <p:nvPr/>
        </p:nvSpPr>
        <p:spPr>
          <a:xfrm rot="5400000">
            <a:off x="185096" y="3180357"/>
            <a:ext cx="1875577" cy="1072353"/>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3" name="Arrow: Chevron 42">
            <a:extLst>
              <a:ext uri="{FF2B5EF4-FFF2-40B4-BE49-F238E27FC236}">
                <a16:creationId xmlns:a16="http://schemas.microsoft.com/office/drawing/2014/main" id="{645CD425-850A-4A93-9C8E-337779F7C71F}"/>
              </a:ext>
            </a:extLst>
          </p:cNvPr>
          <p:cNvSpPr/>
          <p:nvPr/>
        </p:nvSpPr>
        <p:spPr>
          <a:xfrm rot="5400000">
            <a:off x="208454" y="1277906"/>
            <a:ext cx="1828863" cy="1072351"/>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4" name="Rectangle 43">
            <a:extLst>
              <a:ext uri="{FF2B5EF4-FFF2-40B4-BE49-F238E27FC236}">
                <a16:creationId xmlns:a16="http://schemas.microsoft.com/office/drawing/2014/main" id="{FC126ABE-69B7-43D5-8213-08D4727A9195}"/>
              </a:ext>
            </a:extLst>
          </p:cNvPr>
          <p:cNvSpPr/>
          <p:nvPr/>
        </p:nvSpPr>
        <p:spPr>
          <a:xfrm>
            <a:off x="2310782" y="3011427"/>
            <a:ext cx="2410097" cy="865600"/>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lvl="0" indent="0" algn="ctr" defTabSz="1155700">
              <a:lnSpc>
                <a:spcPct val="90000"/>
              </a:lnSpc>
              <a:spcBef>
                <a:spcPct val="0"/>
              </a:spcBef>
              <a:spcAft>
                <a:spcPct val="35000"/>
              </a:spcAft>
              <a:buNone/>
            </a:pPr>
            <a:r>
              <a:rPr lang="en-GB" sz="2000" kern="1200" dirty="0"/>
              <a:t>EVA step</a:t>
            </a:r>
          </a:p>
        </p:txBody>
      </p:sp>
      <p:sp>
        <p:nvSpPr>
          <p:cNvPr id="45" name="Rectangle 44">
            <a:extLst>
              <a:ext uri="{FF2B5EF4-FFF2-40B4-BE49-F238E27FC236}">
                <a16:creationId xmlns:a16="http://schemas.microsoft.com/office/drawing/2014/main" id="{4B2BC150-AB04-43B3-AB61-7CB7650D8A2C}"/>
              </a:ext>
            </a:extLst>
          </p:cNvPr>
          <p:cNvSpPr/>
          <p:nvPr/>
        </p:nvSpPr>
        <p:spPr>
          <a:xfrm>
            <a:off x="5519936" y="3024427"/>
            <a:ext cx="2410097" cy="865600"/>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lvl="0" indent="0" algn="ctr" defTabSz="1155700">
              <a:lnSpc>
                <a:spcPct val="90000"/>
              </a:lnSpc>
              <a:spcBef>
                <a:spcPct val="0"/>
              </a:spcBef>
              <a:spcAft>
                <a:spcPct val="35000"/>
              </a:spcAft>
              <a:buNone/>
            </a:pPr>
            <a:r>
              <a:rPr lang="en-GB" sz="2000" kern="1200" dirty="0"/>
              <a:t>   Adequacy step</a:t>
            </a:r>
          </a:p>
        </p:txBody>
      </p:sp>
      <p:sp>
        <p:nvSpPr>
          <p:cNvPr id="46" name="TextBox 45">
            <a:extLst>
              <a:ext uri="{FF2B5EF4-FFF2-40B4-BE49-F238E27FC236}">
                <a16:creationId xmlns:a16="http://schemas.microsoft.com/office/drawing/2014/main" id="{AAE4B2BD-7E6E-4262-BA0E-F173B1772679}"/>
              </a:ext>
            </a:extLst>
          </p:cNvPr>
          <p:cNvSpPr txBox="1"/>
          <p:nvPr/>
        </p:nvSpPr>
        <p:spPr>
          <a:xfrm>
            <a:off x="786894" y="1597902"/>
            <a:ext cx="671980" cy="369332"/>
          </a:xfrm>
          <a:prstGeom prst="rect">
            <a:avLst/>
          </a:prstGeom>
          <a:noFill/>
        </p:spPr>
        <p:txBody>
          <a:bodyPr wrap="none" rtlCol="0">
            <a:spAutoFit/>
          </a:bodyPr>
          <a:lstStyle/>
          <a:p>
            <a:pPr algn="ctr"/>
            <a:r>
              <a:rPr lang="en-GB" b="1" dirty="0"/>
              <a:t>Data</a:t>
            </a:r>
          </a:p>
        </p:txBody>
      </p:sp>
      <p:sp>
        <p:nvSpPr>
          <p:cNvPr id="47" name="TextBox 46">
            <a:extLst>
              <a:ext uri="{FF2B5EF4-FFF2-40B4-BE49-F238E27FC236}">
                <a16:creationId xmlns:a16="http://schemas.microsoft.com/office/drawing/2014/main" id="{F6F43DE8-BF86-4FAF-92FE-405B650C98A9}"/>
              </a:ext>
            </a:extLst>
          </p:cNvPr>
          <p:cNvSpPr txBox="1"/>
          <p:nvPr/>
        </p:nvSpPr>
        <p:spPr>
          <a:xfrm>
            <a:off x="592207" y="3356992"/>
            <a:ext cx="1051870" cy="667790"/>
          </a:xfrm>
          <a:prstGeom prst="rect">
            <a:avLst/>
          </a:prstGeom>
          <a:noFill/>
        </p:spPr>
        <p:txBody>
          <a:bodyPr wrap="square" rtlCol="0">
            <a:spAutoFit/>
          </a:bodyPr>
          <a:lstStyle/>
          <a:p>
            <a:pPr algn="ctr"/>
            <a:r>
              <a:rPr lang="en-GB" b="1" dirty="0"/>
              <a:t>Without CM</a:t>
            </a:r>
          </a:p>
        </p:txBody>
      </p:sp>
      <p:sp>
        <p:nvSpPr>
          <p:cNvPr id="48" name="TextBox 47">
            <a:extLst>
              <a:ext uri="{FF2B5EF4-FFF2-40B4-BE49-F238E27FC236}">
                <a16:creationId xmlns:a16="http://schemas.microsoft.com/office/drawing/2014/main" id="{AF189AAA-1D3A-4EC1-BB28-7D3B4435CA45}"/>
              </a:ext>
            </a:extLst>
          </p:cNvPr>
          <p:cNvSpPr txBox="1"/>
          <p:nvPr/>
        </p:nvSpPr>
        <p:spPr>
          <a:xfrm>
            <a:off x="580040" y="5231052"/>
            <a:ext cx="1051870" cy="667790"/>
          </a:xfrm>
          <a:prstGeom prst="rect">
            <a:avLst/>
          </a:prstGeom>
          <a:noFill/>
        </p:spPr>
        <p:txBody>
          <a:bodyPr wrap="square" rtlCol="0">
            <a:spAutoFit/>
          </a:bodyPr>
          <a:lstStyle/>
          <a:p>
            <a:pPr algn="ctr"/>
            <a:r>
              <a:rPr lang="en-GB" b="1" dirty="0"/>
              <a:t>With CM</a:t>
            </a:r>
          </a:p>
        </p:txBody>
      </p:sp>
      <p:sp>
        <p:nvSpPr>
          <p:cNvPr id="34" name="Rectangle 33">
            <a:extLst>
              <a:ext uri="{FF2B5EF4-FFF2-40B4-BE49-F238E27FC236}">
                <a16:creationId xmlns:a16="http://schemas.microsoft.com/office/drawing/2014/main" id="{E8952A3E-EC09-5682-1E12-66D61614E25D}"/>
              </a:ext>
            </a:extLst>
          </p:cNvPr>
          <p:cNvSpPr/>
          <p:nvPr/>
        </p:nvSpPr>
        <p:spPr>
          <a:xfrm>
            <a:off x="2276270" y="1194634"/>
            <a:ext cx="2716165" cy="1024303"/>
          </a:xfrm>
          <a:prstGeom prst="rect">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137160"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National Estimates &amp; Central Assumptions</a:t>
            </a:r>
          </a:p>
        </p:txBody>
      </p:sp>
      <p:sp>
        <p:nvSpPr>
          <p:cNvPr id="2" name="Rectangle 1">
            <a:extLst>
              <a:ext uri="{FF2B5EF4-FFF2-40B4-BE49-F238E27FC236}">
                <a16:creationId xmlns:a16="http://schemas.microsoft.com/office/drawing/2014/main" id="{3A01EFC4-D1E1-9437-6C9B-10903B36A149}"/>
              </a:ext>
            </a:extLst>
          </p:cNvPr>
          <p:cNvSpPr/>
          <p:nvPr/>
        </p:nvSpPr>
        <p:spPr>
          <a:xfrm>
            <a:off x="479376" y="764704"/>
            <a:ext cx="9704239" cy="393985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898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670020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25" imgH="525" progId="TCLayout.ActiveDocument.1">
                  <p:embed/>
                </p:oleObj>
              </mc:Choice>
              <mc:Fallback>
                <p:oleObj name="think-cell Folie" r:id="rId5" imgW="525" imgH="525"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p:txBody>
          <a:bodyPr vert="horz">
            <a:noAutofit/>
          </a:bodyPr>
          <a:lstStyle/>
          <a:p>
            <a:r>
              <a:rPr lang="en-GB" sz="2400" dirty="0"/>
              <a:t>Capacity adaptation - An iterative process to meet the Reliability Standards</a:t>
            </a:r>
            <a:endParaRPr lang="en-GB" sz="2000" dirty="0"/>
          </a:p>
        </p:txBody>
      </p:sp>
      <p:sp>
        <p:nvSpPr>
          <p:cNvPr id="23" name="Text Placeholder 3">
            <a:extLst>
              <a:ext uri="{FF2B5EF4-FFF2-40B4-BE49-F238E27FC236}">
                <a16:creationId xmlns:a16="http://schemas.microsoft.com/office/drawing/2014/main" id="{71601F9B-ED3D-4B81-970C-265FDA78CC9D}"/>
              </a:ext>
            </a:extLst>
          </p:cNvPr>
          <p:cNvSpPr>
            <a:spLocks noGrp="1"/>
          </p:cNvSpPr>
          <p:nvPr>
            <p:ph type="body" sz="quarter" idx="12"/>
          </p:nvPr>
        </p:nvSpPr>
        <p:spPr>
          <a:xfrm>
            <a:off x="263352" y="1362560"/>
            <a:ext cx="8329934" cy="4330860"/>
          </a:xfrm>
          <a:ln>
            <a:noFill/>
          </a:ln>
        </p:spPr>
        <p:txBody>
          <a:bodyPr vert="horz" lIns="91440" tIns="45720" rIns="91440" bIns="45720" rtlCol="0" anchor="t">
            <a:normAutofit/>
          </a:bodyPr>
          <a:lstStyle/>
          <a:p>
            <a:pPr marL="342900" indent="-342900">
              <a:buFont typeface="Arial" panose="020B0604020202020204" pitchFamily="34" charset="0"/>
              <a:buChar char="•"/>
            </a:pPr>
            <a:r>
              <a:rPr lang="en-GB" dirty="0">
                <a:solidFill>
                  <a:schemeClr val="tx1"/>
                </a:solidFill>
              </a:rPr>
              <a:t>O-o-M resources for adequacy purposes is included in the capacity mix (post-process)</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Triggered if:</a:t>
            </a:r>
          </a:p>
          <a:p>
            <a:pPr marL="800100" lvl="1" indent="-342900">
              <a:buFont typeface="Courier New" panose="02070309020205020404" pitchFamily="49" charset="0"/>
              <a:buChar char="o"/>
            </a:pPr>
            <a:r>
              <a:rPr lang="en-GB" dirty="0"/>
              <a:t>A </a:t>
            </a:r>
            <a:r>
              <a:rPr lang="en-GB" dirty="0">
                <a:solidFill>
                  <a:schemeClr val="tx1"/>
                </a:solidFill>
              </a:rPr>
              <a:t>country has an approved CM for the concerned TY.</a:t>
            </a:r>
          </a:p>
          <a:p>
            <a:pPr marL="800100" lvl="1" indent="-342900">
              <a:buFont typeface="Courier New" panose="02070309020205020404" pitchFamily="49" charset="0"/>
              <a:buChar char="o"/>
            </a:pPr>
            <a:r>
              <a:rPr lang="en-GB" dirty="0">
                <a:solidFill>
                  <a:schemeClr val="tx1"/>
                </a:solidFill>
              </a:rPr>
              <a:t>LOLE &gt; RS after post-process</a:t>
            </a:r>
            <a:r>
              <a:rPr lang="en-GB" dirty="0"/>
              <a:t> </a:t>
            </a:r>
          </a:p>
          <a:p>
            <a:pPr marL="800100" lvl="1" indent="-342900">
              <a:buFont typeface="Courier New" panose="02070309020205020404" pitchFamily="49" charset="0"/>
              <a:buChar char="o"/>
            </a:pPr>
            <a:endParaRPr lang="en-GB" dirty="0"/>
          </a:p>
          <a:p>
            <a:pPr marL="342900" indent="-342900">
              <a:buFont typeface="Arial" panose="020B0604020202020204" pitchFamily="34" charset="0"/>
              <a:buChar char="•"/>
            </a:pPr>
            <a:r>
              <a:rPr lang="en-GB" dirty="0">
                <a:solidFill>
                  <a:schemeClr val="tx1"/>
                </a:solidFill>
              </a:rPr>
              <a:t>When RS not met, additional CM capacity is added. </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Decision priority:</a:t>
            </a:r>
          </a:p>
          <a:p>
            <a:pPr marL="800100" lvl="1" indent="-342900">
              <a:buFont typeface="+mj-lt"/>
              <a:buAutoNum type="arabicPeriod"/>
            </a:pPr>
            <a:r>
              <a:rPr lang="en-GB" dirty="0"/>
              <a:t>Re-entry &gt; New entry</a:t>
            </a:r>
          </a:p>
          <a:p>
            <a:pPr marL="800100" lvl="1" indent="-342900">
              <a:buFont typeface="+mj-lt"/>
              <a:buAutoNum type="arabicPeriod"/>
            </a:pPr>
            <a:r>
              <a:rPr lang="en-GB" dirty="0"/>
              <a:t>Low FOM &gt; High FOM</a:t>
            </a:r>
            <a:br>
              <a:rPr lang="en-GB" dirty="0"/>
            </a:br>
            <a:endParaRPr lang="en-GB" dirty="0"/>
          </a:p>
          <a:p>
            <a:pPr lvl="1"/>
            <a:endParaRPr lang="en-GB" dirty="0">
              <a:solidFill>
                <a:schemeClr val="tx1"/>
              </a:solidFill>
            </a:endParaRPr>
          </a:p>
        </p:txBody>
      </p:sp>
      <p:pic>
        <p:nvPicPr>
          <p:cNvPr id="6" name="Picture 5">
            <a:extLst>
              <a:ext uri="{FF2B5EF4-FFF2-40B4-BE49-F238E27FC236}">
                <a16:creationId xmlns:a16="http://schemas.microsoft.com/office/drawing/2014/main" id="{330943E9-EDC4-B6C6-6835-1EAE44DDDF7A}"/>
              </a:ext>
            </a:extLst>
          </p:cNvPr>
          <p:cNvPicPr>
            <a:picLocks noChangeAspect="1"/>
          </p:cNvPicPr>
          <p:nvPr/>
        </p:nvPicPr>
        <p:blipFill>
          <a:blip r:embed="rId7"/>
          <a:stretch>
            <a:fillRect/>
          </a:stretch>
        </p:blipFill>
        <p:spPr>
          <a:xfrm>
            <a:off x="6312024" y="1522105"/>
            <a:ext cx="6213490" cy="4703623"/>
          </a:xfrm>
          <a:prstGeom prst="rect">
            <a:avLst/>
          </a:prstGeom>
        </p:spPr>
      </p:pic>
      <p:sp>
        <p:nvSpPr>
          <p:cNvPr id="8" name="Rectangle 7">
            <a:extLst>
              <a:ext uri="{FF2B5EF4-FFF2-40B4-BE49-F238E27FC236}">
                <a16:creationId xmlns:a16="http://schemas.microsoft.com/office/drawing/2014/main" id="{0FEE6C25-AD5E-5CC8-B00C-02F022E3D235}"/>
              </a:ext>
            </a:extLst>
          </p:cNvPr>
          <p:cNvSpPr/>
          <p:nvPr/>
        </p:nvSpPr>
        <p:spPr>
          <a:xfrm>
            <a:off x="122660" y="5661248"/>
            <a:ext cx="4608512" cy="45719"/>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48529E6-7980-61B4-3D35-B0CDF0B3DC03}"/>
              </a:ext>
            </a:extLst>
          </p:cNvPr>
          <p:cNvSpPr txBox="1"/>
          <p:nvPr/>
        </p:nvSpPr>
        <p:spPr>
          <a:xfrm>
            <a:off x="122660" y="5717932"/>
            <a:ext cx="8041282" cy="1569660"/>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O-o-M</a:t>
            </a:r>
            <a:r>
              <a:rPr lang="en-US" sz="1600" dirty="0">
                <a:latin typeface="Calibri" panose="020F0502020204030204" pitchFamily="34" charset="0"/>
                <a:cs typeface="Calibri" panose="020F0502020204030204" pitchFamily="34" charset="0"/>
              </a:rPr>
              <a:t>: Out-of-Market (</a:t>
            </a:r>
            <a:r>
              <a:rPr lang="en-US" sz="1600" dirty="0" err="1">
                <a:latin typeface="Calibri" panose="020F0502020204030204" pitchFamily="34" charset="0"/>
                <a:cs typeface="Calibri" panose="020F0502020204030204" pitchFamily="34" charset="0"/>
              </a:rPr>
              <a:t>interruptibility</a:t>
            </a:r>
            <a:r>
              <a:rPr lang="en-US" sz="1600" dirty="0">
                <a:latin typeface="Calibri" panose="020F0502020204030204" pitchFamily="34" charset="0"/>
                <a:cs typeface="Calibri" panose="020F0502020204030204" pitchFamily="34" charset="0"/>
              </a:rPr>
              <a:t>, strategic reserves)</a:t>
            </a:r>
          </a:p>
          <a:p>
            <a:r>
              <a:rPr lang="en-US" sz="1600" b="1" dirty="0">
                <a:latin typeface="Calibri" panose="020F0502020204030204" pitchFamily="34" charset="0"/>
                <a:cs typeface="Calibri" panose="020F0502020204030204" pitchFamily="34" charset="0"/>
              </a:rPr>
              <a:t>CM</a:t>
            </a:r>
            <a:r>
              <a:rPr lang="en-US" sz="1600" dirty="0">
                <a:latin typeface="Calibri" panose="020F0502020204030204" pitchFamily="34" charset="0"/>
                <a:cs typeface="Calibri" panose="020F0502020204030204" pitchFamily="34" charset="0"/>
              </a:rPr>
              <a:t>: Capacity Mechanism</a:t>
            </a:r>
          </a:p>
          <a:p>
            <a:r>
              <a:rPr lang="en-US" sz="1600" b="1" dirty="0">
                <a:latin typeface="Calibri" panose="020F0502020204030204" pitchFamily="34" charset="0"/>
                <a:cs typeface="Calibri" panose="020F0502020204030204" pitchFamily="34" charset="0"/>
              </a:rPr>
              <a:t>FOM: </a:t>
            </a:r>
            <a:r>
              <a:rPr lang="en-US" sz="1600" dirty="0">
                <a:latin typeface="Calibri" panose="020F0502020204030204" pitchFamily="34" charset="0"/>
                <a:cs typeface="Calibri" panose="020F0502020204030204" pitchFamily="34" charset="0"/>
              </a:rPr>
              <a:t>Fixed Operation and Maintenance cost</a:t>
            </a:r>
          </a:p>
          <a:p>
            <a:r>
              <a:rPr lang="en-US" sz="1600" b="1" dirty="0">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Reliability Standards </a:t>
            </a:r>
          </a:p>
          <a:p>
            <a:endParaRPr lang="en-US"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581047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9CA3283-2217-9339-2C2E-BA128602891D}"/>
              </a:ext>
            </a:extLst>
          </p:cNvPr>
          <p:cNvSpPr/>
          <p:nvPr/>
        </p:nvSpPr>
        <p:spPr>
          <a:xfrm>
            <a:off x="7918228" y="1959723"/>
            <a:ext cx="3697254" cy="3991379"/>
          </a:xfrm>
          <a:prstGeom prst="rect">
            <a:avLst/>
          </a:prstGeom>
          <a:noFill/>
          <a:ln w="28575">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823E345-DBF1-5AF9-E8AF-D3F487F8C56C}"/>
              </a:ext>
            </a:extLst>
          </p:cNvPr>
          <p:cNvSpPr/>
          <p:nvPr/>
        </p:nvSpPr>
        <p:spPr>
          <a:xfrm>
            <a:off x="623392" y="2427371"/>
            <a:ext cx="2825649" cy="3991379"/>
          </a:xfrm>
          <a:prstGeom prst="rect">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k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a:xfrm>
            <a:off x="382588" y="552253"/>
            <a:ext cx="11617788" cy="356467"/>
          </a:xfrm>
        </p:spPr>
        <p:txBody>
          <a:bodyPr vert="horz">
            <a:noAutofit/>
          </a:bodyPr>
          <a:lstStyle/>
          <a:p>
            <a:r>
              <a:rPr lang="en-GB" sz="3200" dirty="0"/>
              <a:t>Capacity adaptation of countries with CM have a cross-border contribution to countries with none</a:t>
            </a:r>
            <a:endParaRPr lang="en-GB" sz="2800" dirty="0"/>
          </a:p>
        </p:txBody>
      </p:sp>
      <p:sp>
        <p:nvSpPr>
          <p:cNvPr id="23" name="Text Placeholder 3">
            <a:extLst>
              <a:ext uri="{FF2B5EF4-FFF2-40B4-BE49-F238E27FC236}">
                <a16:creationId xmlns:a16="http://schemas.microsoft.com/office/drawing/2014/main" id="{71601F9B-ED3D-4B81-970C-265FDA78CC9D}"/>
              </a:ext>
            </a:extLst>
          </p:cNvPr>
          <p:cNvSpPr>
            <a:spLocks noGrp="1"/>
          </p:cNvSpPr>
          <p:nvPr>
            <p:ph type="body" sz="quarter" idx="12"/>
          </p:nvPr>
        </p:nvSpPr>
        <p:spPr>
          <a:xfrm>
            <a:off x="286346" y="1546412"/>
            <a:ext cx="11498286" cy="4330860"/>
          </a:xfrm>
          <a:ln>
            <a:noFill/>
          </a:ln>
        </p:spPr>
        <p:txBody>
          <a:bodyPr vert="horz" lIns="91440" tIns="45720" rIns="91440" bIns="45720" rtlCol="0" anchor="t">
            <a:normAutofit/>
          </a:bodyPr>
          <a:lstStyle/>
          <a:p>
            <a:r>
              <a:rPr lang="en-GB" dirty="0">
                <a:solidFill>
                  <a:schemeClr val="tx1"/>
                </a:solidFill>
              </a:rPr>
              <a:t>If ENS events are not simultaneous, capacity in one area can reduce scarcity in another. </a:t>
            </a:r>
          </a:p>
        </p:txBody>
      </p:sp>
      <p:graphicFrame>
        <p:nvGraphicFramePr>
          <p:cNvPr id="30" name="Tabla 29">
            <a:extLst>
              <a:ext uri="{FF2B5EF4-FFF2-40B4-BE49-F238E27FC236}">
                <a16:creationId xmlns:a16="http://schemas.microsoft.com/office/drawing/2014/main" id="{2092B100-ADA3-4AFC-A397-A3115F69FE90}"/>
              </a:ext>
            </a:extLst>
          </p:cNvPr>
          <p:cNvGraphicFramePr>
            <a:graphicFrameLocks noGrp="1"/>
          </p:cNvGraphicFramePr>
          <p:nvPr>
            <p:extLst>
              <p:ext uri="{D42A27DB-BD31-4B8C-83A1-F6EECF244321}">
                <p14:modId xmlns:p14="http://schemas.microsoft.com/office/powerpoint/2010/main" val="1277382738"/>
              </p:ext>
            </p:extLst>
          </p:nvPr>
        </p:nvGraphicFramePr>
        <p:xfrm>
          <a:off x="4512712" y="2626371"/>
          <a:ext cx="2365058" cy="1285240"/>
        </p:xfrm>
        <a:graphic>
          <a:graphicData uri="http://schemas.openxmlformats.org/drawingml/2006/table">
            <a:tbl>
              <a:tblPr firstRow="1" bandRow="1">
                <a:tableStyleId>{9D7B26C5-4107-4FEC-AEDC-1716B250A1EF}</a:tableStyleId>
              </a:tblPr>
              <a:tblGrid>
                <a:gridCol w="795167">
                  <a:extLst>
                    <a:ext uri="{9D8B030D-6E8A-4147-A177-3AD203B41FA5}">
                      <a16:colId xmlns:a16="http://schemas.microsoft.com/office/drawing/2014/main" val="3437076290"/>
                    </a:ext>
                  </a:extLst>
                </a:gridCol>
                <a:gridCol w="795167">
                  <a:extLst>
                    <a:ext uri="{9D8B030D-6E8A-4147-A177-3AD203B41FA5}">
                      <a16:colId xmlns:a16="http://schemas.microsoft.com/office/drawing/2014/main" val="724113217"/>
                    </a:ext>
                  </a:extLst>
                </a:gridCol>
                <a:gridCol w="774724">
                  <a:extLst>
                    <a:ext uri="{9D8B030D-6E8A-4147-A177-3AD203B41FA5}">
                      <a16:colId xmlns:a16="http://schemas.microsoft.com/office/drawing/2014/main" val="42235792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t>Country</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t> </a:t>
                      </a:r>
                      <a:r>
                        <a:rPr lang="es-ES" sz="1400" dirty="0">
                          <a:sym typeface="Symbol" panose="05050102010706020507" pitchFamily="18" charset="2"/>
                        </a:rPr>
                        <a:t></a:t>
                      </a:r>
                      <a:r>
                        <a:rPr lang="es-ES" sz="1400" dirty="0"/>
                        <a:t>P (MW)</a:t>
                      </a:r>
                    </a:p>
                  </a:txBody>
                  <a:tcPr marL="0" marR="0" marT="0" marB="0" anchor="ctr"/>
                </a:tc>
                <a:tc>
                  <a:txBody>
                    <a:bodyPr/>
                    <a:lstStyle/>
                    <a:p>
                      <a:pPr algn="ctr"/>
                      <a:r>
                        <a:rPr lang="es-ES" sz="1400" dirty="0"/>
                        <a:t>LOLE (h)</a:t>
                      </a:r>
                    </a:p>
                  </a:txBody>
                  <a:tcPr marL="0" marR="0" marT="0" marB="0" anchor="ctr"/>
                </a:tc>
                <a:extLst>
                  <a:ext uri="{0D108BD9-81ED-4DB2-BD59-A6C34878D82A}">
                    <a16:rowId xmlns:a16="http://schemas.microsoft.com/office/drawing/2014/main" val="1336443496"/>
                  </a:ext>
                </a:extLst>
              </a:tr>
              <a:tr h="176125">
                <a:tc>
                  <a:txBody>
                    <a:bodyPr/>
                    <a:lstStyle/>
                    <a:p>
                      <a:pPr algn="ctr"/>
                      <a:r>
                        <a:rPr lang="es-ES" sz="1400" dirty="0"/>
                        <a:t>A</a:t>
                      </a:r>
                    </a:p>
                  </a:txBody>
                  <a:tcPr marL="45720" marR="45720" anchor="ctr"/>
                </a:tc>
                <a:tc>
                  <a:txBody>
                    <a:bodyPr/>
                    <a:lstStyle/>
                    <a:p>
                      <a:pPr algn="ctr"/>
                      <a:r>
                        <a:rPr lang="es-ES" sz="1400" dirty="0"/>
                        <a:t>+500</a:t>
                      </a:r>
                    </a:p>
                  </a:txBody>
                  <a:tcPr marL="45720" marR="45720" anchor="ctr"/>
                </a:tc>
                <a:tc>
                  <a:txBody>
                    <a:bodyPr/>
                    <a:lstStyle/>
                    <a:p>
                      <a:pPr algn="ctr"/>
                      <a:r>
                        <a:rPr lang="es-ES" sz="1400" dirty="0"/>
                        <a:t>7</a:t>
                      </a:r>
                    </a:p>
                  </a:txBody>
                  <a:tcPr marL="45720" marR="45720" anchor="ctr"/>
                </a:tc>
                <a:extLst>
                  <a:ext uri="{0D108BD9-81ED-4DB2-BD59-A6C34878D82A}">
                    <a16:rowId xmlns:a16="http://schemas.microsoft.com/office/drawing/2014/main" val="71148134"/>
                  </a:ext>
                </a:extLst>
              </a:tr>
              <a:tr h="0">
                <a:tc>
                  <a:txBody>
                    <a:bodyPr/>
                    <a:lstStyle/>
                    <a:p>
                      <a:pPr algn="ctr"/>
                      <a:r>
                        <a:rPr lang="es-ES" sz="1400" dirty="0"/>
                        <a:t>B</a:t>
                      </a:r>
                    </a:p>
                  </a:txBody>
                  <a:tcPr marL="45720" marR="45720" anchor="ctr"/>
                </a:tc>
                <a:tc>
                  <a:txBody>
                    <a:bodyPr/>
                    <a:lstStyle/>
                    <a:p>
                      <a:pPr algn="ctr"/>
                      <a:r>
                        <a:rPr lang="es-ES" sz="1400" dirty="0"/>
                        <a:t>+200</a:t>
                      </a:r>
                    </a:p>
                  </a:txBody>
                  <a:tcPr marL="45720" marR="45720" anchor="ctr"/>
                </a:tc>
                <a:tc>
                  <a:txBody>
                    <a:bodyPr/>
                    <a:lstStyle/>
                    <a:p>
                      <a:pPr algn="ctr"/>
                      <a:r>
                        <a:rPr lang="es-ES" sz="1400" dirty="0"/>
                        <a:t>5</a:t>
                      </a:r>
                    </a:p>
                  </a:txBody>
                  <a:tcPr marL="45720" marR="45720" anchor="ctr"/>
                </a:tc>
                <a:extLst>
                  <a:ext uri="{0D108BD9-81ED-4DB2-BD59-A6C34878D82A}">
                    <a16:rowId xmlns:a16="http://schemas.microsoft.com/office/drawing/2014/main" val="3386261123"/>
                  </a:ext>
                </a:extLst>
              </a:tr>
              <a:tr h="0">
                <a:tc>
                  <a:txBody>
                    <a:bodyPr/>
                    <a:lstStyle/>
                    <a:p>
                      <a:pPr algn="ctr"/>
                      <a:r>
                        <a:rPr lang="es-ES" sz="1400" dirty="0"/>
                        <a:t>C</a:t>
                      </a:r>
                    </a:p>
                  </a:txBody>
                  <a:tcPr marL="45720" marR="45720" anchor="ctr"/>
                </a:tc>
                <a:tc>
                  <a:txBody>
                    <a:bodyPr/>
                    <a:lstStyle/>
                    <a:p>
                      <a:pPr algn="ctr"/>
                      <a:r>
                        <a:rPr lang="es-ES" sz="1400" dirty="0"/>
                        <a:t>0</a:t>
                      </a:r>
                    </a:p>
                  </a:txBody>
                  <a:tcPr marL="45720" marR="45720" anchor="ctr"/>
                </a:tc>
                <a:tc>
                  <a:txBody>
                    <a:bodyPr/>
                    <a:lstStyle/>
                    <a:p>
                      <a:pPr algn="ctr"/>
                      <a:r>
                        <a:rPr lang="es-ES" sz="1400" dirty="0"/>
                        <a:t>1</a:t>
                      </a:r>
                    </a:p>
                  </a:txBody>
                  <a:tcPr marL="45720" marR="45720" anchor="ctr"/>
                </a:tc>
                <a:extLst>
                  <a:ext uri="{0D108BD9-81ED-4DB2-BD59-A6C34878D82A}">
                    <a16:rowId xmlns:a16="http://schemas.microsoft.com/office/drawing/2014/main" val="1309313283"/>
                  </a:ext>
                </a:extLst>
              </a:tr>
            </a:tbl>
          </a:graphicData>
        </a:graphic>
      </p:graphicFrame>
      <p:graphicFrame>
        <p:nvGraphicFramePr>
          <p:cNvPr id="31" name="Tabla 30">
            <a:extLst>
              <a:ext uri="{FF2B5EF4-FFF2-40B4-BE49-F238E27FC236}">
                <a16:creationId xmlns:a16="http://schemas.microsoft.com/office/drawing/2014/main" id="{AC93E269-A8B2-49B8-80A1-68F6521BA7D1}"/>
              </a:ext>
            </a:extLst>
          </p:cNvPr>
          <p:cNvGraphicFramePr>
            <a:graphicFrameLocks noGrp="1"/>
          </p:cNvGraphicFramePr>
          <p:nvPr>
            <p:extLst>
              <p:ext uri="{D42A27DB-BD31-4B8C-83A1-F6EECF244321}">
                <p14:modId xmlns:p14="http://schemas.microsoft.com/office/powerpoint/2010/main" val="3803260835"/>
              </p:ext>
            </p:extLst>
          </p:nvPr>
        </p:nvGraphicFramePr>
        <p:xfrm>
          <a:off x="4519086" y="4595308"/>
          <a:ext cx="2365058" cy="1432560"/>
        </p:xfrm>
        <a:graphic>
          <a:graphicData uri="http://schemas.openxmlformats.org/drawingml/2006/table">
            <a:tbl>
              <a:tblPr firstRow="1" bandRow="1">
                <a:tableStyleId>{9D7B26C5-4107-4FEC-AEDC-1716B250A1EF}</a:tableStyleId>
              </a:tblPr>
              <a:tblGrid>
                <a:gridCol w="856834">
                  <a:extLst>
                    <a:ext uri="{9D8B030D-6E8A-4147-A177-3AD203B41FA5}">
                      <a16:colId xmlns:a16="http://schemas.microsoft.com/office/drawing/2014/main" val="1081547165"/>
                    </a:ext>
                  </a:extLst>
                </a:gridCol>
                <a:gridCol w="792088">
                  <a:extLst>
                    <a:ext uri="{9D8B030D-6E8A-4147-A177-3AD203B41FA5}">
                      <a16:colId xmlns:a16="http://schemas.microsoft.com/office/drawing/2014/main" val="724113217"/>
                    </a:ext>
                  </a:extLst>
                </a:gridCol>
                <a:gridCol w="716136">
                  <a:extLst>
                    <a:ext uri="{9D8B030D-6E8A-4147-A177-3AD203B41FA5}">
                      <a16:colId xmlns:a16="http://schemas.microsoft.com/office/drawing/2014/main" val="422357926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t>Country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dirty="0"/>
                        <a:t> </a:t>
                      </a:r>
                      <a:r>
                        <a:rPr lang="es-ES" sz="1400" dirty="0">
                          <a:sym typeface="Symbol" panose="05050102010706020507" pitchFamily="18" charset="2"/>
                        </a:rPr>
                        <a:t></a:t>
                      </a:r>
                      <a:r>
                        <a:rPr lang="es-ES" sz="1400" dirty="0"/>
                        <a:t>P (MW)</a:t>
                      </a:r>
                    </a:p>
                  </a:txBody>
                  <a:tcPr anchor="ctr"/>
                </a:tc>
                <a:tc>
                  <a:txBody>
                    <a:bodyPr/>
                    <a:lstStyle/>
                    <a:p>
                      <a:pPr algn="ctr"/>
                      <a:r>
                        <a:rPr lang="es-ES" sz="1400" dirty="0"/>
                        <a:t>LOLE (h)</a:t>
                      </a:r>
                    </a:p>
                  </a:txBody>
                  <a:tcPr anchor="ctr"/>
                </a:tc>
                <a:extLst>
                  <a:ext uri="{0D108BD9-81ED-4DB2-BD59-A6C34878D82A}">
                    <a16:rowId xmlns:a16="http://schemas.microsoft.com/office/drawing/2014/main" val="1336443496"/>
                  </a:ext>
                </a:extLst>
              </a:tr>
              <a:tr h="118405">
                <a:tc>
                  <a:txBody>
                    <a:bodyPr/>
                    <a:lstStyle/>
                    <a:p>
                      <a:pPr algn="ctr"/>
                      <a:r>
                        <a:rPr lang="es-ES" sz="1400" dirty="0"/>
                        <a:t>A</a:t>
                      </a:r>
                    </a:p>
                  </a:txBody>
                  <a:tcPr anchor="ctr"/>
                </a:tc>
                <a:tc>
                  <a:txBody>
                    <a:bodyPr/>
                    <a:lstStyle/>
                    <a:p>
                      <a:pPr algn="ctr"/>
                      <a:r>
                        <a:rPr lang="es-ES" sz="1400" dirty="0"/>
                        <a:t>+650</a:t>
                      </a:r>
                    </a:p>
                  </a:txBody>
                  <a:tcPr anchor="ctr"/>
                </a:tc>
                <a:tc>
                  <a:txBody>
                    <a:bodyPr/>
                    <a:lstStyle/>
                    <a:p>
                      <a:pPr algn="ctr"/>
                      <a:r>
                        <a:rPr lang="es-ES" sz="1400" dirty="0"/>
                        <a:t>6</a:t>
                      </a:r>
                    </a:p>
                  </a:txBody>
                  <a:tcPr anchor="ctr"/>
                </a:tc>
                <a:extLst>
                  <a:ext uri="{0D108BD9-81ED-4DB2-BD59-A6C34878D82A}">
                    <a16:rowId xmlns:a16="http://schemas.microsoft.com/office/drawing/2014/main" val="71148134"/>
                  </a:ext>
                </a:extLst>
              </a:tr>
              <a:tr h="0">
                <a:tc>
                  <a:txBody>
                    <a:bodyPr/>
                    <a:lstStyle/>
                    <a:p>
                      <a:pPr algn="ctr"/>
                      <a:r>
                        <a:rPr lang="es-ES" sz="1400" dirty="0"/>
                        <a:t>B</a:t>
                      </a:r>
                    </a:p>
                  </a:txBody>
                  <a:tcPr anchor="ctr"/>
                </a:tc>
                <a:tc>
                  <a:txBody>
                    <a:bodyPr/>
                    <a:lstStyle/>
                    <a:p>
                      <a:pPr algn="ctr"/>
                      <a:r>
                        <a:rPr lang="es-ES" sz="1400"/>
                        <a:t>+200</a:t>
                      </a:r>
                      <a:endParaRPr lang="es-ES" sz="1400" dirty="0"/>
                    </a:p>
                  </a:txBody>
                  <a:tcPr anchor="ctr"/>
                </a:tc>
                <a:tc>
                  <a:txBody>
                    <a:bodyPr/>
                    <a:lstStyle/>
                    <a:p>
                      <a:pPr algn="ctr"/>
                      <a:r>
                        <a:rPr lang="es-ES" sz="1400" dirty="0"/>
                        <a:t>4.5</a:t>
                      </a:r>
                    </a:p>
                  </a:txBody>
                  <a:tcPr anchor="ctr"/>
                </a:tc>
                <a:extLst>
                  <a:ext uri="{0D108BD9-81ED-4DB2-BD59-A6C34878D82A}">
                    <a16:rowId xmlns:a16="http://schemas.microsoft.com/office/drawing/2014/main" val="3386261123"/>
                  </a:ext>
                </a:extLst>
              </a:tr>
              <a:tr h="0">
                <a:tc>
                  <a:txBody>
                    <a:bodyPr/>
                    <a:lstStyle/>
                    <a:p>
                      <a:pPr algn="ctr"/>
                      <a:r>
                        <a:rPr lang="es-ES" sz="1400" dirty="0"/>
                        <a:t>C</a:t>
                      </a:r>
                    </a:p>
                  </a:txBody>
                  <a:tcPr anchor="ctr"/>
                </a:tc>
                <a:tc>
                  <a:txBody>
                    <a:bodyPr/>
                    <a:lstStyle/>
                    <a:p>
                      <a:pPr algn="ctr"/>
                      <a:r>
                        <a:rPr lang="es-ES" sz="1400" dirty="0"/>
                        <a:t>0</a:t>
                      </a:r>
                    </a:p>
                  </a:txBody>
                  <a:tcPr anchor="ctr"/>
                </a:tc>
                <a:tc>
                  <a:txBody>
                    <a:bodyPr/>
                    <a:lstStyle/>
                    <a:p>
                      <a:pPr algn="ctr"/>
                      <a:r>
                        <a:rPr lang="es-ES" sz="1400" dirty="0"/>
                        <a:t>1</a:t>
                      </a:r>
                    </a:p>
                  </a:txBody>
                  <a:tcPr anchor="ctr"/>
                </a:tc>
                <a:extLst>
                  <a:ext uri="{0D108BD9-81ED-4DB2-BD59-A6C34878D82A}">
                    <a16:rowId xmlns:a16="http://schemas.microsoft.com/office/drawing/2014/main" val="1309313283"/>
                  </a:ext>
                </a:extLst>
              </a:tr>
            </a:tbl>
          </a:graphicData>
        </a:graphic>
      </p:graphicFrame>
      <p:sp>
        <p:nvSpPr>
          <p:cNvPr id="46" name="Rectángulo 45">
            <a:extLst>
              <a:ext uri="{FF2B5EF4-FFF2-40B4-BE49-F238E27FC236}">
                <a16:creationId xmlns:a16="http://schemas.microsoft.com/office/drawing/2014/main" id="{ABEB5578-374C-4270-B3A3-DBC050960091}"/>
              </a:ext>
            </a:extLst>
          </p:cNvPr>
          <p:cNvSpPr/>
          <p:nvPr/>
        </p:nvSpPr>
        <p:spPr>
          <a:xfrm>
            <a:off x="4519086" y="2248013"/>
            <a:ext cx="2358683" cy="358717"/>
          </a:xfrm>
          <a:prstGeom prst="rect">
            <a:avLst/>
          </a:prstGeom>
          <a:noFill/>
          <a:ln w="254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err="1">
                <a:solidFill>
                  <a:schemeClr val="tx1"/>
                </a:solidFill>
              </a:rPr>
              <a:t>With</a:t>
            </a:r>
            <a:r>
              <a:rPr lang="es-ES" dirty="0">
                <a:solidFill>
                  <a:schemeClr val="tx1"/>
                </a:solidFill>
              </a:rPr>
              <a:t> CM. </a:t>
            </a:r>
            <a:r>
              <a:rPr lang="es-ES" dirty="0" err="1">
                <a:solidFill>
                  <a:schemeClr val="tx1"/>
                </a:solidFill>
              </a:rPr>
              <a:t>Iter</a:t>
            </a:r>
            <a:r>
              <a:rPr lang="es-ES" dirty="0">
                <a:solidFill>
                  <a:schemeClr val="tx1"/>
                </a:solidFill>
              </a:rPr>
              <a:t> 1</a:t>
            </a:r>
          </a:p>
        </p:txBody>
      </p:sp>
      <p:sp>
        <p:nvSpPr>
          <p:cNvPr id="47" name="Rectángulo 46">
            <a:extLst>
              <a:ext uri="{FF2B5EF4-FFF2-40B4-BE49-F238E27FC236}">
                <a16:creationId xmlns:a16="http://schemas.microsoft.com/office/drawing/2014/main" id="{6A248578-3DD4-4FCC-B4C2-615687A5B24A}"/>
              </a:ext>
            </a:extLst>
          </p:cNvPr>
          <p:cNvSpPr/>
          <p:nvPr/>
        </p:nvSpPr>
        <p:spPr>
          <a:xfrm>
            <a:off x="4515898" y="6143054"/>
            <a:ext cx="2358683" cy="358717"/>
          </a:xfrm>
          <a:prstGeom prst="rect">
            <a:avLst/>
          </a:prstGeom>
          <a:noFill/>
          <a:ln w="254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err="1">
                <a:solidFill>
                  <a:schemeClr val="tx1"/>
                </a:solidFill>
              </a:rPr>
              <a:t>With</a:t>
            </a:r>
            <a:r>
              <a:rPr lang="es-ES" dirty="0">
                <a:solidFill>
                  <a:schemeClr val="tx1"/>
                </a:solidFill>
              </a:rPr>
              <a:t> CM. </a:t>
            </a:r>
            <a:r>
              <a:rPr lang="es-ES" dirty="0" err="1">
                <a:solidFill>
                  <a:schemeClr val="tx1"/>
                </a:solidFill>
              </a:rPr>
              <a:t>Iter</a:t>
            </a:r>
            <a:r>
              <a:rPr lang="es-ES" dirty="0">
                <a:solidFill>
                  <a:schemeClr val="tx1"/>
                </a:solidFill>
              </a:rPr>
              <a:t> 2</a:t>
            </a:r>
          </a:p>
        </p:txBody>
      </p:sp>
      <p:grpSp>
        <p:nvGrpSpPr>
          <p:cNvPr id="64" name="Grupo 63">
            <a:extLst>
              <a:ext uri="{FF2B5EF4-FFF2-40B4-BE49-F238E27FC236}">
                <a16:creationId xmlns:a16="http://schemas.microsoft.com/office/drawing/2014/main" id="{9C75F1AF-FDF6-4A5D-9235-549F688126B9}"/>
              </a:ext>
            </a:extLst>
          </p:cNvPr>
          <p:cNvGrpSpPr/>
          <p:nvPr/>
        </p:nvGrpSpPr>
        <p:grpSpPr>
          <a:xfrm>
            <a:off x="434530" y="2087890"/>
            <a:ext cx="3240000" cy="4234522"/>
            <a:chOff x="299473" y="2074796"/>
            <a:chExt cx="3240000" cy="4234522"/>
          </a:xfrm>
        </p:grpSpPr>
        <p:grpSp>
          <p:nvGrpSpPr>
            <p:cNvPr id="62" name="Grupo 61">
              <a:extLst>
                <a:ext uri="{FF2B5EF4-FFF2-40B4-BE49-F238E27FC236}">
                  <a16:creationId xmlns:a16="http://schemas.microsoft.com/office/drawing/2014/main" id="{B3E06CBA-476E-4DC1-BAAA-4DC010F16F54}"/>
                </a:ext>
              </a:extLst>
            </p:cNvPr>
            <p:cNvGrpSpPr/>
            <p:nvPr/>
          </p:nvGrpSpPr>
          <p:grpSpPr>
            <a:xfrm>
              <a:off x="628861" y="2678654"/>
              <a:ext cx="2544301" cy="3630664"/>
              <a:chOff x="599172" y="2863752"/>
              <a:chExt cx="2544301" cy="3630664"/>
            </a:xfrm>
          </p:grpSpPr>
          <p:sp>
            <p:nvSpPr>
              <p:cNvPr id="20" name="CuadroTexto 19">
                <a:extLst>
                  <a:ext uri="{FF2B5EF4-FFF2-40B4-BE49-F238E27FC236}">
                    <a16:creationId xmlns:a16="http://schemas.microsoft.com/office/drawing/2014/main" id="{A2F3FA4B-5FA5-4E3E-9A9D-2CF80A00A3E5}"/>
                  </a:ext>
                </a:extLst>
              </p:cNvPr>
              <p:cNvSpPr txBox="1"/>
              <p:nvPr/>
            </p:nvSpPr>
            <p:spPr>
              <a:xfrm>
                <a:off x="1919473" y="4994251"/>
                <a:ext cx="1188000" cy="646331"/>
              </a:xfrm>
              <a:prstGeom prst="rect">
                <a:avLst/>
              </a:prstGeom>
              <a:noFill/>
            </p:spPr>
            <p:txBody>
              <a:bodyPr wrap="square" rtlCol="0">
                <a:spAutoFit/>
              </a:bodyPr>
              <a:lstStyle/>
              <a:p>
                <a:pPr algn="l"/>
                <a:r>
                  <a:rPr lang="es-ES" dirty="0">
                    <a:solidFill>
                      <a:schemeClr val="accent1"/>
                    </a:solidFill>
                    <a:latin typeface="Calibri" panose="020F0502020204030204" pitchFamily="34" charset="0"/>
                    <a:cs typeface="Calibri" panose="020F0502020204030204" pitchFamily="34" charset="0"/>
                  </a:rPr>
                  <a:t>Country: C</a:t>
                </a:r>
              </a:p>
              <a:p>
                <a:r>
                  <a:rPr lang="es-ES" dirty="0">
                    <a:latin typeface="Calibri" panose="020F0502020204030204" pitchFamily="34" charset="0"/>
                    <a:cs typeface="Calibri" panose="020F0502020204030204" pitchFamily="34" charset="0"/>
                  </a:rPr>
                  <a:t>LOLE: 2 h</a:t>
                </a:r>
              </a:p>
            </p:txBody>
          </p:sp>
          <p:sp>
            <p:nvSpPr>
              <p:cNvPr id="21" name="Rectángulo 20">
                <a:extLst>
                  <a:ext uri="{FF2B5EF4-FFF2-40B4-BE49-F238E27FC236}">
                    <a16:creationId xmlns:a16="http://schemas.microsoft.com/office/drawing/2014/main" id="{4BF19A5D-43CD-4E50-8C22-5CF8C2DEA670}"/>
                  </a:ext>
                </a:extLst>
              </p:cNvPr>
              <p:cNvSpPr/>
              <p:nvPr/>
            </p:nvSpPr>
            <p:spPr>
              <a:xfrm>
                <a:off x="599172" y="2863752"/>
                <a:ext cx="1260000" cy="3630664"/>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21">
                <a:extLst>
                  <a:ext uri="{FF2B5EF4-FFF2-40B4-BE49-F238E27FC236}">
                    <a16:creationId xmlns:a16="http://schemas.microsoft.com/office/drawing/2014/main" id="{ED3579AA-778C-4D49-B29A-E6BE892280AE}"/>
                  </a:ext>
                </a:extLst>
              </p:cNvPr>
              <p:cNvSpPr/>
              <p:nvPr/>
            </p:nvSpPr>
            <p:spPr>
              <a:xfrm>
                <a:off x="1883473" y="2863752"/>
                <a:ext cx="1260000" cy="1800000"/>
              </a:xfrm>
              <a:prstGeom prst="rect">
                <a:avLst/>
              </a:prstGeom>
              <a:noFill/>
              <a:ln w="25400">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FC186BB8-3C0E-4472-97AE-F42EC583D1BC}"/>
                  </a:ext>
                </a:extLst>
              </p:cNvPr>
              <p:cNvSpPr/>
              <p:nvPr/>
            </p:nvSpPr>
            <p:spPr>
              <a:xfrm>
                <a:off x="1883473" y="4694415"/>
                <a:ext cx="1260000" cy="1800000"/>
              </a:xfrm>
              <a:prstGeom prst="rect">
                <a:avLst/>
              </a:prstGeom>
              <a:noFill/>
              <a:ln w="254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cxnSp>
            <p:nvCxnSpPr>
              <p:cNvPr id="25" name="Conector recto de flecha 24">
                <a:extLst>
                  <a:ext uri="{FF2B5EF4-FFF2-40B4-BE49-F238E27FC236}">
                    <a16:creationId xmlns:a16="http://schemas.microsoft.com/office/drawing/2014/main" id="{53BDBFA8-CB52-4A62-BCF0-03EB263DDDE2}"/>
                  </a:ext>
                </a:extLst>
              </p:cNvPr>
              <p:cNvCxnSpPr>
                <a:cxnSpLocks/>
              </p:cNvCxnSpPr>
              <p:nvPr/>
            </p:nvCxnSpPr>
            <p:spPr>
              <a:xfrm flipV="1">
                <a:off x="1601960" y="3099331"/>
                <a:ext cx="540000" cy="1"/>
              </a:xfrm>
              <a:prstGeom prst="straightConnector1">
                <a:avLst/>
              </a:prstGeom>
              <a:ln w="25400">
                <a:gradFill flip="none" rotWithShape="1">
                  <a:gsLst>
                    <a:gs pos="0">
                      <a:schemeClr val="accent6"/>
                    </a:gs>
                    <a:gs pos="100000">
                      <a:schemeClr val="accent3"/>
                    </a:gs>
                  </a:gsLst>
                  <a:lin ang="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6" name="Conector recto de flecha 25">
                <a:extLst>
                  <a:ext uri="{FF2B5EF4-FFF2-40B4-BE49-F238E27FC236}">
                    <a16:creationId xmlns:a16="http://schemas.microsoft.com/office/drawing/2014/main" id="{A9F459D8-37B0-4F85-BD91-74EA7A203FFF}"/>
                  </a:ext>
                </a:extLst>
              </p:cNvPr>
              <p:cNvCxnSpPr>
                <a:cxnSpLocks/>
              </p:cNvCxnSpPr>
              <p:nvPr/>
            </p:nvCxnSpPr>
            <p:spPr>
              <a:xfrm flipV="1">
                <a:off x="1601323" y="6258836"/>
                <a:ext cx="540000" cy="1"/>
              </a:xfrm>
              <a:prstGeom prst="straightConnector1">
                <a:avLst/>
              </a:prstGeom>
              <a:ln w="25400">
                <a:gradFill flip="none" rotWithShape="1">
                  <a:gsLst>
                    <a:gs pos="0">
                      <a:schemeClr val="accent6"/>
                    </a:gs>
                    <a:gs pos="100000">
                      <a:schemeClr val="accent6"/>
                    </a:gs>
                  </a:gsLst>
                  <a:lin ang="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7" name="Conector recto de flecha 26">
                <a:extLst>
                  <a:ext uri="{FF2B5EF4-FFF2-40B4-BE49-F238E27FC236}">
                    <a16:creationId xmlns:a16="http://schemas.microsoft.com/office/drawing/2014/main" id="{FC308C9A-0624-43C1-A705-E143056AF70D}"/>
                  </a:ext>
                </a:extLst>
              </p:cNvPr>
              <p:cNvCxnSpPr>
                <a:cxnSpLocks/>
              </p:cNvCxnSpPr>
              <p:nvPr/>
            </p:nvCxnSpPr>
            <p:spPr>
              <a:xfrm>
                <a:off x="2513473" y="4409084"/>
                <a:ext cx="0" cy="540000"/>
              </a:xfrm>
              <a:prstGeom prst="straightConnector1">
                <a:avLst/>
              </a:prstGeom>
              <a:ln w="25400">
                <a:gradFill flip="none" rotWithShape="1">
                  <a:gsLst>
                    <a:gs pos="0">
                      <a:schemeClr val="accent3"/>
                    </a:gs>
                    <a:gs pos="100000">
                      <a:schemeClr val="accent6"/>
                    </a:gs>
                  </a:gsLst>
                  <a:lin ang="540000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8" name="CuadroTexto 27">
                <a:extLst>
                  <a:ext uri="{FF2B5EF4-FFF2-40B4-BE49-F238E27FC236}">
                    <a16:creationId xmlns:a16="http://schemas.microsoft.com/office/drawing/2014/main" id="{F7DBFE5A-B987-483E-9B5F-115C10362CD3}"/>
                  </a:ext>
                </a:extLst>
              </p:cNvPr>
              <p:cNvSpPr txBox="1"/>
              <p:nvPr/>
            </p:nvSpPr>
            <p:spPr>
              <a:xfrm>
                <a:off x="635172" y="4078920"/>
                <a:ext cx="1188000" cy="1200329"/>
              </a:xfrm>
              <a:prstGeom prst="rect">
                <a:avLst/>
              </a:prstGeom>
              <a:noFill/>
            </p:spPr>
            <p:txBody>
              <a:bodyPr wrap="square" rtlCol="0">
                <a:spAutoFit/>
              </a:bodyPr>
              <a:lstStyle/>
              <a:p>
                <a:pPr algn="l"/>
                <a:r>
                  <a:rPr lang="es-ES" dirty="0">
                    <a:solidFill>
                      <a:schemeClr val="accent6"/>
                    </a:solidFill>
                    <a:latin typeface="Calibri" panose="020F0502020204030204" pitchFamily="34" charset="0"/>
                    <a:cs typeface="Calibri" panose="020F0502020204030204" pitchFamily="34" charset="0"/>
                  </a:rPr>
                  <a:t>Country: A</a:t>
                </a:r>
              </a:p>
              <a:p>
                <a:r>
                  <a:rPr lang="es-ES" dirty="0">
                    <a:latin typeface="Calibri" panose="020F0502020204030204" pitchFamily="34" charset="0"/>
                    <a:cs typeface="Calibri" panose="020F0502020204030204" pitchFamily="34" charset="0"/>
                  </a:rPr>
                  <a:t>LOLE: 10 h</a:t>
                </a:r>
              </a:p>
              <a:p>
                <a:pPr algn="l"/>
                <a:r>
                  <a:rPr lang="es-ES" dirty="0">
                    <a:latin typeface="Calibri" panose="020F0502020204030204" pitchFamily="34" charset="0"/>
                    <a:cs typeface="Calibri" panose="020F0502020204030204" pitchFamily="34" charset="0"/>
                  </a:rPr>
                  <a:t>RS: 5 h</a:t>
                </a:r>
              </a:p>
              <a:p>
                <a:pPr algn="l"/>
                <a:r>
                  <a:rPr lang="es-ES" b="1" dirty="0">
                    <a:latin typeface="Calibri" panose="020F0502020204030204" pitchFamily="34" charset="0"/>
                    <a:cs typeface="Calibri" panose="020F0502020204030204" pitchFamily="34" charset="0"/>
                  </a:rPr>
                  <a:t>CM: yes</a:t>
                </a:r>
              </a:p>
            </p:txBody>
          </p:sp>
          <p:sp>
            <p:nvSpPr>
              <p:cNvPr id="29" name="CuadroTexto 28">
                <a:extLst>
                  <a:ext uri="{FF2B5EF4-FFF2-40B4-BE49-F238E27FC236}">
                    <a16:creationId xmlns:a16="http://schemas.microsoft.com/office/drawing/2014/main" id="{F2188893-EC03-4225-8A26-66423D54014A}"/>
                  </a:ext>
                </a:extLst>
              </p:cNvPr>
              <p:cNvSpPr txBox="1"/>
              <p:nvPr/>
            </p:nvSpPr>
            <p:spPr>
              <a:xfrm>
                <a:off x="1919777" y="3163588"/>
                <a:ext cx="1187392" cy="1200329"/>
              </a:xfrm>
              <a:prstGeom prst="rect">
                <a:avLst/>
              </a:prstGeom>
              <a:noFill/>
            </p:spPr>
            <p:txBody>
              <a:bodyPr wrap="square" rtlCol="0">
                <a:spAutoFit/>
              </a:bodyPr>
              <a:lstStyle/>
              <a:p>
                <a:pPr algn="l"/>
                <a:r>
                  <a:rPr lang="es-ES" dirty="0">
                    <a:solidFill>
                      <a:schemeClr val="accent3"/>
                    </a:solidFill>
                    <a:latin typeface="Calibri" panose="020F0502020204030204" pitchFamily="34" charset="0"/>
                    <a:cs typeface="Calibri" panose="020F0502020204030204" pitchFamily="34" charset="0"/>
                  </a:rPr>
                  <a:t>Country: B</a:t>
                </a:r>
              </a:p>
              <a:p>
                <a:r>
                  <a:rPr lang="es-ES" dirty="0">
                    <a:latin typeface="Calibri" panose="020F0502020204030204" pitchFamily="34" charset="0"/>
                    <a:cs typeface="Calibri" panose="020F0502020204030204" pitchFamily="34" charset="0"/>
                  </a:rPr>
                  <a:t>LOLE: 6 h</a:t>
                </a:r>
              </a:p>
              <a:p>
                <a:pPr algn="l"/>
                <a:r>
                  <a:rPr lang="es-ES" dirty="0">
                    <a:latin typeface="Calibri" panose="020F0502020204030204" pitchFamily="34" charset="0"/>
                    <a:cs typeface="Calibri" panose="020F0502020204030204" pitchFamily="34" charset="0"/>
                  </a:rPr>
                  <a:t>RS: 5 h</a:t>
                </a:r>
              </a:p>
              <a:p>
                <a:pPr algn="l"/>
                <a:r>
                  <a:rPr lang="es-ES" b="1" dirty="0">
                    <a:latin typeface="Calibri" panose="020F0502020204030204" pitchFamily="34" charset="0"/>
                    <a:cs typeface="Calibri" panose="020F0502020204030204" pitchFamily="34" charset="0"/>
                  </a:rPr>
                  <a:t>CM: yes</a:t>
                </a:r>
              </a:p>
            </p:txBody>
          </p:sp>
        </p:grpSp>
        <p:sp>
          <p:nvSpPr>
            <p:cNvPr id="50" name="Elipse 49">
              <a:extLst>
                <a:ext uri="{FF2B5EF4-FFF2-40B4-BE49-F238E27FC236}">
                  <a16:creationId xmlns:a16="http://schemas.microsoft.com/office/drawing/2014/main" id="{6FE2FE40-0735-4FFA-8EBF-BDE9FD359056}"/>
                </a:ext>
              </a:extLst>
            </p:cNvPr>
            <p:cNvSpPr/>
            <p:nvPr/>
          </p:nvSpPr>
          <p:spPr>
            <a:xfrm>
              <a:off x="299473" y="2074796"/>
              <a:ext cx="32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Scenario without CM</a:t>
              </a:r>
            </a:p>
          </p:txBody>
        </p:sp>
      </p:grpSp>
      <p:grpSp>
        <p:nvGrpSpPr>
          <p:cNvPr id="65" name="Grupo 64">
            <a:extLst>
              <a:ext uri="{FF2B5EF4-FFF2-40B4-BE49-F238E27FC236}">
                <a16:creationId xmlns:a16="http://schemas.microsoft.com/office/drawing/2014/main" id="{8189241D-E8A9-4A25-A872-AE9E6BD0D23D}"/>
              </a:ext>
            </a:extLst>
          </p:cNvPr>
          <p:cNvGrpSpPr/>
          <p:nvPr/>
        </p:nvGrpSpPr>
        <p:grpSpPr>
          <a:xfrm>
            <a:off x="7619240" y="2076218"/>
            <a:ext cx="4239417" cy="4239589"/>
            <a:chOff x="8688527" y="2074796"/>
            <a:chExt cx="3240000" cy="4239589"/>
          </a:xfrm>
        </p:grpSpPr>
        <p:grpSp>
          <p:nvGrpSpPr>
            <p:cNvPr id="63" name="Grupo 62">
              <a:extLst>
                <a:ext uri="{FF2B5EF4-FFF2-40B4-BE49-F238E27FC236}">
                  <a16:creationId xmlns:a16="http://schemas.microsoft.com/office/drawing/2014/main" id="{86CB811E-B1D0-41BC-A5C9-0810643270A2}"/>
                </a:ext>
              </a:extLst>
            </p:cNvPr>
            <p:cNvGrpSpPr/>
            <p:nvPr/>
          </p:nvGrpSpPr>
          <p:grpSpPr>
            <a:xfrm>
              <a:off x="9012527" y="2074796"/>
              <a:ext cx="2544301" cy="3630664"/>
              <a:chOff x="8780277" y="2192998"/>
              <a:chExt cx="2544301" cy="3630664"/>
            </a:xfrm>
          </p:grpSpPr>
          <p:sp>
            <p:nvSpPr>
              <p:cNvPr id="34" name="CuadroTexto 33">
                <a:extLst>
                  <a:ext uri="{FF2B5EF4-FFF2-40B4-BE49-F238E27FC236}">
                    <a16:creationId xmlns:a16="http://schemas.microsoft.com/office/drawing/2014/main" id="{BF9D8CA1-B4CE-4A84-8219-9A1446BBD589}"/>
                  </a:ext>
                </a:extLst>
              </p:cNvPr>
              <p:cNvSpPr txBox="1"/>
              <p:nvPr/>
            </p:nvSpPr>
            <p:spPr>
              <a:xfrm>
                <a:off x="10100578" y="4184997"/>
                <a:ext cx="1188000" cy="923330"/>
              </a:xfrm>
              <a:prstGeom prst="rect">
                <a:avLst/>
              </a:prstGeom>
              <a:noFill/>
            </p:spPr>
            <p:txBody>
              <a:bodyPr wrap="square" rtlCol="0">
                <a:spAutoFit/>
              </a:bodyPr>
              <a:lstStyle/>
              <a:p>
                <a:pPr algn="l"/>
                <a:r>
                  <a:rPr lang="es-ES" dirty="0">
                    <a:solidFill>
                      <a:schemeClr val="accent1"/>
                    </a:solidFill>
                    <a:latin typeface="Calibri" panose="020F0502020204030204" pitchFamily="34" charset="0"/>
                    <a:cs typeface="Calibri" panose="020F0502020204030204" pitchFamily="34" charset="0"/>
                  </a:rPr>
                  <a:t>Country: C</a:t>
                </a:r>
              </a:p>
              <a:p>
                <a:r>
                  <a:rPr lang="es-ES" dirty="0">
                    <a:latin typeface="Calibri" panose="020F0502020204030204" pitchFamily="34" charset="0"/>
                    <a:cs typeface="Calibri" panose="020F0502020204030204" pitchFamily="34" charset="0"/>
                  </a:rPr>
                  <a:t>LOLE: 1 h</a:t>
                </a:r>
              </a:p>
              <a:p>
                <a:r>
                  <a:rPr lang="es-ES" dirty="0">
                    <a:sym typeface="Symbol" panose="05050102010706020507" pitchFamily="18" charset="2"/>
                  </a:rPr>
                  <a:t>P</a:t>
                </a:r>
                <a:r>
                  <a:rPr lang="es-ES" dirty="0"/>
                  <a:t>: 0 MW</a:t>
                </a:r>
              </a:p>
            </p:txBody>
          </p:sp>
          <p:sp>
            <p:nvSpPr>
              <p:cNvPr id="35" name="Rectángulo 34">
                <a:extLst>
                  <a:ext uri="{FF2B5EF4-FFF2-40B4-BE49-F238E27FC236}">
                    <a16:creationId xmlns:a16="http://schemas.microsoft.com/office/drawing/2014/main" id="{301D63A7-1044-44DE-BA7A-2363397639A8}"/>
                  </a:ext>
                </a:extLst>
              </p:cNvPr>
              <p:cNvSpPr/>
              <p:nvPr/>
            </p:nvSpPr>
            <p:spPr>
              <a:xfrm>
                <a:off x="8780277" y="2192998"/>
                <a:ext cx="1260000" cy="3630664"/>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6" name="Rectángulo 35">
                <a:extLst>
                  <a:ext uri="{FF2B5EF4-FFF2-40B4-BE49-F238E27FC236}">
                    <a16:creationId xmlns:a16="http://schemas.microsoft.com/office/drawing/2014/main" id="{92F4BBDD-B0B7-4EA8-B1C8-AC2820038639}"/>
                  </a:ext>
                </a:extLst>
              </p:cNvPr>
              <p:cNvSpPr/>
              <p:nvPr/>
            </p:nvSpPr>
            <p:spPr>
              <a:xfrm>
                <a:off x="10064578" y="2192998"/>
                <a:ext cx="1260000" cy="1800000"/>
              </a:xfrm>
              <a:prstGeom prst="rect">
                <a:avLst/>
              </a:prstGeom>
              <a:noFill/>
              <a:ln w="25400">
                <a:solidFill>
                  <a:schemeClr val="accent3"/>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B8E91A67-ED8C-4F64-9F67-355794C50D36}"/>
                  </a:ext>
                </a:extLst>
              </p:cNvPr>
              <p:cNvSpPr/>
              <p:nvPr/>
            </p:nvSpPr>
            <p:spPr>
              <a:xfrm>
                <a:off x="10064578" y="4023661"/>
                <a:ext cx="1260000" cy="1800000"/>
              </a:xfrm>
              <a:prstGeom prst="rect">
                <a:avLst/>
              </a:prstGeom>
              <a:noFill/>
              <a:ln w="2540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cxnSp>
            <p:nvCxnSpPr>
              <p:cNvPr id="38" name="Conector recto de flecha 37">
                <a:extLst>
                  <a:ext uri="{FF2B5EF4-FFF2-40B4-BE49-F238E27FC236}">
                    <a16:creationId xmlns:a16="http://schemas.microsoft.com/office/drawing/2014/main" id="{A2905E3E-02E2-4ADE-B0A8-33EB0CB9B356}"/>
                  </a:ext>
                </a:extLst>
              </p:cNvPr>
              <p:cNvCxnSpPr>
                <a:cxnSpLocks/>
              </p:cNvCxnSpPr>
              <p:nvPr/>
            </p:nvCxnSpPr>
            <p:spPr>
              <a:xfrm flipV="1">
                <a:off x="9783065" y="2348879"/>
                <a:ext cx="540000" cy="1"/>
              </a:xfrm>
              <a:prstGeom prst="straightConnector1">
                <a:avLst/>
              </a:prstGeom>
              <a:ln w="25400">
                <a:gradFill flip="none" rotWithShape="1">
                  <a:gsLst>
                    <a:gs pos="0">
                      <a:schemeClr val="accent6"/>
                    </a:gs>
                    <a:gs pos="100000">
                      <a:schemeClr val="accent3"/>
                    </a:gs>
                  </a:gsLst>
                  <a:lin ang="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9" name="Conector recto de flecha 38">
                <a:extLst>
                  <a:ext uri="{FF2B5EF4-FFF2-40B4-BE49-F238E27FC236}">
                    <a16:creationId xmlns:a16="http://schemas.microsoft.com/office/drawing/2014/main" id="{AF60FE32-C499-4DF7-AEA1-30E0D9AC705B}"/>
                  </a:ext>
                </a:extLst>
              </p:cNvPr>
              <p:cNvCxnSpPr>
                <a:cxnSpLocks/>
              </p:cNvCxnSpPr>
              <p:nvPr/>
            </p:nvCxnSpPr>
            <p:spPr>
              <a:xfrm flipV="1">
                <a:off x="9782428" y="5661248"/>
                <a:ext cx="540000" cy="1"/>
              </a:xfrm>
              <a:prstGeom prst="straightConnector1">
                <a:avLst/>
              </a:prstGeom>
              <a:ln w="25400">
                <a:gradFill flip="none" rotWithShape="1">
                  <a:gsLst>
                    <a:gs pos="0">
                      <a:schemeClr val="accent6"/>
                    </a:gs>
                    <a:gs pos="100000">
                      <a:schemeClr val="accent6"/>
                    </a:gs>
                  </a:gsLst>
                  <a:lin ang="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0" name="Conector recto de flecha 39">
                <a:extLst>
                  <a:ext uri="{FF2B5EF4-FFF2-40B4-BE49-F238E27FC236}">
                    <a16:creationId xmlns:a16="http://schemas.microsoft.com/office/drawing/2014/main" id="{AC619D00-18D4-446C-B703-6EC66A74AD5F}"/>
                  </a:ext>
                </a:extLst>
              </p:cNvPr>
              <p:cNvCxnSpPr>
                <a:cxnSpLocks/>
              </p:cNvCxnSpPr>
              <p:nvPr/>
            </p:nvCxnSpPr>
            <p:spPr>
              <a:xfrm>
                <a:off x="10694578" y="3738330"/>
                <a:ext cx="0" cy="540000"/>
              </a:xfrm>
              <a:prstGeom prst="straightConnector1">
                <a:avLst/>
              </a:prstGeom>
              <a:ln w="25400">
                <a:gradFill flip="none" rotWithShape="1">
                  <a:gsLst>
                    <a:gs pos="0">
                      <a:schemeClr val="accent3"/>
                    </a:gs>
                    <a:gs pos="100000">
                      <a:schemeClr val="accent6"/>
                    </a:gs>
                  </a:gsLst>
                  <a:lin ang="5400000" scaled="1"/>
                  <a:tileRect/>
                </a:gra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41" name="CuadroTexto 40">
                <a:extLst>
                  <a:ext uri="{FF2B5EF4-FFF2-40B4-BE49-F238E27FC236}">
                    <a16:creationId xmlns:a16="http://schemas.microsoft.com/office/drawing/2014/main" id="{7E75EB67-C0C6-45B0-8886-5A5C5BD9AA95}"/>
                  </a:ext>
                </a:extLst>
              </p:cNvPr>
              <p:cNvSpPr txBox="1"/>
              <p:nvPr/>
            </p:nvSpPr>
            <p:spPr>
              <a:xfrm>
                <a:off x="8816277" y="3131167"/>
                <a:ext cx="1188000" cy="1754326"/>
              </a:xfrm>
              <a:prstGeom prst="rect">
                <a:avLst/>
              </a:prstGeom>
              <a:noFill/>
            </p:spPr>
            <p:txBody>
              <a:bodyPr wrap="square" rtlCol="0">
                <a:spAutoFit/>
              </a:bodyPr>
              <a:lstStyle/>
              <a:p>
                <a:pPr algn="l"/>
                <a:r>
                  <a:rPr lang="es-ES" dirty="0">
                    <a:solidFill>
                      <a:schemeClr val="accent6"/>
                    </a:solidFill>
                    <a:latin typeface="Calibri" panose="020F0502020204030204" pitchFamily="34" charset="0"/>
                    <a:cs typeface="Calibri" panose="020F0502020204030204" pitchFamily="34" charset="0"/>
                  </a:rPr>
                  <a:t>Country: A</a:t>
                </a:r>
              </a:p>
              <a:p>
                <a:r>
                  <a:rPr lang="es-ES" dirty="0">
                    <a:latin typeface="Calibri" panose="020F0502020204030204" pitchFamily="34" charset="0"/>
                    <a:cs typeface="Calibri" panose="020F0502020204030204" pitchFamily="34" charset="0"/>
                  </a:rPr>
                  <a:t>LOLE: 5 h</a:t>
                </a:r>
              </a:p>
              <a:p>
                <a:pPr algn="l"/>
                <a:r>
                  <a:rPr lang="es-ES" dirty="0">
                    <a:latin typeface="Calibri" panose="020F0502020204030204" pitchFamily="34" charset="0"/>
                    <a:cs typeface="Calibri" panose="020F0502020204030204" pitchFamily="34" charset="0"/>
                  </a:rPr>
                  <a:t>RS: 5 h</a:t>
                </a:r>
              </a:p>
              <a:p>
                <a:pPr algn="l"/>
                <a:r>
                  <a:rPr lang="es-ES" b="1" dirty="0">
                    <a:latin typeface="Calibri" panose="020F0502020204030204" pitchFamily="34" charset="0"/>
                    <a:cs typeface="Calibri" panose="020F0502020204030204" pitchFamily="34" charset="0"/>
                  </a:rPr>
                  <a:t>CM: yes</a:t>
                </a:r>
              </a:p>
              <a:p>
                <a:r>
                  <a:rPr lang="es-ES" dirty="0">
                    <a:sym typeface="Symbol" panose="05050102010706020507" pitchFamily="18" charset="2"/>
                  </a:rPr>
                  <a:t>P</a:t>
                </a:r>
                <a:r>
                  <a:rPr lang="es-ES" dirty="0"/>
                  <a:t>: +750 MW</a:t>
                </a:r>
              </a:p>
            </p:txBody>
          </p:sp>
          <p:sp>
            <p:nvSpPr>
              <p:cNvPr id="42" name="CuadroTexto 41">
                <a:extLst>
                  <a:ext uri="{FF2B5EF4-FFF2-40B4-BE49-F238E27FC236}">
                    <a16:creationId xmlns:a16="http://schemas.microsoft.com/office/drawing/2014/main" id="{86571A3A-1928-4B8C-8F49-58EAD5FEB6ED}"/>
                  </a:ext>
                </a:extLst>
              </p:cNvPr>
              <p:cNvSpPr txBox="1"/>
              <p:nvPr/>
            </p:nvSpPr>
            <p:spPr>
              <a:xfrm>
                <a:off x="10100882" y="2354334"/>
                <a:ext cx="1187392" cy="1754326"/>
              </a:xfrm>
              <a:prstGeom prst="rect">
                <a:avLst/>
              </a:prstGeom>
              <a:noFill/>
            </p:spPr>
            <p:txBody>
              <a:bodyPr wrap="square" rtlCol="0">
                <a:spAutoFit/>
              </a:bodyPr>
              <a:lstStyle/>
              <a:p>
                <a:pPr algn="l"/>
                <a:r>
                  <a:rPr lang="es-ES" dirty="0">
                    <a:solidFill>
                      <a:schemeClr val="accent3"/>
                    </a:solidFill>
                    <a:latin typeface="Calibri" panose="020F0502020204030204" pitchFamily="34" charset="0"/>
                    <a:cs typeface="Calibri" panose="020F0502020204030204" pitchFamily="34" charset="0"/>
                  </a:rPr>
                  <a:t>Country: B</a:t>
                </a:r>
              </a:p>
              <a:p>
                <a:r>
                  <a:rPr lang="es-ES" dirty="0">
                    <a:latin typeface="Calibri" panose="020F0502020204030204" pitchFamily="34" charset="0"/>
                    <a:cs typeface="Calibri" panose="020F0502020204030204" pitchFamily="34" charset="0"/>
                  </a:rPr>
                  <a:t>LOLE: 5 h</a:t>
                </a:r>
              </a:p>
              <a:p>
                <a:pPr algn="l"/>
                <a:r>
                  <a:rPr lang="es-ES" dirty="0">
                    <a:latin typeface="Calibri" panose="020F0502020204030204" pitchFamily="34" charset="0"/>
                    <a:cs typeface="Calibri" panose="020F0502020204030204" pitchFamily="34" charset="0"/>
                  </a:rPr>
                  <a:t>RS: 5 h</a:t>
                </a:r>
              </a:p>
              <a:p>
                <a:pPr algn="l"/>
                <a:r>
                  <a:rPr lang="es-ES" b="1" dirty="0">
                    <a:latin typeface="Calibri" panose="020F0502020204030204" pitchFamily="34" charset="0"/>
                    <a:cs typeface="Calibri" panose="020F0502020204030204" pitchFamily="34" charset="0"/>
                  </a:rPr>
                  <a:t>CM: yes</a:t>
                </a:r>
              </a:p>
              <a:p>
                <a:r>
                  <a:rPr lang="es-ES" dirty="0">
                    <a:sym typeface="Symbol" panose="05050102010706020507" pitchFamily="18" charset="2"/>
                  </a:rPr>
                  <a:t>P</a:t>
                </a:r>
                <a:r>
                  <a:rPr lang="es-ES" dirty="0"/>
                  <a:t>: +100 MW</a:t>
                </a:r>
              </a:p>
            </p:txBody>
          </p:sp>
        </p:grpSp>
        <p:sp>
          <p:nvSpPr>
            <p:cNvPr id="51" name="Elipse 50">
              <a:extLst>
                <a:ext uri="{FF2B5EF4-FFF2-40B4-BE49-F238E27FC236}">
                  <a16:creationId xmlns:a16="http://schemas.microsoft.com/office/drawing/2014/main" id="{F0A5E843-09A0-4067-932F-378751730EDE}"/>
                </a:ext>
              </a:extLst>
            </p:cNvPr>
            <p:cNvSpPr/>
            <p:nvPr/>
          </p:nvSpPr>
          <p:spPr>
            <a:xfrm>
              <a:off x="8688527" y="5774385"/>
              <a:ext cx="32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Scenario With CM </a:t>
              </a:r>
              <a:br>
                <a:rPr lang="en-GB" dirty="0"/>
              </a:br>
              <a:r>
                <a:rPr lang="en-GB" dirty="0"/>
                <a:t>Final iteration</a:t>
              </a:r>
            </a:p>
          </p:txBody>
        </p:sp>
      </p:grpSp>
      <p:sp>
        <p:nvSpPr>
          <p:cNvPr id="4" name="Arrow: Chevron 3">
            <a:extLst>
              <a:ext uri="{FF2B5EF4-FFF2-40B4-BE49-F238E27FC236}">
                <a16:creationId xmlns:a16="http://schemas.microsoft.com/office/drawing/2014/main" id="{910630AA-1A91-1567-6C38-84737AE42F1D}"/>
              </a:ext>
            </a:extLst>
          </p:cNvPr>
          <p:cNvSpPr/>
          <p:nvPr/>
        </p:nvSpPr>
        <p:spPr>
          <a:xfrm>
            <a:off x="3719736" y="2587881"/>
            <a:ext cx="443120" cy="434068"/>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hevron 43">
            <a:extLst>
              <a:ext uri="{FF2B5EF4-FFF2-40B4-BE49-F238E27FC236}">
                <a16:creationId xmlns:a16="http://schemas.microsoft.com/office/drawing/2014/main" id="{B612FA89-B96E-FB22-029E-FFD2288BF26D}"/>
              </a:ext>
            </a:extLst>
          </p:cNvPr>
          <p:cNvSpPr/>
          <p:nvPr/>
        </p:nvSpPr>
        <p:spPr>
          <a:xfrm>
            <a:off x="7176120" y="5544468"/>
            <a:ext cx="443120" cy="434068"/>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Arrow: Chevron 48">
            <a:extLst>
              <a:ext uri="{FF2B5EF4-FFF2-40B4-BE49-F238E27FC236}">
                <a16:creationId xmlns:a16="http://schemas.microsoft.com/office/drawing/2014/main" id="{03818758-24B7-90E3-3635-C176EC6D38C5}"/>
              </a:ext>
            </a:extLst>
          </p:cNvPr>
          <p:cNvSpPr/>
          <p:nvPr/>
        </p:nvSpPr>
        <p:spPr>
          <a:xfrm rot="5400000">
            <a:off x="5478126" y="3998520"/>
            <a:ext cx="443118" cy="434066"/>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7712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2560083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Explicit DSR</a:t>
            </a:r>
          </a:p>
        </p:txBody>
      </p:sp>
      <p:sp>
        <p:nvSpPr>
          <p:cNvPr id="5" name="Text Placeholder 2">
            <a:extLst>
              <a:ext uri="{FF2B5EF4-FFF2-40B4-BE49-F238E27FC236}">
                <a16:creationId xmlns:a16="http://schemas.microsoft.com/office/drawing/2014/main" id="{65B0F7BF-257E-7160-7984-606826981800}"/>
              </a:ext>
            </a:extLst>
          </p:cNvPr>
          <p:cNvSpPr>
            <a:spLocks noGrp="1"/>
          </p:cNvSpPr>
          <p:nvPr>
            <p:ph type="body" sz="quarter" idx="12"/>
          </p:nvPr>
        </p:nvSpPr>
        <p:spPr>
          <a:xfrm>
            <a:off x="254397" y="5661248"/>
            <a:ext cx="11617788" cy="1008112"/>
          </a:xfrm>
        </p:spPr>
        <p:txBody>
          <a:bodyPr/>
          <a:lstStyle/>
          <a:p>
            <a:r>
              <a:rPr lang="en-US" dirty="0"/>
              <a:t>Octave Pin</a:t>
            </a:r>
          </a:p>
          <a:p>
            <a:r>
              <a:rPr lang="en-US" dirty="0"/>
              <a:t>ENTSO-E</a:t>
            </a:r>
          </a:p>
          <a:p>
            <a:endParaRPr lang="en-GB" dirty="0"/>
          </a:p>
        </p:txBody>
      </p:sp>
    </p:spTree>
    <p:extLst>
      <p:ext uri="{BB962C8B-B14F-4D97-AF65-F5344CB8AC3E}">
        <p14:creationId xmlns:p14="http://schemas.microsoft.com/office/powerpoint/2010/main" val="1370569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1"/>
            </p:custDataLst>
            <p:extLst>
              <p:ext uri="{D42A27DB-BD31-4B8C-83A1-F6EECF244321}">
                <p14:modId xmlns:p14="http://schemas.microsoft.com/office/powerpoint/2010/main" val="711770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16" imgH="416" progId="TCLayout.ActiveDocument.1">
                  <p:embed/>
                </p:oleObj>
              </mc:Choice>
              <mc:Fallback>
                <p:oleObj name="think-cell Folie" r:id="rId5" imgW="416" imgH="416" progId="TCLayout.ActiveDocument.1">
                  <p:embed/>
                  <p:pic>
                    <p:nvPicPr>
                      <p:cNvPr id="19" name="Objekt 1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hteck 16"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C543198E-90B2-4EB0-A2CE-61DAB79B7E08}"/>
              </a:ext>
            </a:extLst>
          </p:cNvPr>
          <p:cNvSpPr>
            <a:spLocks noGrp="1"/>
          </p:cNvSpPr>
          <p:nvPr>
            <p:ph type="title"/>
          </p:nvPr>
        </p:nvSpPr>
        <p:spPr/>
        <p:txBody>
          <a:bodyPr vert="horz"/>
          <a:lstStyle/>
          <a:p>
            <a:r>
              <a:rPr lang="en-GB" dirty="0"/>
              <a:t>Explicit DSR (</a:t>
            </a:r>
            <a:r>
              <a:rPr lang="en-GB" dirty="0" err="1"/>
              <a:t>exDSR</a:t>
            </a:r>
            <a:r>
              <a:rPr lang="en-GB" dirty="0"/>
              <a:t>) resources modelled as multi-band generator </a:t>
            </a:r>
          </a:p>
        </p:txBody>
      </p:sp>
      <p:sp>
        <p:nvSpPr>
          <p:cNvPr id="9" name="TextBox 8">
            <a:extLst>
              <a:ext uri="{FF2B5EF4-FFF2-40B4-BE49-F238E27FC236}">
                <a16:creationId xmlns:a16="http://schemas.microsoft.com/office/drawing/2014/main" id="{3BD14E9E-9BC9-DF1E-E9C1-7B7006D12A83}"/>
              </a:ext>
            </a:extLst>
          </p:cNvPr>
          <p:cNvSpPr txBox="1"/>
          <p:nvPr/>
        </p:nvSpPr>
        <p:spPr>
          <a:xfrm>
            <a:off x="300664" y="1290998"/>
            <a:ext cx="10737514" cy="1477328"/>
          </a:xfrm>
          <a:prstGeom prst="rect">
            <a:avLst/>
          </a:prstGeom>
          <a:noFill/>
        </p:spPr>
        <p:txBody>
          <a:bodyPr wrap="square" rtlCol="0" anchor="t">
            <a:spAutoFit/>
          </a:bodyPr>
          <a:lstStyle/>
          <a:p>
            <a:pPr marL="285750" indent="-285750" algn="l">
              <a:buFont typeface="Arial" panose="020B0604020202020204" pitchFamily="34" charset="0"/>
              <a:buChar char="•"/>
            </a:pPr>
            <a:r>
              <a:rPr lang="en-GB" dirty="0">
                <a:latin typeface="Calibri" panose="020F0502020204030204" pitchFamily="34" charset="0"/>
                <a:cs typeface="Calibri" panose="020F0502020204030204" pitchFamily="34" charset="0"/>
              </a:rPr>
              <a:t>Composed by activation price [EUR/MWh] &amp; capacity bands [MW]</a:t>
            </a:r>
          </a:p>
          <a:p>
            <a:pPr marL="285750" indent="-285750" algn="l">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Higher bands are activated only after lower bands</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Explicit DSR can be dispatched multiple times a day</a:t>
            </a:r>
            <a:r>
              <a:rPr lang="en-GB" dirty="0">
                <a:latin typeface="Calibri"/>
                <a:cs typeface="Calibri"/>
              </a:rPr>
              <a:t> up to their maximum daily operation hours</a:t>
            </a:r>
            <a:endParaRPr lang="en-US" dirty="0">
              <a:latin typeface="Calibri"/>
              <a:cs typeface="Calibri"/>
            </a:endParaRPr>
          </a:p>
        </p:txBody>
      </p:sp>
      <p:grpSp>
        <p:nvGrpSpPr>
          <p:cNvPr id="14" name="Group 13">
            <a:extLst>
              <a:ext uri="{FF2B5EF4-FFF2-40B4-BE49-F238E27FC236}">
                <a16:creationId xmlns:a16="http://schemas.microsoft.com/office/drawing/2014/main" id="{E9C22402-DE87-E51D-E072-422AE028C00A}"/>
              </a:ext>
            </a:extLst>
          </p:cNvPr>
          <p:cNvGrpSpPr/>
          <p:nvPr/>
        </p:nvGrpSpPr>
        <p:grpSpPr>
          <a:xfrm>
            <a:off x="551381" y="3133111"/>
            <a:ext cx="5654804" cy="3608255"/>
            <a:chOff x="5835017" y="2045899"/>
            <a:chExt cx="6731771" cy="4153258"/>
          </a:xfrm>
        </p:grpSpPr>
        <p:grpSp>
          <p:nvGrpSpPr>
            <p:cNvPr id="8" name="Group 7">
              <a:extLst>
                <a:ext uri="{FF2B5EF4-FFF2-40B4-BE49-F238E27FC236}">
                  <a16:creationId xmlns:a16="http://schemas.microsoft.com/office/drawing/2014/main" id="{033E0426-720C-3473-0CB4-1292F1DEE49F}"/>
                </a:ext>
              </a:extLst>
            </p:cNvPr>
            <p:cNvGrpSpPr/>
            <p:nvPr/>
          </p:nvGrpSpPr>
          <p:grpSpPr>
            <a:xfrm>
              <a:off x="5835017" y="2045899"/>
              <a:ext cx="6731771" cy="4153258"/>
              <a:chOff x="3214224" y="2098397"/>
              <a:chExt cx="6731771" cy="4153258"/>
            </a:xfrm>
          </p:grpSpPr>
          <p:cxnSp>
            <p:nvCxnSpPr>
              <p:cNvPr id="26" name="Straight Arrow Connector 25">
                <a:extLst>
                  <a:ext uri="{FF2B5EF4-FFF2-40B4-BE49-F238E27FC236}">
                    <a16:creationId xmlns:a16="http://schemas.microsoft.com/office/drawing/2014/main" id="{87C7860E-9970-465C-B6FD-4A498A8137D3}"/>
                  </a:ext>
                </a:extLst>
              </p:cNvPr>
              <p:cNvCxnSpPr>
                <a:cxnSpLocks/>
              </p:cNvCxnSpPr>
              <p:nvPr/>
            </p:nvCxnSpPr>
            <p:spPr>
              <a:xfrm flipV="1">
                <a:off x="3655352" y="2204864"/>
                <a:ext cx="0" cy="35911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2540009-A84D-4DE4-8A49-60BAAB7841E0}"/>
                  </a:ext>
                </a:extLst>
              </p:cNvPr>
              <p:cNvCxnSpPr>
                <a:cxnSpLocks/>
              </p:cNvCxnSpPr>
              <p:nvPr/>
            </p:nvCxnSpPr>
            <p:spPr>
              <a:xfrm>
                <a:off x="3655352" y="5805264"/>
                <a:ext cx="5402765" cy="331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E2AF3F-2051-4D7D-8DB4-AAB55BB0F3A8}"/>
                  </a:ext>
                </a:extLst>
              </p:cNvPr>
              <p:cNvCxnSpPr>
                <a:cxnSpLocks/>
              </p:cNvCxnSpPr>
              <p:nvPr/>
            </p:nvCxnSpPr>
            <p:spPr>
              <a:xfrm>
                <a:off x="3647728" y="3933056"/>
                <a:ext cx="1584175" cy="0"/>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001ECCA-67D8-4375-99F7-A7085946AEA1}"/>
                  </a:ext>
                </a:extLst>
              </p:cNvPr>
              <p:cNvSpPr txBox="1"/>
              <p:nvPr/>
            </p:nvSpPr>
            <p:spPr>
              <a:xfrm>
                <a:off x="3214224" y="3763779"/>
                <a:ext cx="568441" cy="389690"/>
              </a:xfrm>
              <a:prstGeom prst="rect">
                <a:avLst/>
              </a:prstGeom>
              <a:noFill/>
            </p:spPr>
            <p:txBody>
              <a:bodyPr wrap="square" rtlCol="0">
                <a:spAutoFit/>
              </a:bodyPr>
              <a:lstStyle/>
              <a:p>
                <a:r>
                  <a:rPr lang="en-GB" sz="1600" dirty="0">
                    <a:solidFill>
                      <a:schemeClr val="accent3">
                        <a:lumMod val="75000"/>
                      </a:schemeClr>
                    </a:solidFill>
                  </a:rPr>
                  <a:t>P</a:t>
                </a:r>
                <a:r>
                  <a:rPr lang="en-GB" sz="1600" baseline="-25000" dirty="0">
                    <a:solidFill>
                      <a:schemeClr val="accent3">
                        <a:lumMod val="75000"/>
                      </a:schemeClr>
                    </a:solidFill>
                  </a:rPr>
                  <a:t>B1</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A5998B6-4F10-4266-947F-BA192E7656B6}"/>
                      </a:ext>
                    </a:extLst>
                  </p:cNvPr>
                  <p:cNvSpPr txBox="1"/>
                  <p:nvPr/>
                </p:nvSpPr>
                <p:spPr>
                  <a:xfrm>
                    <a:off x="3674868" y="2098397"/>
                    <a:ext cx="2074930" cy="4251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𝑃𝑟𝑖𝑐𝑒</m:t>
                          </m:r>
                          <m:r>
                            <a:rPr lang="en-US" b="0" i="1" dirty="0" smtClean="0">
                              <a:latin typeface="Cambria Math" panose="02040503050406030204" pitchFamily="18" charset="0"/>
                            </a:rPr>
                            <m:t> €</m:t>
                          </m:r>
                          <m:r>
                            <a:rPr lang="en-GB" i="0" dirty="0" smtClean="0">
                              <a:latin typeface="Cambria Math" panose="02040503050406030204" pitchFamily="18" charset="0"/>
                            </a:rPr>
                            <m:t>/</m:t>
                          </m:r>
                          <m:r>
                            <m:rPr>
                              <m:sty m:val="p"/>
                            </m:rPr>
                            <a:rPr lang="en-GB" i="0" dirty="0" err="1" smtClean="0">
                              <a:latin typeface="Cambria Math" panose="02040503050406030204" pitchFamily="18" charset="0"/>
                            </a:rPr>
                            <m:t>MW</m:t>
                          </m:r>
                          <m:sSub>
                            <m:sSubPr>
                              <m:ctrlPr>
                                <a:rPr lang="en-GB" b="0" i="1" dirty="0" smtClean="0">
                                  <a:latin typeface="Cambria Math" panose="02040503050406030204" pitchFamily="18" charset="0"/>
                                </a:rPr>
                              </m:ctrlPr>
                            </m:sSubPr>
                            <m:e>
                              <m:r>
                                <m:rPr>
                                  <m:sty m:val="p"/>
                                </m:rPr>
                                <a:rPr lang="en-GB" b="0" i="0" dirty="0" smtClean="0">
                                  <a:latin typeface="Cambria Math" panose="02040503050406030204" pitchFamily="18" charset="0"/>
                                </a:rPr>
                                <m:t>h</m:t>
                              </m:r>
                            </m:e>
                            <m:sub>
                              <m:r>
                                <m:rPr>
                                  <m:sty m:val="p"/>
                                </m:rPr>
                                <a:rPr lang="en-GB" b="0" i="0" dirty="0" smtClean="0">
                                  <a:latin typeface="Cambria Math" panose="02040503050406030204" pitchFamily="18" charset="0"/>
                                </a:rPr>
                                <m:t>e</m:t>
                              </m:r>
                            </m:sub>
                          </m:sSub>
                        </m:oMath>
                      </m:oMathPara>
                    </a14:m>
                    <a:endParaRPr lang="en-GB" dirty="0"/>
                  </a:p>
                </p:txBody>
              </p:sp>
            </mc:Choice>
            <mc:Fallback xmlns="">
              <p:sp>
                <p:nvSpPr>
                  <p:cNvPr id="35" name="TextBox 34">
                    <a:extLst>
                      <a:ext uri="{FF2B5EF4-FFF2-40B4-BE49-F238E27FC236}">
                        <a16:creationId xmlns:a16="http://schemas.microsoft.com/office/drawing/2014/main" id="{0A5998B6-4F10-4266-947F-BA192E7656B6}"/>
                      </a:ext>
                    </a:extLst>
                  </p:cNvPr>
                  <p:cNvSpPr txBox="1">
                    <a:spLocks noRot="1" noChangeAspect="1" noMove="1" noResize="1" noEditPoints="1" noAdjustHandles="1" noChangeArrowheads="1" noChangeShapeType="1" noTextEdit="1"/>
                  </p:cNvSpPr>
                  <p:nvPr/>
                </p:nvSpPr>
                <p:spPr>
                  <a:xfrm>
                    <a:off x="3674868" y="2098397"/>
                    <a:ext cx="2074930" cy="425117"/>
                  </a:xfrm>
                  <a:prstGeom prst="rect">
                    <a:avLst/>
                  </a:prstGeom>
                  <a:blipFill>
                    <a:blip r:embed="rId8"/>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55A1D60-9F7E-4B64-A680-4372C14B2521}"/>
                      </a:ext>
                    </a:extLst>
                  </p:cNvPr>
                  <p:cNvSpPr txBox="1"/>
                  <p:nvPr/>
                </p:nvSpPr>
                <p:spPr>
                  <a:xfrm>
                    <a:off x="9019783" y="5589743"/>
                    <a:ext cx="926212" cy="4251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𝑇</m:t>
                          </m:r>
                          <m:r>
                            <a:rPr lang="en-GB" b="0" i="1" dirty="0" smtClean="0">
                              <a:latin typeface="Cambria Math" panose="02040503050406030204" pitchFamily="18" charset="0"/>
                            </a:rPr>
                            <m:t>𝑖𝑚𝑒</m:t>
                          </m:r>
                        </m:oMath>
                      </m:oMathPara>
                    </a14:m>
                    <a:endParaRPr lang="en-GB" dirty="0"/>
                  </a:p>
                </p:txBody>
              </p:sp>
            </mc:Choice>
            <mc:Fallback xmlns="">
              <p:sp>
                <p:nvSpPr>
                  <p:cNvPr id="36" name="TextBox 35">
                    <a:extLst>
                      <a:ext uri="{FF2B5EF4-FFF2-40B4-BE49-F238E27FC236}">
                        <a16:creationId xmlns:a16="http://schemas.microsoft.com/office/drawing/2014/main" id="{355A1D60-9F7E-4B64-A680-4372C14B2521}"/>
                      </a:ext>
                    </a:extLst>
                  </p:cNvPr>
                  <p:cNvSpPr txBox="1">
                    <a:spLocks noRot="1" noChangeAspect="1" noMove="1" noResize="1" noEditPoints="1" noAdjustHandles="1" noChangeArrowheads="1" noChangeShapeType="1" noTextEdit="1"/>
                  </p:cNvSpPr>
                  <p:nvPr/>
                </p:nvSpPr>
                <p:spPr>
                  <a:xfrm>
                    <a:off x="9019783" y="5589743"/>
                    <a:ext cx="926212" cy="425117"/>
                  </a:xfrm>
                  <a:prstGeom prst="rect">
                    <a:avLst/>
                  </a:prstGeom>
                  <a:blipFill>
                    <a:blip r:embed="rId9"/>
                    <a:stretch>
                      <a:fillRect/>
                    </a:stretch>
                  </a:blipFill>
                </p:spPr>
                <p:txBody>
                  <a:bodyPr/>
                  <a:lstStyle/>
                  <a:p>
                    <a:r>
                      <a:rPr lang="en-GB">
                        <a:noFill/>
                      </a:rPr>
                      <a:t> </a:t>
                    </a:r>
                  </a:p>
                </p:txBody>
              </p:sp>
            </mc:Fallback>
          </mc:AlternateContent>
          <p:cxnSp>
            <p:nvCxnSpPr>
              <p:cNvPr id="37" name="Straight Connector 36">
                <a:extLst>
                  <a:ext uri="{FF2B5EF4-FFF2-40B4-BE49-F238E27FC236}">
                    <a16:creationId xmlns:a16="http://schemas.microsoft.com/office/drawing/2014/main" id="{EC1E4CD8-AF8E-4590-BA77-BF2F670BBC0A}"/>
                  </a:ext>
                </a:extLst>
              </p:cNvPr>
              <p:cNvCxnSpPr>
                <a:cxnSpLocks/>
              </p:cNvCxnSpPr>
              <p:nvPr/>
            </p:nvCxnSpPr>
            <p:spPr>
              <a:xfrm>
                <a:off x="5231904" y="3933056"/>
                <a:ext cx="0" cy="1905359"/>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F983047-E5F1-4E2A-8306-89E5D67A23F0}"/>
                  </a:ext>
                </a:extLst>
              </p:cNvPr>
              <p:cNvCxnSpPr>
                <a:cxnSpLocks/>
              </p:cNvCxnSpPr>
              <p:nvPr/>
            </p:nvCxnSpPr>
            <p:spPr>
              <a:xfrm>
                <a:off x="7680176" y="2852936"/>
                <a:ext cx="0" cy="2985478"/>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9F6E45-B4F3-C540-0D1F-73EAF4189266}"/>
                  </a:ext>
                </a:extLst>
              </p:cNvPr>
              <p:cNvCxnSpPr>
                <a:cxnSpLocks/>
              </p:cNvCxnSpPr>
              <p:nvPr/>
            </p:nvCxnSpPr>
            <p:spPr>
              <a:xfrm>
                <a:off x="3628540" y="2852936"/>
                <a:ext cx="4103463" cy="0"/>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ABA19B-3E99-35B2-0CF7-869C9CE56721}"/>
                  </a:ext>
                </a:extLst>
              </p:cNvPr>
              <p:cNvSpPr txBox="1"/>
              <p:nvPr/>
            </p:nvSpPr>
            <p:spPr>
              <a:xfrm>
                <a:off x="3214224" y="2683659"/>
                <a:ext cx="568441" cy="389690"/>
              </a:xfrm>
              <a:prstGeom prst="rect">
                <a:avLst/>
              </a:prstGeom>
              <a:noFill/>
            </p:spPr>
            <p:txBody>
              <a:bodyPr wrap="square" rtlCol="0">
                <a:spAutoFit/>
              </a:bodyPr>
              <a:lstStyle/>
              <a:p>
                <a:r>
                  <a:rPr lang="en-GB" sz="1600" dirty="0">
                    <a:solidFill>
                      <a:schemeClr val="accent3">
                        <a:lumMod val="75000"/>
                      </a:schemeClr>
                    </a:solidFill>
                  </a:rPr>
                  <a:t>P</a:t>
                </a:r>
                <a:r>
                  <a:rPr lang="en-GB" sz="1600" baseline="-25000" dirty="0">
                    <a:solidFill>
                      <a:schemeClr val="accent3">
                        <a:lumMod val="75000"/>
                      </a:schemeClr>
                    </a:solidFill>
                  </a:rPr>
                  <a:t>B2</a:t>
                </a:r>
              </a:p>
            </p:txBody>
          </p:sp>
          <p:sp>
            <p:nvSpPr>
              <p:cNvPr id="4" name="Freeform: Shape 3">
                <a:extLst>
                  <a:ext uri="{FF2B5EF4-FFF2-40B4-BE49-F238E27FC236}">
                    <a16:creationId xmlns:a16="http://schemas.microsoft.com/office/drawing/2014/main" id="{F1DA1B48-4329-D993-9F41-EF5A65A25CAA}"/>
                  </a:ext>
                </a:extLst>
              </p:cNvPr>
              <p:cNvSpPr/>
              <p:nvPr/>
            </p:nvSpPr>
            <p:spPr>
              <a:xfrm>
                <a:off x="3636691" y="2204864"/>
                <a:ext cx="4435813" cy="3005846"/>
              </a:xfrm>
              <a:custGeom>
                <a:avLst/>
                <a:gdLst>
                  <a:gd name="connsiteX0" fmla="*/ 0 w 4435813"/>
                  <a:gd name="connsiteY0" fmla="*/ 3005846 h 3005846"/>
                  <a:gd name="connsiteX1" fmla="*/ 1050587 w 4435813"/>
                  <a:gd name="connsiteY1" fmla="*/ 2597285 h 3005846"/>
                  <a:gd name="connsiteX2" fmla="*/ 1712068 w 4435813"/>
                  <a:gd name="connsiteY2" fmla="*/ 1614791 h 3005846"/>
                  <a:gd name="connsiteX3" fmla="*/ 3540868 w 4435813"/>
                  <a:gd name="connsiteY3" fmla="*/ 1108953 h 3005846"/>
                  <a:gd name="connsiteX4" fmla="*/ 4435813 w 4435813"/>
                  <a:gd name="connsiteY4" fmla="*/ 0 h 300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13" h="3005846">
                    <a:moveTo>
                      <a:pt x="0" y="3005846"/>
                    </a:moveTo>
                    <a:cubicBezTo>
                      <a:pt x="382621" y="2917487"/>
                      <a:pt x="765242" y="2829128"/>
                      <a:pt x="1050587" y="2597285"/>
                    </a:cubicBezTo>
                    <a:cubicBezTo>
                      <a:pt x="1335932" y="2365442"/>
                      <a:pt x="1297021" y="1862846"/>
                      <a:pt x="1712068" y="1614791"/>
                    </a:cubicBezTo>
                    <a:cubicBezTo>
                      <a:pt x="2127115" y="1366736"/>
                      <a:pt x="3086911" y="1378085"/>
                      <a:pt x="3540868" y="1108953"/>
                    </a:cubicBezTo>
                    <a:cubicBezTo>
                      <a:pt x="3994825" y="839821"/>
                      <a:pt x="4215319" y="419910"/>
                      <a:pt x="44358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C2DB97D-3073-E244-B6B7-C8E875512A02}"/>
                  </a:ext>
                </a:extLst>
              </p:cNvPr>
              <p:cNvSpPr txBox="1"/>
              <p:nvPr/>
            </p:nvSpPr>
            <p:spPr>
              <a:xfrm>
                <a:off x="5084794" y="5826537"/>
                <a:ext cx="701093" cy="425117"/>
              </a:xfrm>
              <a:prstGeom prst="rect">
                <a:avLst/>
              </a:prstGeom>
              <a:noFill/>
            </p:spPr>
            <p:txBody>
              <a:bodyPr wrap="square" rtlCol="0">
                <a:spAutoFit/>
              </a:bodyPr>
              <a:lstStyle/>
              <a:p>
                <a:pPr algn="l"/>
                <a:r>
                  <a:rPr lang="en-GB" dirty="0">
                    <a:solidFill>
                      <a:srgbClr val="00B050"/>
                    </a:solidFill>
                    <a:latin typeface="Calibri" panose="020F0502020204030204" pitchFamily="34" charset="0"/>
                    <a:cs typeface="Calibri" panose="020F0502020204030204" pitchFamily="34" charset="0"/>
                  </a:rPr>
                  <a:t>T</a:t>
                </a:r>
                <a:r>
                  <a:rPr lang="en-GB" baseline="-25000" dirty="0">
                    <a:solidFill>
                      <a:srgbClr val="00B050"/>
                    </a:solidFill>
                    <a:latin typeface="Calibri" panose="020F0502020204030204" pitchFamily="34" charset="0"/>
                    <a:cs typeface="Calibri" panose="020F0502020204030204" pitchFamily="34" charset="0"/>
                  </a:rPr>
                  <a:t>B1</a:t>
                </a:r>
              </a:p>
            </p:txBody>
          </p:sp>
          <p:sp>
            <p:nvSpPr>
              <p:cNvPr id="21" name="TextBox 20">
                <a:extLst>
                  <a:ext uri="{FF2B5EF4-FFF2-40B4-BE49-F238E27FC236}">
                    <a16:creationId xmlns:a16="http://schemas.microsoft.com/office/drawing/2014/main" id="{46AC2094-7C3A-BD78-A385-0E253F38A540}"/>
                  </a:ext>
                </a:extLst>
              </p:cNvPr>
              <p:cNvSpPr txBox="1"/>
              <p:nvPr/>
            </p:nvSpPr>
            <p:spPr>
              <a:xfrm>
                <a:off x="7526566" y="5826538"/>
                <a:ext cx="545936" cy="425117"/>
              </a:xfrm>
              <a:prstGeom prst="rect">
                <a:avLst/>
              </a:prstGeom>
              <a:noFill/>
            </p:spPr>
            <p:txBody>
              <a:bodyPr wrap="square" rtlCol="0">
                <a:spAutoFit/>
              </a:bodyPr>
              <a:lstStyle/>
              <a:p>
                <a:pPr algn="l"/>
                <a:r>
                  <a:rPr lang="en-GB" dirty="0">
                    <a:solidFill>
                      <a:srgbClr val="00B050"/>
                    </a:solidFill>
                    <a:latin typeface="Calibri" panose="020F0502020204030204" pitchFamily="34" charset="0"/>
                    <a:cs typeface="Calibri" panose="020F0502020204030204" pitchFamily="34" charset="0"/>
                  </a:rPr>
                  <a:t>T</a:t>
                </a:r>
                <a:r>
                  <a:rPr lang="en-GB" baseline="-25000" dirty="0">
                    <a:solidFill>
                      <a:srgbClr val="00B050"/>
                    </a:solidFill>
                    <a:latin typeface="Calibri" panose="020F0502020204030204" pitchFamily="34" charset="0"/>
                    <a:cs typeface="Calibri" panose="020F0502020204030204" pitchFamily="34" charset="0"/>
                  </a:rPr>
                  <a:t>B2</a:t>
                </a:r>
              </a:p>
            </p:txBody>
          </p:sp>
        </p:grpSp>
        <p:sp>
          <p:nvSpPr>
            <p:cNvPr id="25" name="Arrow: Left-Right 24">
              <a:extLst>
                <a:ext uri="{FF2B5EF4-FFF2-40B4-BE49-F238E27FC236}">
                  <a16:creationId xmlns:a16="http://schemas.microsoft.com/office/drawing/2014/main" id="{FC450D28-E9EF-AF2A-B437-14DDE665ABEE}"/>
                </a:ext>
              </a:extLst>
            </p:cNvPr>
            <p:cNvSpPr/>
            <p:nvPr/>
          </p:nvSpPr>
          <p:spPr>
            <a:xfrm>
              <a:off x="7903455" y="5359619"/>
              <a:ext cx="864093" cy="170589"/>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Left-Right 26">
              <a:extLst>
                <a:ext uri="{FF2B5EF4-FFF2-40B4-BE49-F238E27FC236}">
                  <a16:creationId xmlns:a16="http://schemas.microsoft.com/office/drawing/2014/main" id="{30D3A90F-2437-E38B-3A4D-F1E51FED1B13}"/>
                </a:ext>
              </a:extLst>
            </p:cNvPr>
            <p:cNvSpPr/>
            <p:nvPr/>
          </p:nvSpPr>
          <p:spPr>
            <a:xfrm>
              <a:off x="10352796" y="5359618"/>
              <a:ext cx="864093" cy="170589"/>
            </a:xfrm>
            <a:prstGeom prst="lef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63D7F0B-034E-05AA-0DFE-84AE14400FFB}"/>
                </a:ext>
              </a:extLst>
            </p:cNvPr>
            <p:cNvSpPr txBox="1"/>
            <p:nvPr/>
          </p:nvSpPr>
          <p:spPr>
            <a:xfrm>
              <a:off x="8022565" y="5444912"/>
              <a:ext cx="987348" cy="318838"/>
            </a:xfrm>
            <a:prstGeom prst="rect">
              <a:avLst/>
            </a:prstGeom>
            <a:noFill/>
          </p:spPr>
          <p:txBody>
            <a:bodyPr wrap="square" rtlCol="0">
              <a:spAutoFit/>
            </a:bodyPr>
            <a:lstStyle/>
            <a:p>
              <a:pPr algn="l"/>
              <a:r>
                <a:rPr lang="en-GB" sz="1200" dirty="0">
                  <a:solidFill>
                    <a:schemeClr val="accent6">
                      <a:lumMod val="60000"/>
                      <a:lumOff val="40000"/>
                    </a:schemeClr>
                  </a:solidFill>
                  <a:latin typeface="Calibri" panose="020F0502020204030204" pitchFamily="34" charset="0"/>
                  <a:cs typeface="Calibri" panose="020F0502020204030204" pitchFamily="34" charset="0"/>
                </a:rPr>
                <a:t>H</a:t>
              </a:r>
              <a:r>
                <a:rPr lang="en-GB" sz="1200" baseline="-25000" dirty="0">
                  <a:solidFill>
                    <a:schemeClr val="accent6">
                      <a:lumMod val="60000"/>
                      <a:lumOff val="40000"/>
                    </a:schemeClr>
                  </a:solidFill>
                  <a:latin typeface="Calibri" panose="020F0502020204030204" pitchFamily="34" charset="0"/>
                  <a:cs typeface="Calibri" panose="020F0502020204030204" pitchFamily="34" charset="0"/>
                </a:rPr>
                <a:t>B1</a:t>
              </a:r>
            </a:p>
          </p:txBody>
        </p:sp>
        <p:sp>
          <p:nvSpPr>
            <p:cNvPr id="31" name="TextBox 30">
              <a:extLst>
                <a:ext uri="{FF2B5EF4-FFF2-40B4-BE49-F238E27FC236}">
                  <a16:creationId xmlns:a16="http://schemas.microsoft.com/office/drawing/2014/main" id="{4328C79C-4A9E-6FE4-9E06-D46FD4550A5D}"/>
                </a:ext>
              </a:extLst>
            </p:cNvPr>
            <p:cNvSpPr txBox="1"/>
            <p:nvPr/>
          </p:nvSpPr>
          <p:spPr>
            <a:xfrm>
              <a:off x="10487738" y="5444912"/>
              <a:ext cx="987348" cy="318838"/>
            </a:xfrm>
            <a:prstGeom prst="rect">
              <a:avLst/>
            </a:prstGeom>
            <a:noFill/>
          </p:spPr>
          <p:txBody>
            <a:bodyPr wrap="square" rtlCol="0">
              <a:spAutoFit/>
            </a:bodyPr>
            <a:lstStyle/>
            <a:p>
              <a:pPr algn="l"/>
              <a:r>
                <a:rPr lang="en-GB" sz="1200" dirty="0">
                  <a:solidFill>
                    <a:schemeClr val="accent6">
                      <a:lumMod val="60000"/>
                      <a:lumOff val="40000"/>
                    </a:schemeClr>
                  </a:solidFill>
                  <a:latin typeface="Calibri" panose="020F0502020204030204" pitchFamily="34" charset="0"/>
                  <a:cs typeface="Calibri" panose="020F0502020204030204" pitchFamily="34" charset="0"/>
                </a:rPr>
                <a:t>H</a:t>
              </a:r>
              <a:r>
                <a:rPr lang="en-GB" sz="1200" baseline="-25000" dirty="0">
                  <a:solidFill>
                    <a:schemeClr val="accent6">
                      <a:lumMod val="60000"/>
                      <a:lumOff val="40000"/>
                    </a:schemeClr>
                  </a:solidFill>
                  <a:latin typeface="Calibri" panose="020F0502020204030204" pitchFamily="34" charset="0"/>
                  <a:cs typeface="Calibri" panose="020F0502020204030204" pitchFamily="34" charset="0"/>
                </a:rPr>
                <a:t>B2</a:t>
              </a:r>
            </a:p>
          </p:txBody>
        </p:sp>
      </p:grpSp>
      <mc:AlternateContent xmlns:mc="http://schemas.openxmlformats.org/markup-compatibility/2006" xmlns:a14="http://schemas.microsoft.com/office/drawing/2010/main">
        <mc:Choice Requires="a14">
          <p:graphicFrame>
            <p:nvGraphicFramePr>
              <p:cNvPr id="13" name="Table 13">
                <a:extLst>
                  <a:ext uri="{FF2B5EF4-FFF2-40B4-BE49-F238E27FC236}">
                    <a16:creationId xmlns:a16="http://schemas.microsoft.com/office/drawing/2014/main" id="{71AD9AA3-2C10-10D3-E47D-B9527331F351}"/>
                  </a:ext>
                </a:extLst>
              </p:cNvPr>
              <p:cNvGraphicFramePr>
                <a:graphicFrameLocks noGrp="1"/>
              </p:cNvGraphicFramePr>
              <p:nvPr>
                <p:extLst>
                  <p:ext uri="{D42A27DB-BD31-4B8C-83A1-F6EECF244321}">
                    <p14:modId xmlns:p14="http://schemas.microsoft.com/office/powerpoint/2010/main" val="2082268694"/>
                  </p:ext>
                </p:extLst>
              </p:nvPr>
            </p:nvGraphicFramePr>
            <p:xfrm>
              <a:off x="5956750" y="3921206"/>
              <a:ext cx="4243708" cy="1598810"/>
            </p:xfrm>
            <a:graphic>
              <a:graphicData uri="http://schemas.openxmlformats.org/drawingml/2006/table">
                <a:tbl>
                  <a:tblPr firstRow="1" bandRow="1">
                    <a:tableStyleId>{3B4B98B0-60AC-42C2-AFA5-B58CD77FA1E5}</a:tableStyleId>
                  </a:tblPr>
                  <a:tblGrid>
                    <a:gridCol w="1060927">
                      <a:extLst>
                        <a:ext uri="{9D8B030D-6E8A-4147-A177-3AD203B41FA5}">
                          <a16:colId xmlns:a16="http://schemas.microsoft.com/office/drawing/2014/main" val="1316372279"/>
                        </a:ext>
                      </a:extLst>
                    </a:gridCol>
                    <a:gridCol w="1060927">
                      <a:extLst>
                        <a:ext uri="{9D8B030D-6E8A-4147-A177-3AD203B41FA5}">
                          <a16:colId xmlns:a16="http://schemas.microsoft.com/office/drawing/2014/main" val="2365693323"/>
                        </a:ext>
                      </a:extLst>
                    </a:gridCol>
                    <a:gridCol w="1060927">
                      <a:extLst>
                        <a:ext uri="{9D8B030D-6E8A-4147-A177-3AD203B41FA5}">
                          <a16:colId xmlns:a16="http://schemas.microsoft.com/office/drawing/2014/main" val="1317377048"/>
                        </a:ext>
                      </a:extLst>
                    </a:gridCol>
                    <a:gridCol w="1060927">
                      <a:extLst>
                        <a:ext uri="{9D8B030D-6E8A-4147-A177-3AD203B41FA5}">
                          <a16:colId xmlns:a16="http://schemas.microsoft.com/office/drawing/2014/main" val="2819344160"/>
                        </a:ext>
                      </a:extLst>
                    </a:gridCol>
                  </a:tblGrid>
                  <a:tr h="486290">
                    <a:tc>
                      <a:txBody>
                        <a:bodyPr/>
                        <a:lstStyle/>
                        <a:p>
                          <a:pPr rtl="0"/>
                          <a:endParaRPr lang="en-GB" sz="1050" dirty="0"/>
                        </a:p>
                      </a:txBody>
                      <a:tcPr/>
                    </a:tc>
                    <a:tc>
                      <a:txBody>
                        <a:bodyPr/>
                        <a:lstStyle/>
                        <a:p>
                          <a:pPr algn="ctr" rtl="0"/>
                          <a:r>
                            <a:rPr lang="en-GB" sz="1050"/>
                            <a:t>Activation Price</a:t>
                          </a:r>
                          <a:endParaRPr lang="en-GB" sz="1050" dirty="0"/>
                        </a:p>
                      </a:txBody>
                      <a:tcPr anchor="ctr"/>
                    </a:tc>
                    <a:tc>
                      <a:txBody>
                        <a:bodyPr/>
                        <a:lstStyle/>
                        <a:p>
                          <a:pPr algn="ctr" rtl="0"/>
                          <a:r>
                            <a:rPr lang="en-GB" sz="1050"/>
                            <a:t>Max Hours</a:t>
                          </a:r>
                          <a:endParaRPr lang="en-GB" sz="1050" dirty="0"/>
                        </a:p>
                      </a:txBody>
                      <a:tcPr anchor="ctr"/>
                    </a:tc>
                    <a:tc>
                      <a:txBody>
                        <a:bodyPr/>
                        <a:lstStyle/>
                        <a:p>
                          <a:pPr algn="ctr" rtl="0"/>
                          <a:r>
                            <a:rPr lang="en-GB" sz="1050"/>
                            <a:t>Capacity</a:t>
                          </a:r>
                          <a:endParaRPr lang="en-GB" sz="1050" dirty="0"/>
                        </a:p>
                      </a:txBody>
                      <a:tcPr anchor="ctr"/>
                    </a:tc>
                    <a:extLst>
                      <a:ext uri="{0D108BD9-81ED-4DB2-BD59-A6C34878D82A}">
                        <a16:rowId xmlns:a16="http://schemas.microsoft.com/office/drawing/2014/main" val="3102561376"/>
                      </a:ext>
                    </a:extLst>
                  </a:tr>
                  <a:tr h="370840">
                    <a:tc>
                      <a:txBody>
                        <a:bodyPr/>
                        <a:lstStyle/>
                        <a:p>
                          <a:pPr algn="ctr" rtl="0"/>
                          <a:r>
                            <a:rPr lang="en-GB" sz="1600"/>
                            <a:t>Band 1</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3">
                                  <a:lumMod val="75000"/>
                                </a:schemeClr>
                              </a:solidFill>
                            </a:rPr>
                            <a:t>P</a:t>
                          </a:r>
                          <a:r>
                            <a:rPr lang="en-GB" sz="1600" baseline="-25000">
                              <a:solidFill>
                                <a:schemeClr val="accent3">
                                  <a:lumMod val="75000"/>
                                </a:schemeClr>
                              </a:solidFill>
                            </a:rPr>
                            <a:t>B1</a:t>
                          </a:r>
                          <a:endParaRPr lang="en-GB" sz="1600" baseline="-25000" dirty="0">
                            <a:solidFill>
                              <a:schemeClr val="accent3">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6">
                                  <a:lumMod val="60000"/>
                                  <a:lumOff val="40000"/>
                                </a:schemeClr>
                              </a:solidFill>
                              <a:latin typeface="Calibri" panose="020F0502020204030204" pitchFamily="34" charset="0"/>
                              <a:cs typeface="Calibri" panose="020F0502020204030204" pitchFamily="34" charset="0"/>
                            </a:rPr>
                            <a:t>H</a:t>
                          </a:r>
                          <a:r>
                            <a:rPr lang="en-GB" sz="1600" baseline="-25000">
                              <a:solidFill>
                                <a:schemeClr val="accent6">
                                  <a:lumMod val="60000"/>
                                  <a:lumOff val="40000"/>
                                </a:schemeClr>
                              </a:solidFill>
                              <a:latin typeface="Calibri" panose="020F0502020204030204" pitchFamily="34" charset="0"/>
                              <a:cs typeface="Calibri" panose="020F0502020204030204" pitchFamily="34" charset="0"/>
                            </a:rPr>
                            <a:t>B1</a:t>
                          </a:r>
                          <a:endParaRPr lang="en-GB" sz="1600" baseline="-25000" dirty="0">
                            <a:solidFill>
                              <a:schemeClr val="accent6">
                                <a:lumMod val="60000"/>
                                <a:lumOff val="4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latin typeface="Calibri" panose="020F0502020204030204" pitchFamily="34" charset="0"/>
                              <a:cs typeface="Calibri" panose="020F0502020204030204" pitchFamily="34" charset="0"/>
                            </a:rPr>
                            <a:t>C</a:t>
                          </a:r>
                          <a:r>
                            <a:rPr lang="en-GB" sz="1600" baseline="-25000">
                              <a:solidFill>
                                <a:schemeClr val="tx1"/>
                              </a:solidFill>
                              <a:latin typeface="Calibri" panose="020F0502020204030204" pitchFamily="34" charset="0"/>
                              <a:cs typeface="Calibri" panose="020F0502020204030204" pitchFamily="34" charset="0"/>
                            </a:rPr>
                            <a:t>B1</a:t>
                          </a:r>
                          <a:endParaRPr lang="en-GB" sz="1600" baseline="-25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50650012"/>
                      </a:ext>
                    </a:extLst>
                  </a:tr>
                  <a:tr h="370840">
                    <a:tc>
                      <a:txBody>
                        <a:bodyPr/>
                        <a:lstStyle/>
                        <a:p>
                          <a:pPr algn="ctr" rtl="0"/>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oMath>
                            </m:oMathPara>
                          </a14:m>
                          <a:endParaRPr lang="en-GB" sz="1600" dirty="0"/>
                        </a:p>
                      </a:txBody>
                      <a:tcPr anchor="ctr"/>
                    </a:tc>
                    <a:tc>
                      <a:txBody>
                        <a:bodyPr/>
                        <a:lstStyle/>
                        <a:p>
                          <a:pPr algn="ctr" rtl="0"/>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oMath>
                            </m:oMathPara>
                          </a14:m>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oMath>
                            </m:oMathPara>
                          </a14:m>
                          <a:endParaRPr lang="en-GB" sz="1600" dirty="0"/>
                        </a:p>
                      </a:txBody>
                      <a:tcPr anchor="ctr"/>
                    </a:tc>
                    <a:tc>
                      <a:txBody>
                        <a:bodyPr/>
                        <a:lstStyle/>
                        <a:p>
                          <a:pPr algn="ctr" rtl="0"/>
                          <a14:m>
                            <m:oMathPara xmlns:m="http://schemas.openxmlformats.org/officeDocument/2006/math">
                              <m:oMathParaPr>
                                <m:jc m:val="centerGroup"/>
                              </m:oMathParaPr>
                              <m:oMath xmlns:m="http://schemas.openxmlformats.org/officeDocument/2006/math">
                                <m:r>
                                  <a:rPr lang="en-GB" sz="1600" i="1" smtClean="0">
                                    <a:latin typeface="Cambria Math" panose="02040503050406030204" pitchFamily="18" charset="0"/>
                                    <a:ea typeface="Cambria Math" panose="02040503050406030204" pitchFamily="18" charset="0"/>
                                  </a:rPr>
                                  <m:t>⋮</m:t>
                                </m:r>
                              </m:oMath>
                            </m:oMathPara>
                          </a14:m>
                          <a:endParaRPr lang="en-GB" sz="1600" dirty="0"/>
                        </a:p>
                      </a:txBody>
                      <a:tcPr anchor="ctr"/>
                    </a:tc>
                    <a:extLst>
                      <a:ext uri="{0D108BD9-81ED-4DB2-BD59-A6C34878D82A}">
                        <a16:rowId xmlns:a16="http://schemas.microsoft.com/office/drawing/2014/main" val="2420891606"/>
                      </a:ext>
                    </a:extLst>
                  </a:tr>
                  <a:tr h="370840">
                    <a:tc>
                      <a:txBody>
                        <a:bodyPr/>
                        <a:lstStyle/>
                        <a:p>
                          <a:pPr algn="ctr" rtl="0"/>
                          <a:r>
                            <a:rPr lang="en-GB" sz="1600"/>
                            <a:t>Band N</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3">
                                  <a:lumMod val="75000"/>
                                </a:schemeClr>
                              </a:solidFill>
                            </a:rPr>
                            <a:t>P</a:t>
                          </a:r>
                          <a:r>
                            <a:rPr lang="en-GB" sz="1600" baseline="-25000">
                              <a:solidFill>
                                <a:schemeClr val="accent3">
                                  <a:lumMod val="75000"/>
                                </a:schemeClr>
                              </a:solidFill>
                            </a:rPr>
                            <a:t>BN</a:t>
                          </a:r>
                          <a:endParaRPr lang="en-GB" sz="1600" baseline="-25000" dirty="0">
                            <a:solidFill>
                              <a:schemeClr val="accent3">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6">
                                  <a:lumMod val="60000"/>
                                  <a:lumOff val="40000"/>
                                </a:schemeClr>
                              </a:solidFill>
                              <a:latin typeface="Calibri" panose="020F0502020204030204" pitchFamily="34" charset="0"/>
                              <a:cs typeface="Calibri" panose="020F0502020204030204" pitchFamily="34" charset="0"/>
                            </a:rPr>
                            <a:t>H</a:t>
                          </a:r>
                          <a:r>
                            <a:rPr lang="en-GB" sz="1600" baseline="-25000">
                              <a:solidFill>
                                <a:schemeClr val="accent6">
                                  <a:lumMod val="60000"/>
                                  <a:lumOff val="40000"/>
                                </a:schemeClr>
                              </a:solidFill>
                              <a:latin typeface="Calibri" panose="020F0502020204030204" pitchFamily="34" charset="0"/>
                              <a:cs typeface="Calibri" panose="020F0502020204030204" pitchFamily="34" charset="0"/>
                            </a:rPr>
                            <a:t>BN</a:t>
                          </a:r>
                          <a:endParaRPr lang="en-GB" sz="1600" baseline="-25000" dirty="0">
                            <a:solidFill>
                              <a:schemeClr val="accent6">
                                <a:lumMod val="60000"/>
                                <a:lumOff val="4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latin typeface="Calibri" panose="020F0502020204030204" pitchFamily="34" charset="0"/>
                              <a:cs typeface="Calibri" panose="020F0502020204030204" pitchFamily="34" charset="0"/>
                            </a:rPr>
                            <a:t>C</a:t>
                          </a:r>
                          <a:r>
                            <a:rPr lang="en-GB" sz="1600" baseline="-25000">
                              <a:solidFill>
                                <a:schemeClr val="tx1"/>
                              </a:solidFill>
                              <a:latin typeface="Calibri" panose="020F0502020204030204" pitchFamily="34" charset="0"/>
                              <a:cs typeface="Calibri" panose="020F0502020204030204" pitchFamily="34" charset="0"/>
                            </a:rPr>
                            <a:t>BN</a:t>
                          </a:r>
                          <a:endParaRPr lang="en-GB" sz="1600" baseline="-25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22685470"/>
                      </a:ext>
                    </a:extLst>
                  </a:tr>
                </a:tbl>
              </a:graphicData>
            </a:graphic>
          </p:graphicFrame>
        </mc:Choice>
        <mc:Fallback xmlns="">
          <p:graphicFrame>
            <p:nvGraphicFramePr>
              <p:cNvPr id="13" name="Table 13">
                <a:extLst>
                  <a:ext uri="{FF2B5EF4-FFF2-40B4-BE49-F238E27FC236}">
                    <a16:creationId xmlns:a16="http://schemas.microsoft.com/office/drawing/2014/main" id="{71AD9AA3-2C10-10D3-E47D-B9527331F351}"/>
                  </a:ext>
                </a:extLst>
              </p:cNvPr>
              <p:cNvGraphicFramePr>
                <a:graphicFrameLocks noGrp="1"/>
              </p:cNvGraphicFramePr>
              <p:nvPr>
                <p:extLst>
                  <p:ext uri="{D42A27DB-BD31-4B8C-83A1-F6EECF244321}">
                    <p14:modId xmlns:p14="http://schemas.microsoft.com/office/powerpoint/2010/main" val="128599996"/>
                  </p:ext>
                </p:extLst>
              </p:nvPr>
            </p:nvGraphicFramePr>
            <p:xfrm>
              <a:off x="5956750" y="3921206"/>
              <a:ext cx="4243708" cy="1598810"/>
            </p:xfrm>
            <a:graphic>
              <a:graphicData uri="http://schemas.openxmlformats.org/drawingml/2006/table">
                <a:tbl>
                  <a:tblPr firstRow="1" bandRow="1">
                    <a:tableStyleId>{3B4B98B0-60AC-42C2-AFA5-B58CD77FA1E5}</a:tableStyleId>
                  </a:tblPr>
                  <a:tblGrid>
                    <a:gridCol w="1060927">
                      <a:extLst>
                        <a:ext uri="{9D8B030D-6E8A-4147-A177-3AD203B41FA5}">
                          <a16:colId xmlns:a16="http://schemas.microsoft.com/office/drawing/2014/main" val="1316372279"/>
                        </a:ext>
                      </a:extLst>
                    </a:gridCol>
                    <a:gridCol w="1060927">
                      <a:extLst>
                        <a:ext uri="{9D8B030D-6E8A-4147-A177-3AD203B41FA5}">
                          <a16:colId xmlns:a16="http://schemas.microsoft.com/office/drawing/2014/main" val="2365693323"/>
                        </a:ext>
                      </a:extLst>
                    </a:gridCol>
                    <a:gridCol w="1060927">
                      <a:extLst>
                        <a:ext uri="{9D8B030D-6E8A-4147-A177-3AD203B41FA5}">
                          <a16:colId xmlns:a16="http://schemas.microsoft.com/office/drawing/2014/main" val="1317377048"/>
                        </a:ext>
                      </a:extLst>
                    </a:gridCol>
                    <a:gridCol w="1060927">
                      <a:extLst>
                        <a:ext uri="{9D8B030D-6E8A-4147-A177-3AD203B41FA5}">
                          <a16:colId xmlns:a16="http://schemas.microsoft.com/office/drawing/2014/main" val="2819344160"/>
                        </a:ext>
                      </a:extLst>
                    </a:gridCol>
                  </a:tblGrid>
                  <a:tr h="486290">
                    <a:tc>
                      <a:txBody>
                        <a:bodyPr/>
                        <a:lstStyle/>
                        <a:p>
                          <a:pPr rtl="0"/>
                          <a:endParaRPr lang="en-GB" sz="1050" dirty="0"/>
                        </a:p>
                      </a:txBody>
                      <a:tcPr/>
                    </a:tc>
                    <a:tc>
                      <a:txBody>
                        <a:bodyPr/>
                        <a:lstStyle/>
                        <a:p>
                          <a:pPr algn="ctr" rtl="0"/>
                          <a:r>
                            <a:rPr lang="en-GB" sz="1050"/>
                            <a:t>Activation Price</a:t>
                          </a:r>
                          <a:endParaRPr lang="en-GB" sz="1050" dirty="0"/>
                        </a:p>
                      </a:txBody>
                      <a:tcPr anchor="ctr"/>
                    </a:tc>
                    <a:tc>
                      <a:txBody>
                        <a:bodyPr/>
                        <a:lstStyle/>
                        <a:p>
                          <a:pPr algn="ctr" rtl="0"/>
                          <a:r>
                            <a:rPr lang="en-GB" sz="1050"/>
                            <a:t>Max Hours</a:t>
                          </a:r>
                          <a:endParaRPr lang="en-GB" sz="1050" dirty="0"/>
                        </a:p>
                      </a:txBody>
                      <a:tcPr anchor="ctr"/>
                    </a:tc>
                    <a:tc>
                      <a:txBody>
                        <a:bodyPr/>
                        <a:lstStyle/>
                        <a:p>
                          <a:pPr algn="ctr" rtl="0"/>
                          <a:r>
                            <a:rPr lang="en-GB" sz="1050"/>
                            <a:t>Capacity</a:t>
                          </a:r>
                          <a:endParaRPr lang="en-GB" sz="1050" dirty="0"/>
                        </a:p>
                      </a:txBody>
                      <a:tcPr anchor="ctr"/>
                    </a:tc>
                    <a:extLst>
                      <a:ext uri="{0D108BD9-81ED-4DB2-BD59-A6C34878D82A}">
                        <a16:rowId xmlns:a16="http://schemas.microsoft.com/office/drawing/2014/main" val="3102561376"/>
                      </a:ext>
                    </a:extLst>
                  </a:tr>
                  <a:tr h="370840">
                    <a:tc>
                      <a:txBody>
                        <a:bodyPr/>
                        <a:lstStyle/>
                        <a:p>
                          <a:pPr algn="ctr" rtl="0"/>
                          <a:r>
                            <a:rPr lang="en-GB" sz="1600"/>
                            <a:t>Band 1</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3">
                                  <a:lumMod val="75000"/>
                                </a:schemeClr>
                              </a:solidFill>
                            </a:rPr>
                            <a:t>P</a:t>
                          </a:r>
                          <a:r>
                            <a:rPr lang="en-GB" sz="1600" baseline="-25000">
                              <a:solidFill>
                                <a:schemeClr val="accent3">
                                  <a:lumMod val="75000"/>
                                </a:schemeClr>
                              </a:solidFill>
                            </a:rPr>
                            <a:t>B1</a:t>
                          </a:r>
                          <a:endParaRPr lang="en-GB" sz="1600" baseline="-25000" dirty="0">
                            <a:solidFill>
                              <a:schemeClr val="accent3">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6">
                                  <a:lumMod val="60000"/>
                                  <a:lumOff val="40000"/>
                                </a:schemeClr>
                              </a:solidFill>
                              <a:latin typeface="Calibri" panose="020F0502020204030204" pitchFamily="34" charset="0"/>
                              <a:cs typeface="Calibri" panose="020F0502020204030204" pitchFamily="34" charset="0"/>
                            </a:rPr>
                            <a:t>H</a:t>
                          </a:r>
                          <a:r>
                            <a:rPr lang="en-GB" sz="1600" baseline="-25000">
                              <a:solidFill>
                                <a:schemeClr val="accent6">
                                  <a:lumMod val="60000"/>
                                  <a:lumOff val="40000"/>
                                </a:schemeClr>
                              </a:solidFill>
                              <a:latin typeface="Calibri" panose="020F0502020204030204" pitchFamily="34" charset="0"/>
                              <a:cs typeface="Calibri" panose="020F0502020204030204" pitchFamily="34" charset="0"/>
                            </a:rPr>
                            <a:t>B1</a:t>
                          </a:r>
                          <a:endParaRPr lang="en-GB" sz="1600" baseline="-25000" dirty="0">
                            <a:solidFill>
                              <a:schemeClr val="accent6">
                                <a:lumMod val="60000"/>
                                <a:lumOff val="4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latin typeface="Calibri" panose="020F0502020204030204" pitchFamily="34" charset="0"/>
                              <a:cs typeface="Calibri" panose="020F0502020204030204" pitchFamily="34" charset="0"/>
                            </a:rPr>
                            <a:t>C</a:t>
                          </a:r>
                          <a:r>
                            <a:rPr lang="en-GB" sz="1600" baseline="-25000">
                              <a:solidFill>
                                <a:schemeClr val="tx1"/>
                              </a:solidFill>
                              <a:latin typeface="Calibri" panose="020F0502020204030204" pitchFamily="34" charset="0"/>
                              <a:cs typeface="Calibri" panose="020F0502020204030204" pitchFamily="34" charset="0"/>
                            </a:rPr>
                            <a:t>B1</a:t>
                          </a:r>
                          <a:endParaRPr lang="en-GB" sz="1600" baseline="-25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50650012"/>
                      </a:ext>
                    </a:extLst>
                  </a:tr>
                  <a:tr h="370840">
                    <a:tc>
                      <a:txBody>
                        <a:bodyPr/>
                        <a:lstStyle/>
                        <a:p>
                          <a:endParaRPr lang="en-US"/>
                        </a:p>
                      </a:txBody>
                      <a:tcPr anchor="ctr">
                        <a:blipFill>
                          <a:blip r:embed="rId10"/>
                          <a:stretch>
                            <a:fillRect t="-232787" r="-301149" b="-116393"/>
                          </a:stretch>
                        </a:blipFill>
                      </a:tcPr>
                    </a:tc>
                    <a:tc>
                      <a:txBody>
                        <a:bodyPr/>
                        <a:lstStyle/>
                        <a:p>
                          <a:endParaRPr lang="en-US"/>
                        </a:p>
                      </a:txBody>
                      <a:tcPr anchor="ctr">
                        <a:blipFill>
                          <a:blip r:embed="rId10"/>
                          <a:stretch>
                            <a:fillRect l="-99429" t="-232787" r="-199429" b="-116393"/>
                          </a:stretch>
                        </a:blipFill>
                      </a:tcPr>
                    </a:tc>
                    <a:tc>
                      <a:txBody>
                        <a:bodyPr/>
                        <a:lstStyle/>
                        <a:p>
                          <a:endParaRPr lang="en-US"/>
                        </a:p>
                      </a:txBody>
                      <a:tcPr anchor="ctr">
                        <a:blipFill>
                          <a:blip r:embed="rId10"/>
                          <a:stretch>
                            <a:fillRect l="-200575" t="-232787" r="-100575" b="-116393"/>
                          </a:stretch>
                        </a:blipFill>
                      </a:tcPr>
                    </a:tc>
                    <a:tc>
                      <a:txBody>
                        <a:bodyPr/>
                        <a:lstStyle/>
                        <a:p>
                          <a:endParaRPr lang="en-US"/>
                        </a:p>
                      </a:txBody>
                      <a:tcPr anchor="ctr">
                        <a:blipFill>
                          <a:blip r:embed="rId10"/>
                          <a:stretch>
                            <a:fillRect l="-300575" t="-232787" r="-575" b="-116393"/>
                          </a:stretch>
                        </a:blipFill>
                      </a:tcPr>
                    </a:tc>
                    <a:extLst>
                      <a:ext uri="{0D108BD9-81ED-4DB2-BD59-A6C34878D82A}">
                        <a16:rowId xmlns:a16="http://schemas.microsoft.com/office/drawing/2014/main" val="2420891606"/>
                      </a:ext>
                    </a:extLst>
                  </a:tr>
                  <a:tr h="370840">
                    <a:tc>
                      <a:txBody>
                        <a:bodyPr/>
                        <a:lstStyle/>
                        <a:p>
                          <a:pPr algn="ctr" rtl="0"/>
                          <a:r>
                            <a:rPr lang="en-GB" sz="1600"/>
                            <a:t>Band N</a:t>
                          </a:r>
                          <a:endParaRPr lang="en-GB"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3">
                                  <a:lumMod val="75000"/>
                                </a:schemeClr>
                              </a:solidFill>
                            </a:rPr>
                            <a:t>P</a:t>
                          </a:r>
                          <a:r>
                            <a:rPr lang="en-GB" sz="1600" baseline="-25000">
                              <a:solidFill>
                                <a:schemeClr val="accent3">
                                  <a:lumMod val="75000"/>
                                </a:schemeClr>
                              </a:solidFill>
                            </a:rPr>
                            <a:t>BN</a:t>
                          </a:r>
                          <a:endParaRPr lang="en-GB" sz="1600" baseline="-25000" dirty="0">
                            <a:solidFill>
                              <a:schemeClr val="accent3">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6">
                                  <a:lumMod val="60000"/>
                                  <a:lumOff val="40000"/>
                                </a:schemeClr>
                              </a:solidFill>
                              <a:latin typeface="Calibri" panose="020F0502020204030204" pitchFamily="34" charset="0"/>
                              <a:cs typeface="Calibri" panose="020F0502020204030204" pitchFamily="34" charset="0"/>
                            </a:rPr>
                            <a:t>H</a:t>
                          </a:r>
                          <a:r>
                            <a:rPr lang="en-GB" sz="1600" baseline="-25000">
                              <a:solidFill>
                                <a:schemeClr val="accent6">
                                  <a:lumMod val="60000"/>
                                  <a:lumOff val="40000"/>
                                </a:schemeClr>
                              </a:solidFill>
                              <a:latin typeface="Calibri" panose="020F0502020204030204" pitchFamily="34" charset="0"/>
                              <a:cs typeface="Calibri" panose="020F0502020204030204" pitchFamily="34" charset="0"/>
                            </a:rPr>
                            <a:t>BN</a:t>
                          </a:r>
                          <a:endParaRPr lang="en-GB" sz="1600" baseline="-25000" dirty="0">
                            <a:solidFill>
                              <a:schemeClr val="accent6">
                                <a:lumMod val="60000"/>
                                <a:lumOff val="40000"/>
                              </a:schemeClr>
                            </a:solidFill>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latin typeface="Calibri" panose="020F0502020204030204" pitchFamily="34" charset="0"/>
                              <a:cs typeface="Calibri" panose="020F0502020204030204" pitchFamily="34" charset="0"/>
                            </a:rPr>
                            <a:t>C</a:t>
                          </a:r>
                          <a:r>
                            <a:rPr lang="en-GB" sz="1600" baseline="-25000">
                              <a:solidFill>
                                <a:schemeClr val="tx1"/>
                              </a:solidFill>
                              <a:latin typeface="Calibri" panose="020F0502020204030204" pitchFamily="34" charset="0"/>
                              <a:cs typeface="Calibri" panose="020F0502020204030204" pitchFamily="34" charset="0"/>
                            </a:rPr>
                            <a:t>BN</a:t>
                          </a:r>
                          <a:endParaRPr lang="en-GB" sz="1600" baseline="-250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22685470"/>
                      </a:ext>
                    </a:extLst>
                  </a:tr>
                </a:tbl>
              </a:graphicData>
            </a:graphic>
          </p:graphicFrame>
        </mc:Fallback>
      </mc:AlternateContent>
    </p:spTree>
    <p:extLst>
      <p:ext uri="{BB962C8B-B14F-4D97-AF65-F5344CB8AC3E}">
        <p14:creationId xmlns:p14="http://schemas.microsoft.com/office/powerpoint/2010/main" val="217168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3892273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Introduction</a:t>
            </a:r>
          </a:p>
        </p:txBody>
      </p:sp>
      <p:sp>
        <p:nvSpPr>
          <p:cNvPr id="5" name="Text Placeholder 4">
            <a:extLst>
              <a:ext uri="{FF2B5EF4-FFF2-40B4-BE49-F238E27FC236}">
                <a16:creationId xmlns:a16="http://schemas.microsoft.com/office/drawing/2014/main" id="{6092F0DD-4403-59B6-49AB-EAF2ACCB37B5}"/>
              </a:ext>
            </a:extLst>
          </p:cNvPr>
          <p:cNvSpPr>
            <a:spLocks noGrp="1"/>
          </p:cNvSpPr>
          <p:nvPr>
            <p:ph type="body" sz="quarter" idx="12"/>
          </p:nvPr>
        </p:nvSpPr>
        <p:spPr>
          <a:xfrm>
            <a:off x="254397" y="5661248"/>
            <a:ext cx="11617788" cy="1080120"/>
          </a:xfrm>
        </p:spPr>
        <p:txBody>
          <a:bodyPr>
            <a:noAutofit/>
          </a:bodyPr>
          <a:lstStyle/>
          <a:p>
            <a:r>
              <a:rPr lang="en-US" dirty="0"/>
              <a:t>Kristof Sleurs,</a:t>
            </a:r>
          </a:p>
          <a:p>
            <a:r>
              <a:rPr lang="en-US" dirty="0"/>
              <a:t>ERAA Steering Group Convener</a:t>
            </a:r>
          </a:p>
          <a:p>
            <a:endParaRPr lang="en-GB" dirty="0"/>
          </a:p>
        </p:txBody>
      </p:sp>
    </p:spTree>
    <p:extLst>
      <p:ext uri="{BB962C8B-B14F-4D97-AF65-F5344CB8AC3E}">
        <p14:creationId xmlns:p14="http://schemas.microsoft.com/office/powerpoint/2010/main" val="298761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1093053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p:txBody>
          <a:bodyPr vert="horz">
            <a:normAutofit fontScale="90000"/>
          </a:bodyPr>
          <a:lstStyle/>
          <a:p>
            <a:r>
              <a:rPr lang="en-GB" sz="3200" dirty="0"/>
              <a:t>Calculation of </a:t>
            </a:r>
            <a:r>
              <a:rPr lang="en-GB" sz="3200" dirty="0" err="1"/>
              <a:t>exDSR</a:t>
            </a:r>
            <a:r>
              <a:rPr lang="en-GB" sz="3200" dirty="0"/>
              <a:t> EVA expansion potential using available literature</a:t>
            </a:r>
            <a:endParaRPr lang="en-GB" dirty="0"/>
          </a:p>
        </p:txBody>
      </p:sp>
      <p:sp>
        <p:nvSpPr>
          <p:cNvPr id="23" name="TextBox 22">
            <a:extLst>
              <a:ext uri="{FF2B5EF4-FFF2-40B4-BE49-F238E27FC236}">
                <a16:creationId xmlns:a16="http://schemas.microsoft.com/office/drawing/2014/main" id="{FCF7379F-17D0-BC42-7DA1-3D6E4FD1544D}"/>
              </a:ext>
            </a:extLst>
          </p:cNvPr>
          <p:cNvSpPr txBox="1"/>
          <p:nvPr/>
        </p:nvSpPr>
        <p:spPr>
          <a:xfrm>
            <a:off x="382588" y="2900399"/>
            <a:ext cx="10681964" cy="923330"/>
          </a:xfrm>
          <a:prstGeom prst="rect">
            <a:avLst/>
          </a:prstGeom>
          <a:noFill/>
        </p:spPr>
        <p:txBody>
          <a:bodyPr wrap="square" rtlCol="0" anchor="t">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DSR investments in EVA need to reflect realistic techno-economic potentials</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 EVA expansion potentials are associated with activation price bands, CAPEX and FOM values</a:t>
            </a:r>
          </a:p>
        </p:txBody>
      </p:sp>
      <p:sp>
        <p:nvSpPr>
          <p:cNvPr id="24" name="TextBox 23">
            <a:extLst>
              <a:ext uri="{FF2B5EF4-FFF2-40B4-BE49-F238E27FC236}">
                <a16:creationId xmlns:a16="http://schemas.microsoft.com/office/drawing/2014/main" id="{FB934FE5-17AF-3838-959A-C007E4C937C1}"/>
              </a:ext>
            </a:extLst>
          </p:cNvPr>
          <p:cNvSpPr txBox="1"/>
          <p:nvPr/>
        </p:nvSpPr>
        <p:spPr>
          <a:xfrm>
            <a:off x="385542" y="5709984"/>
            <a:ext cx="10681964" cy="923330"/>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No DSR expansion potential will be considered for countries whose most recent VOLL/CONE study not retaining DSR as reference technology</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F7CAA2C3-C267-215B-9466-1BFCB2BB4CEB}"/>
              </a:ext>
            </a:extLst>
          </p:cNvPr>
          <p:cNvSpPr txBox="1"/>
          <p:nvPr/>
        </p:nvSpPr>
        <p:spPr>
          <a:xfrm>
            <a:off x="382588" y="1174615"/>
            <a:ext cx="5646342" cy="369332"/>
          </a:xfrm>
          <a:prstGeom prst="rect">
            <a:avLst/>
          </a:prstGeom>
          <a:noFill/>
        </p:spPr>
        <p:txBody>
          <a:bodyPr wrap="square" rtlCol="0" anchor="t">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TSO national estimates for DSR treated as policy units</a:t>
            </a:r>
          </a:p>
        </p:txBody>
      </p:sp>
      <p:grpSp>
        <p:nvGrpSpPr>
          <p:cNvPr id="10" name="Group 9">
            <a:extLst>
              <a:ext uri="{FF2B5EF4-FFF2-40B4-BE49-F238E27FC236}">
                <a16:creationId xmlns:a16="http://schemas.microsoft.com/office/drawing/2014/main" id="{30CB0B71-4A57-98B4-80A1-531B019000CC}"/>
              </a:ext>
            </a:extLst>
          </p:cNvPr>
          <p:cNvGrpSpPr/>
          <p:nvPr/>
        </p:nvGrpSpPr>
        <p:grpSpPr>
          <a:xfrm>
            <a:off x="6278615" y="1089846"/>
            <a:ext cx="5114865" cy="1880442"/>
            <a:chOff x="6471514" y="1418956"/>
            <a:chExt cx="5114865" cy="1880442"/>
          </a:xfrm>
        </p:grpSpPr>
        <p:grpSp>
          <p:nvGrpSpPr>
            <p:cNvPr id="3" name="Group 2">
              <a:extLst>
                <a:ext uri="{FF2B5EF4-FFF2-40B4-BE49-F238E27FC236}">
                  <a16:creationId xmlns:a16="http://schemas.microsoft.com/office/drawing/2014/main" id="{BF10599F-E6A4-E0E8-1EB7-806601F62DF0}"/>
                </a:ext>
              </a:extLst>
            </p:cNvPr>
            <p:cNvGrpSpPr/>
            <p:nvPr/>
          </p:nvGrpSpPr>
          <p:grpSpPr>
            <a:xfrm>
              <a:off x="7982707" y="1418956"/>
              <a:ext cx="3603672" cy="1830773"/>
              <a:chOff x="7968208" y="896797"/>
              <a:chExt cx="3603672" cy="1830773"/>
            </a:xfrm>
          </p:grpSpPr>
          <p:cxnSp>
            <p:nvCxnSpPr>
              <p:cNvPr id="26" name="Straight Arrow Connector 25">
                <a:extLst>
                  <a:ext uri="{FF2B5EF4-FFF2-40B4-BE49-F238E27FC236}">
                    <a16:creationId xmlns:a16="http://schemas.microsoft.com/office/drawing/2014/main" id="{9C467DF2-BE4C-0D5D-5F3E-49412F0D2C67}"/>
                  </a:ext>
                </a:extLst>
              </p:cNvPr>
              <p:cNvCxnSpPr>
                <a:cxnSpLocks/>
              </p:cNvCxnSpPr>
              <p:nvPr/>
            </p:nvCxnSpPr>
            <p:spPr>
              <a:xfrm flipV="1">
                <a:off x="7968208" y="1058069"/>
                <a:ext cx="0" cy="1309188"/>
              </a:xfrm>
              <a:prstGeom prst="straightConnector1">
                <a:avLst/>
              </a:prstGeom>
              <a:ln w="38100">
                <a:prstDash val="dash"/>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A96D787-3CCF-4688-DE21-BAC3D1F9B3DE}"/>
                  </a:ext>
                </a:extLst>
              </p:cNvPr>
              <p:cNvSpPr/>
              <p:nvPr/>
            </p:nvSpPr>
            <p:spPr>
              <a:xfrm>
                <a:off x="8256240" y="1058069"/>
                <a:ext cx="139076" cy="7386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94578D1C-4A04-B145-0D1B-5474BB3464ED}"/>
                  </a:ext>
                </a:extLst>
              </p:cNvPr>
              <p:cNvSpPr/>
              <p:nvPr/>
            </p:nvSpPr>
            <p:spPr>
              <a:xfrm>
                <a:off x="8256240" y="1796733"/>
                <a:ext cx="139078" cy="570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91E92E8E-DA5D-A2E2-F9EC-0D4A81677799}"/>
                  </a:ext>
                </a:extLst>
              </p:cNvPr>
              <p:cNvSpPr txBox="1"/>
              <p:nvPr/>
            </p:nvSpPr>
            <p:spPr>
              <a:xfrm>
                <a:off x="9117091" y="1745929"/>
                <a:ext cx="1872208" cy="338554"/>
              </a:xfrm>
              <a:prstGeom prst="rect">
                <a:avLst/>
              </a:prstGeom>
              <a:noFill/>
            </p:spPr>
            <p:txBody>
              <a:bodyPr wrap="square" rtlCol="0">
                <a:spAutoFit/>
              </a:bodyPr>
              <a:lstStyle/>
              <a:p>
                <a:pPr algn="l"/>
                <a:r>
                  <a:rPr lang="en-GB" sz="1600" dirty="0">
                    <a:solidFill>
                      <a:schemeClr val="accent2"/>
                    </a:solidFill>
                    <a:latin typeface="Calibri" panose="020F0502020204030204" pitchFamily="34" charset="0"/>
                    <a:cs typeface="Calibri" panose="020F0502020204030204" pitchFamily="34" charset="0"/>
                  </a:rPr>
                  <a:t>TSO estimates</a:t>
                </a:r>
              </a:p>
            </p:txBody>
          </p:sp>
          <p:sp>
            <p:nvSpPr>
              <p:cNvPr id="34" name="TextBox 33">
                <a:extLst>
                  <a:ext uri="{FF2B5EF4-FFF2-40B4-BE49-F238E27FC236}">
                    <a16:creationId xmlns:a16="http://schemas.microsoft.com/office/drawing/2014/main" id="{85431070-405D-61FB-269F-FDB1B5735115}"/>
                  </a:ext>
                </a:extLst>
              </p:cNvPr>
              <p:cNvSpPr txBox="1"/>
              <p:nvPr/>
            </p:nvSpPr>
            <p:spPr>
              <a:xfrm>
                <a:off x="9051600" y="1012323"/>
                <a:ext cx="2520280" cy="338554"/>
              </a:xfrm>
              <a:prstGeom prst="rect">
                <a:avLst/>
              </a:prstGeom>
              <a:noFill/>
            </p:spPr>
            <p:txBody>
              <a:bodyPr wrap="square" rtlCol="0">
                <a:spAutoFit/>
              </a:bodyPr>
              <a:lstStyle/>
              <a:p>
                <a:pPr algn="l"/>
                <a:r>
                  <a:rPr lang="en-GB" sz="1600" dirty="0">
                    <a:solidFill>
                      <a:schemeClr val="accent3"/>
                    </a:solidFill>
                    <a:latin typeface="Calibri" panose="020F0502020204030204" pitchFamily="34" charset="0"/>
                    <a:cs typeface="Calibri" panose="020F0502020204030204" pitchFamily="34" charset="0"/>
                  </a:rPr>
                  <a:t>EVA expansion potential</a:t>
                </a:r>
              </a:p>
            </p:txBody>
          </p:sp>
          <p:sp>
            <p:nvSpPr>
              <p:cNvPr id="13" name="Rectangle 12">
                <a:extLst>
                  <a:ext uri="{FF2B5EF4-FFF2-40B4-BE49-F238E27FC236}">
                    <a16:creationId xmlns:a16="http://schemas.microsoft.com/office/drawing/2014/main" id="{5EFD59F1-50CF-7D80-B4F2-2B782423EA56}"/>
                  </a:ext>
                </a:extLst>
              </p:cNvPr>
              <p:cNvSpPr/>
              <p:nvPr/>
            </p:nvSpPr>
            <p:spPr>
              <a:xfrm>
                <a:off x="8905353" y="896797"/>
                <a:ext cx="145295" cy="5877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C4378E0-BE36-ED4F-35FB-9F497320E8E1}"/>
                  </a:ext>
                </a:extLst>
              </p:cNvPr>
              <p:cNvSpPr/>
              <p:nvPr/>
            </p:nvSpPr>
            <p:spPr>
              <a:xfrm>
                <a:off x="8905353" y="1485376"/>
                <a:ext cx="150046" cy="8826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B0731EF6-7C47-56E7-C6DB-BF48D1258695}"/>
                  </a:ext>
                </a:extLst>
              </p:cNvPr>
              <p:cNvSpPr txBox="1"/>
              <p:nvPr/>
            </p:nvSpPr>
            <p:spPr>
              <a:xfrm>
                <a:off x="8137963" y="2389016"/>
                <a:ext cx="609754" cy="338554"/>
              </a:xfrm>
              <a:prstGeom prst="rect">
                <a:avLst/>
              </a:prstGeom>
              <a:noFill/>
            </p:spPr>
            <p:txBody>
              <a:bodyPr wrap="square" rtlCol="0">
                <a:spAutoFit/>
              </a:bodyPr>
              <a:lstStyle/>
              <a:p>
                <a:pPr algn="l"/>
                <a:r>
                  <a:rPr lang="en-GB" sz="1600" dirty="0">
                    <a:latin typeface="Calibri" panose="020F0502020204030204" pitchFamily="34" charset="0"/>
                    <a:cs typeface="Calibri" panose="020F0502020204030204" pitchFamily="34" charset="0"/>
                  </a:rPr>
                  <a:t>TY</a:t>
                </a:r>
                <a:r>
                  <a:rPr lang="en-GB" sz="1600" baseline="-25000" dirty="0">
                    <a:latin typeface="Calibri" panose="020F0502020204030204" pitchFamily="34" charset="0"/>
                    <a:cs typeface="Calibri" panose="020F0502020204030204" pitchFamily="34" charset="0"/>
                  </a:rPr>
                  <a:t>1</a:t>
                </a:r>
              </a:p>
            </p:txBody>
          </p:sp>
          <p:sp>
            <p:nvSpPr>
              <p:cNvPr id="20" name="TextBox 19">
                <a:extLst>
                  <a:ext uri="{FF2B5EF4-FFF2-40B4-BE49-F238E27FC236}">
                    <a16:creationId xmlns:a16="http://schemas.microsoft.com/office/drawing/2014/main" id="{2824FBD5-9870-0949-006F-DA7BAD976C26}"/>
                  </a:ext>
                </a:extLst>
              </p:cNvPr>
              <p:cNvSpPr txBox="1"/>
              <p:nvPr/>
            </p:nvSpPr>
            <p:spPr>
              <a:xfrm>
                <a:off x="8745797" y="2389016"/>
                <a:ext cx="609754" cy="338554"/>
              </a:xfrm>
              <a:prstGeom prst="rect">
                <a:avLst/>
              </a:prstGeom>
              <a:noFill/>
            </p:spPr>
            <p:txBody>
              <a:bodyPr wrap="square" rtlCol="0">
                <a:spAutoFit/>
              </a:bodyPr>
              <a:lstStyle/>
              <a:p>
                <a:pPr algn="l"/>
                <a:r>
                  <a:rPr lang="en-GB" sz="1600" dirty="0">
                    <a:latin typeface="Calibri" panose="020F0502020204030204" pitchFamily="34" charset="0"/>
                    <a:cs typeface="Calibri" panose="020F0502020204030204" pitchFamily="34" charset="0"/>
                  </a:rPr>
                  <a:t>TY</a:t>
                </a:r>
                <a:r>
                  <a:rPr lang="en-GB" sz="1600" baseline="-25000" dirty="0">
                    <a:latin typeface="Calibri" panose="020F0502020204030204" pitchFamily="34" charset="0"/>
                    <a:cs typeface="Calibri" panose="020F0502020204030204" pitchFamily="34" charset="0"/>
                  </a:rPr>
                  <a:t>N</a:t>
                </a:r>
              </a:p>
            </p:txBody>
          </p:sp>
        </p:grpSp>
        <p:sp>
          <p:nvSpPr>
            <p:cNvPr id="22" name="TextBox 21">
              <a:extLst>
                <a:ext uri="{FF2B5EF4-FFF2-40B4-BE49-F238E27FC236}">
                  <a16:creationId xmlns:a16="http://schemas.microsoft.com/office/drawing/2014/main" id="{4A3AA862-88B1-6096-9F6D-7361C288656C}"/>
                </a:ext>
              </a:extLst>
            </p:cNvPr>
            <p:cNvSpPr txBox="1"/>
            <p:nvPr/>
          </p:nvSpPr>
          <p:spPr>
            <a:xfrm>
              <a:off x="6471514" y="1811466"/>
              <a:ext cx="1459496" cy="584775"/>
            </a:xfrm>
            <a:prstGeom prst="rect">
              <a:avLst/>
            </a:prstGeom>
            <a:noFill/>
          </p:spPr>
          <p:txBody>
            <a:bodyPr wrap="square" rtlCol="0">
              <a:spAutoFit/>
            </a:bodyPr>
            <a:lstStyle/>
            <a:p>
              <a:pPr algn="l"/>
              <a:r>
                <a:rPr lang="en-GB" sz="1600" dirty="0">
                  <a:latin typeface="Calibri" panose="020F0502020204030204" pitchFamily="34" charset="0"/>
                  <a:cs typeface="Calibri" panose="020F0502020204030204" pitchFamily="34" charset="0"/>
                </a:rPr>
                <a:t>EVA expansion potential [MW]</a:t>
              </a:r>
            </a:p>
          </p:txBody>
        </p:sp>
        <p:cxnSp>
          <p:nvCxnSpPr>
            <p:cNvPr id="7" name="Straight Connector 6">
              <a:extLst>
                <a:ext uri="{FF2B5EF4-FFF2-40B4-BE49-F238E27FC236}">
                  <a16:creationId xmlns:a16="http://schemas.microsoft.com/office/drawing/2014/main" id="{8ECE89AF-0730-1401-03C0-1FAFDCDE406B}"/>
                </a:ext>
              </a:extLst>
            </p:cNvPr>
            <p:cNvCxnSpPr/>
            <p:nvPr/>
          </p:nvCxnSpPr>
          <p:spPr>
            <a:xfrm>
              <a:off x="7843957" y="1571642"/>
              <a:ext cx="2775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5BB083-0EC0-C6AE-BC3A-263DE188532A}"/>
                </a:ext>
              </a:extLst>
            </p:cNvPr>
            <p:cNvCxnSpPr/>
            <p:nvPr/>
          </p:nvCxnSpPr>
          <p:spPr>
            <a:xfrm>
              <a:off x="7843957" y="2892419"/>
              <a:ext cx="27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385290-86B8-92AA-E2FA-35706112A480}"/>
                </a:ext>
              </a:extLst>
            </p:cNvPr>
            <p:cNvSpPr txBox="1"/>
            <p:nvPr/>
          </p:nvSpPr>
          <p:spPr>
            <a:xfrm>
              <a:off x="8428027" y="1795654"/>
              <a:ext cx="538975" cy="646331"/>
            </a:xfrm>
            <a:prstGeom prst="rect">
              <a:avLst/>
            </a:prstGeom>
            <a:noFill/>
          </p:spPr>
          <p:txBody>
            <a:bodyPr wrap="square" rtlCol="0">
              <a:spAutoFit/>
            </a:bodyPr>
            <a:lstStyle/>
            <a:p>
              <a:pPr algn="l"/>
              <a:r>
                <a:rPr lang="en-GB" sz="3600" dirty="0">
                  <a:latin typeface="Calibri" panose="020F0502020204030204" pitchFamily="34" charset="0"/>
                  <a:cs typeface="Calibri" panose="020F0502020204030204" pitchFamily="34" charset="0"/>
                </a:rPr>
                <a:t>…</a:t>
              </a:r>
            </a:p>
          </p:txBody>
        </p:sp>
        <p:sp>
          <p:nvSpPr>
            <p:cNvPr id="36" name="TextBox 35">
              <a:extLst>
                <a:ext uri="{FF2B5EF4-FFF2-40B4-BE49-F238E27FC236}">
                  <a16:creationId xmlns:a16="http://schemas.microsoft.com/office/drawing/2014/main" id="{343C8684-3E0B-77BE-7891-1BA8A075B379}"/>
                </a:ext>
              </a:extLst>
            </p:cNvPr>
            <p:cNvSpPr txBox="1"/>
            <p:nvPr/>
          </p:nvSpPr>
          <p:spPr>
            <a:xfrm>
              <a:off x="8416062" y="2653067"/>
              <a:ext cx="538975" cy="646331"/>
            </a:xfrm>
            <a:prstGeom prst="rect">
              <a:avLst/>
            </a:prstGeom>
            <a:noFill/>
          </p:spPr>
          <p:txBody>
            <a:bodyPr wrap="square" rtlCol="0">
              <a:spAutoFit/>
            </a:bodyPr>
            <a:lstStyle/>
            <a:p>
              <a:pPr algn="l"/>
              <a:r>
                <a:rPr lang="en-GB" sz="3600" dirty="0">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id="{91DE7F1B-2FA1-1CD2-8545-287B8FBADB60}"/>
              </a:ext>
            </a:extLst>
          </p:cNvPr>
          <p:cNvGrpSpPr/>
          <p:nvPr/>
        </p:nvGrpSpPr>
        <p:grpSpPr>
          <a:xfrm>
            <a:off x="695400" y="4198316"/>
            <a:ext cx="10934010" cy="1030884"/>
            <a:chOff x="695400" y="3861048"/>
            <a:chExt cx="10934010" cy="1030884"/>
          </a:xfrm>
        </p:grpSpPr>
        <p:grpSp>
          <p:nvGrpSpPr>
            <p:cNvPr id="4" name="Group 3">
              <a:extLst>
                <a:ext uri="{FF2B5EF4-FFF2-40B4-BE49-F238E27FC236}">
                  <a16:creationId xmlns:a16="http://schemas.microsoft.com/office/drawing/2014/main" id="{7C8D74F0-D994-6197-431E-301BCCBC8AA2}"/>
                </a:ext>
              </a:extLst>
            </p:cNvPr>
            <p:cNvGrpSpPr/>
            <p:nvPr/>
          </p:nvGrpSpPr>
          <p:grpSpPr>
            <a:xfrm>
              <a:off x="695400" y="3861048"/>
              <a:ext cx="10934010" cy="1030884"/>
              <a:chOff x="695400" y="3861048"/>
              <a:chExt cx="10934010" cy="1030884"/>
            </a:xfrm>
          </p:grpSpPr>
          <p:grpSp>
            <p:nvGrpSpPr>
              <p:cNvPr id="12" name="Group 11">
                <a:extLst>
                  <a:ext uri="{FF2B5EF4-FFF2-40B4-BE49-F238E27FC236}">
                    <a16:creationId xmlns:a16="http://schemas.microsoft.com/office/drawing/2014/main" id="{251375CD-4D69-53B6-D0EA-05A1AF29DCB1}"/>
                  </a:ext>
                </a:extLst>
              </p:cNvPr>
              <p:cNvGrpSpPr/>
              <p:nvPr/>
            </p:nvGrpSpPr>
            <p:grpSpPr>
              <a:xfrm>
                <a:off x="695400" y="4002010"/>
                <a:ext cx="10506366" cy="889922"/>
                <a:chOff x="695400" y="4002010"/>
                <a:chExt cx="10506366" cy="889922"/>
              </a:xfrm>
            </p:grpSpPr>
            <p:sp>
              <p:nvSpPr>
                <p:cNvPr id="37" name="Freeform: Shape 36">
                  <a:extLst>
                    <a:ext uri="{FF2B5EF4-FFF2-40B4-BE49-F238E27FC236}">
                      <a16:creationId xmlns:a16="http://schemas.microsoft.com/office/drawing/2014/main" id="{C6A804C5-AE93-138D-7752-6E3706BBFE96}"/>
                    </a:ext>
                  </a:extLst>
                </p:cNvPr>
                <p:cNvSpPr/>
                <p:nvPr/>
              </p:nvSpPr>
              <p:spPr>
                <a:xfrm>
                  <a:off x="695400" y="4002010"/>
                  <a:ext cx="2449565" cy="889922"/>
                </a:xfrm>
                <a:custGeom>
                  <a:avLst/>
                  <a:gdLst>
                    <a:gd name="connsiteX0" fmla="*/ 0 w 2449565"/>
                    <a:gd name="connsiteY0" fmla="*/ 88992 h 889922"/>
                    <a:gd name="connsiteX1" fmla="*/ 88992 w 2449565"/>
                    <a:gd name="connsiteY1" fmla="*/ 0 h 889922"/>
                    <a:gd name="connsiteX2" fmla="*/ 2360573 w 2449565"/>
                    <a:gd name="connsiteY2" fmla="*/ 0 h 889922"/>
                    <a:gd name="connsiteX3" fmla="*/ 2449565 w 2449565"/>
                    <a:gd name="connsiteY3" fmla="*/ 88992 h 889922"/>
                    <a:gd name="connsiteX4" fmla="*/ 2449565 w 2449565"/>
                    <a:gd name="connsiteY4" fmla="*/ 800930 h 889922"/>
                    <a:gd name="connsiteX5" fmla="*/ 2360573 w 2449565"/>
                    <a:gd name="connsiteY5" fmla="*/ 889922 h 889922"/>
                    <a:gd name="connsiteX6" fmla="*/ 88992 w 2449565"/>
                    <a:gd name="connsiteY6" fmla="*/ 889922 h 889922"/>
                    <a:gd name="connsiteX7" fmla="*/ 0 w 2449565"/>
                    <a:gd name="connsiteY7" fmla="*/ 800930 h 889922"/>
                    <a:gd name="connsiteX8" fmla="*/ 0 w 2449565"/>
                    <a:gd name="connsiteY8" fmla="*/ 88992 h 88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65" h="889922">
                      <a:moveTo>
                        <a:pt x="0" y="88992"/>
                      </a:moveTo>
                      <a:cubicBezTo>
                        <a:pt x="0" y="39843"/>
                        <a:pt x="39843" y="0"/>
                        <a:pt x="88992" y="0"/>
                      </a:cubicBezTo>
                      <a:lnTo>
                        <a:pt x="2360573" y="0"/>
                      </a:lnTo>
                      <a:cubicBezTo>
                        <a:pt x="2409722" y="0"/>
                        <a:pt x="2449565" y="39843"/>
                        <a:pt x="2449565" y="88992"/>
                      </a:cubicBezTo>
                      <a:lnTo>
                        <a:pt x="2449565" y="800930"/>
                      </a:lnTo>
                      <a:cubicBezTo>
                        <a:pt x="2449565" y="850079"/>
                        <a:pt x="2409722" y="889922"/>
                        <a:pt x="2360573" y="889922"/>
                      </a:cubicBezTo>
                      <a:lnTo>
                        <a:pt x="88992" y="889922"/>
                      </a:lnTo>
                      <a:cubicBezTo>
                        <a:pt x="39843" y="889922"/>
                        <a:pt x="0" y="850079"/>
                        <a:pt x="0" y="800930"/>
                      </a:cubicBezTo>
                      <a:lnTo>
                        <a:pt x="0" y="889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265" tIns="102265" rIns="102265" bIns="102265" numCol="1" spcCol="1270" anchor="ctr" anchorCtr="0">
                  <a:noAutofit/>
                </a:bodyPr>
                <a:lstStyle/>
                <a:p>
                  <a:pPr marL="0" lvl="0" indent="0" algn="ctr" defTabSz="889000">
                    <a:lnSpc>
                      <a:spcPct val="90000"/>
                    </a:lnSpc>
                    <a:spcBef>
                      <a:spcPct val="0"/>
                    </a:spcBef>
                    <a:spcAft>
                      <a:spcPct val="35000"/>
                    </a:spcAft>
                    <a:buNone/>
                  </a:pPr>
                  <a:r>
                    <a:rPr lang="en-GB" sz="2000" kern="1200" dirty="0"/>
                    <a:t>DSR VOLL/CONE study</a:t>
                  </a:r>
                </a:p>
              </p:txBody>
            </p:sp>
            <p:sp>
              <p:nvSpPr>
                <p:cNvPr id="38" name="Freeform: Shape 37">
                  <a:extLst>
                    <a:ext uri="{FF2B5EF4-FFF2-40B4-BE49-F238E27FC236}">
                      <a16:creationId xmlns:a16="http://schemas.microsoft.com/office/drawing/2014/main" id="{0E3943C6-952D-4225-8E9A-26E0A8C4C44E}"/>
                    </a:ext>
                  </a:extLst>
                </p:cNvPr>
                <p:cNvSpPr/>
                <p:nvPr/>
              </p:nvSpPr>
              <p:spPr>
                <a:xfrm>
                  <a:off x="3563765" y="4073639"/>
                  <a:ext cx="717602" cy="442753"/>
                </a:xfrm>
                <a:custGeom>
                  <a:avLst/>
                  <a:gdLst>
                    <a:gd name="connsiteX0" fmla="*/ 0 w 717602"/>
                    <a:gd name="connsiteY0" fmla="*/ 88551 h 442753"/>
                    <a:gd name="connsiteX1" fmla="*/ 496226 w 717602"/>
                    <a:gd name="connsiteY1" fmla="*/ 88551 h 442753"/>
                    <a:gd name="connsiteX2" fmla="*/ 496226 w 717602"/>
                    <a:gd name="connsiteY2" fmla="*/ 0 h 442753"/>
                    <a:gd name="connsiteX3" fmla="*/ 717602 w 717602"/>
                    <a:gd name="connsiteY3" fmla="*/ 221377 h 442753"/>
                    <a:gd name="connsiteX4" fmla="*/ 496226 w 717602"/>
                    <a:gd name="connsiteY4" fmla="*/ 442753 h 442753"/>
                    <a:gd name="connsiteX5" fmla="*/ 496226 w 717602"/>
                    <a:gd name="connsiteY5" fmla="*/ 354202 h 442753"/>
                    <a:gd name="connsiteX6" fmla="*/ 0 w 717602"/>
                    <a:gd name="connsiteY6" fmla="*/ 354202 h 442753"/>
                    <a:gd name="connsiteX7" fmla="*/ 0 w 717602"/>
                    <a:gd name="connsiteY7" fmla="*/ 88551 h 44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2" h="442753">
                      <a:moveTo>
                        <a:pt x="0" y="88551"/>
                      </a:moveTo>
                      <a:lnTo>
                        <a:pt x="496226" y="88551"/>
                      </a:lnTo>
                      <a:lnTo>
                        <a:pt x="496226" y="0"/>
                      </a:lnTo>
                      <a:lnTo>
                        <a:pt x="717602" y="221377"/>
                      </a:lnTo>
                      <a:lnTo>
                        <a:pt x="496226" y="442753"/>
                      </a:lnTo>
                      <a:lnTo>
                        <a:pt x="496226" y="354202"/>
                      </a:lnTo>
                      <a:lnTo>
                        <a:pt x="0" y="354202"/>
                      </a:lnTo>
                      <a:lnTo>
                        <a:pt x="0" y="885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551" rIns="132826" bIns="88551" numCol="1" spcCol="1270" anchor="ctr" anchorCtr="0">
                  <a:noAutofit/>
                </a:bodyPr>
                <a:lstStyle/>
                <a:p>
                  <a:pPr marL="0" lvl="0" indent="0" algn="ctr" defTabSz="889000">
                    <a:lnSpc>
                      <a:spcPct val="90000"/>
                    </a:lnSpc>
                    <a:spcBef>
                      <a:spcPct val="0"/>
                    </a:spcBef>
                    <a:spcAft>
                      <a:spcPct val="35000"/>
                    </a:spcAft>
                    <a:buNone/>
                  </a:pPr>
                  <a:endParaRPr lang="en-GB" sz="2000" kern="1200" dirty="0"/>
                </a:p>
              </p:txBody>
            </p:sp>
            <p:sp>
              <p:nvSpPr>
                <p:cNvPr id="39" name="Freeform: Shape 38">
                  <a:extLst>
                    <a:ext uri="{FF2B5EF4-FFF2-40B4-BE49-F238E27FC236}">
                      <a16:creationId xmlns:a16="http://schemas.microsoft.com/office/drawing/2014/main" id="{6B97E429-4914-D42C-8AF3-ED5A37B31751}"/>
                    </a:ext>
                  </a:extLst>
                </p:cNvPr>
                <p:cNvSpPr/>
                <p:nvPr/>
              </p:nvSpPr>
              <p:spPr>
                <a:xfrm>
                  <a:off x="4727201" y="4002010"/>
                  <a:ext cx="2449565" cy="889922"/>
                </a:xfrm>
                <a:custGeom>
                  <a:avLst/>
                  <a:gdLst>
                    <a:gd name="connsiteX0" fmla="*/ 0 w 2449565"/>
                    <a:gd name="connsiteY0" fmla="*/ 88992 h 889922"/>
                    <a:gd name="connsiteX1" fmla="*/ 88992 w 2449565"/>
                    <a:gd name="connsiteY1" fmla="*/ 0 h 889922"/>
                    <a:gd name="connsiteX2" fmla="*/ 2360573 w 2449565"/>
                    <a:gd name="connsiteY2" fmla="*/ 0 h 889922"/>
                    <a:gd name="connsiteX3" fmla="*/ 2449565 w 2449565"/>
                    <a:gd name="connsiteY3" fmla="*/ 88992 h 889922"/>
                    <a:gd name="connsiteX4" fmla="*/ 2449565 w 2449565"/>
                    <a:gd name="connsiteY4" fmla="*/ 800930 h 889922"/>
                    <a:gd name="connsiteX5" fmla="*/ 2360573 w 2449565"/>
                    <a:gd name="connsiteY5" fmla="*/ 889922 h 889922"/>
                    <a:gd name="connsiteX6" fmla="*/ 88992 w 2449565"/>
                    <a:gd name="connsiteY6" fmla="*/ 889922 h 889922"/>
                    <a:gd name="connsiteX7" fmla="*/ 0 w 2449565"/>
                    <a:gd name="connsiteY7" fmla="*/ 800930 h 889922"/>
                    <a:gd name="connsiteX8" fmla="*/ 0 w 2449565"/>
                    <a:gd name="connsiteY8" fmla="*/ 88992 h 88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65" h="889922">
                      <a:moveTo>
                        <a:pt x="0" y="88992"/>
                      </a:moveTo>
                      <a:cubicBezTo>
                        <a:pt x="0" y="39843"/>
                        <a:pt x="39843" y="0"/>
                        <a:pt x="88992" y="0"/>
                      </a:cubicBezTo>
                      <a:lnTo>
                        <a:pt x="2360573" y="0"/>
                      </a:lnTo>
                      <a:cubicBezTo>
                        <a:pt x="2409722" y="0"/>
                        <a:pt x="2449565" y="39843"/>
                        <a:pt x="2449565" y="88992"/>
                      </a:cubicBezTo>
                      <a:lnTo>
                        <a:pt x="2449565" y="800930"/>
                      </a:lnTo>
                      <a:cubicBezTo>
                        <a:pt x="2449565" y="850079"/>
                        <a:pt x="2409722" y="889922"/>
                        <a:pt x="2360573" y="889922"/>
                      </a:cubicBezTo>
                      <a:lnTo>
                        <a:pt x="88992" y="889922"/>
                      </a:lnTo>
                      <a:cubicBezTo>
                        <a:pt x="39843" y="889922"/>
                        <a:pt x="0" y="850079"/>
                        <a:pt x="0" y="800930"/>
                      </a:cubicBezTo>
                      <a:lnTo>
                        <a:pt x="0" y="889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265" tIns="102265" rIns="102265" bIns="102265" numCol="1" spcCol="1270" anchor="ctr" anchorCtr="0">
                  <a:noAutofit/>
                </a:bodyPr>
                <a:lstStyle/>
                <a:p>
                  <a:pPr marL="0" lvl="0" indent="0" algn="ctr" defTabSz="889000">
                    <a:lnSpc>
                      <a:spcPct val="90000"/>
                    </a:lnSpc>
                    <a:spcBef>
                      <a:spcPct val="0"/>
                    </a:spcBef>
                    <a:spcAft>
                      <a:spcPct val="35000"/>
                    </a:spcAft>
                    <a:buNone/>
                  </a:pPr>
                  <a:r>
                    <a:rPr lang="en-GB" sz="2000" kern="1200" dirty="0"/>
                    <a:t>DSR National Study</a:t>
                  </a:r>
                </a:p>
              </p:txBody>
            </p:sp>
            <p:sp>
              <p:nvSpPr>
                <p:cNvPr id="40" name="Freeform: Shape 39">
                  <a:extLst>
                    <a:ext uri="{FF2B5EF4-FFF2-40B4-BE49-F238E27FC236}">
                      <a16:creationId xmlns:a16="http://schemas.microsoft.com/office/drawing/2014/main" id="{D5714BF2-B87C-D7D3-0788-B047E97378B9}"/>
                    </a:ext>
                  </a:extLst>
                </p:cNvPr>
                <p:cNvSpPr/>
                <p:nvPr/>
              </p:nvSpPr>
              <p:spPr>
                <a:xfrm>
                  <a:off x="7610040" y="4073639"/>
                  <a:ext cx="714517" cy="442753"/>
                </a:xfrm>
                <a:custGeom>
                  <a:avLst/>
                  <a:gdLst>
                    <a:gd name="connsiteX0" fmla="*/ 0 w 714517"/>
                    <a:gd name="connsiteY0" fmla="*/ 88551 h 442753"/>
                    <a:gd name="connsiteX1" fmla="*/ 493141 w 714517"/>
                    <a:gd name="connsiteY1" fmla="*/ 88551 h 442753"/>
                    <a:gd name="connsiteX2" fmla="*/ 493141 w 714517"/>
                    <a:gd name="connsiteY2" fmla="*/ 0 h 442753"/>
                    <a:gd name="connsiteX3" fmla="*/ 714517 w 714517"/>
                    <a:gd name="connsiteY3" fmla="*/ 221377 h 442753"/>
                    <a:gd name="connsiteX4" fmla="*/ 493141 w 714517"/>
                    <a:gd name="connsiteY4" fmla="*/ 442753 h 442753"/>
                    <a:gd name="connsiteX5" fmla="*/ 493141 w 714517"/>
                    <a:gd name="connsiteY5" fmla="*/ 354202 h 442753"/>
                    <a:gd name="connsiteX6" fmla="*/ 0 w 714517"/>
                    <a:gd name="connsiteY6" fmla="*/ 354202 h 442753"/>
                    <a:gd name="connsiteX7" fmla="*/ 0 w 714517"/>
                    <a:gd name="connsiteY7" fmla="*/ 88551 h 44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517" h="442753">
                      <a:moveTo>
                        <a:pt x="0" y="88551"/>
                      </a:moveTo>
                      <a:lnTo>
                        <a:pt x="493141" y="88551"/>
                      </a:lnTo>
                      <a:lnTo>
                        <a:pt x="493141" y="0"/>
                      </a:lnTo>
                      <a:lnTo>
                        <a:pt x="714517" y="221377"/>
                      </a:lnTo>
                      <a:lnTo>
                        <a:pt x="493141" y="442753"/>
                      </a:lnTo>
                      <a:lnTo>
                        <a:pt x="493141" y="354202"/>
                      </a:lnTo>
                      <a:lnTo>
                        <a:pt x="0" y="354202"/>
                      </a:lnTo>
                      <a:lnTo>
                        <a:pt x="0" y="8855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551" rIns="132826" bIns="88551" numCol="1" spcCol="1270" anchor="ctr" anchorCtr="0">
                  <a:noAutofit/>
                </a:bodyPr>
                <a:lstStyle/>
                <a:p>
                  <a:pPr marL="0" lvl="0" indent="0" algn="ctr" defTabSz="889000">
                    <a:lnSpc>
                      <a:spcPct val="90000"/>
                    </a:lnSpc>
                    <a:spcBef>
                      <a:spcPct val="0"/>
                    </a:spcBef>
                    <a:spcAft>
                      <a:spcPct val="35000"/>
                    </a:spcAft>
                    <a:buNone/>
                  </a:pPr>
                  <a:endParaRPr lang="en-GB" sz="2000" kern="1200" dirty="0"/>
                </a:p>
              </p:txBody>
            </p:sp>
            <p:sp>
              <p:nvSpPr>
                <p:cNvPr id="41" name="Freeform: Shape 40">
                  <a:extLst>
                    <a:ext uri="{FF2B5EF4-FFF2-40B4-BE49-F238E27FC236}">
                      <a16:creationId xmlns:a16="http://schemas.microsoft.com/office/drawing/2014/main" id="{608DA866-E624-186F-D5AE-7A13D21B6ADE}"/>
                    </a:ext>
                  </a:extLst>
                </p:cNvPr>
                <p:cNvSpPr/>
                <p:nvPr/>
              </p:nvSpPr>
              <p:spPr>
                <a:xfrm>
                  <a:off x="8752201" y="4002010"/>
                  <a:ext cx="2449565" cy="889922"/>
                </a:xfrm>
                <a:custGeom>
                  <a:avLst/>
                  <a:gdLst>
                    <a:gd name="connsiteX0" fmla="*/ 0 w 2449565"/>
                    <a:gd name="connsiteY0" fmla="*/ 88992 h 889922"/>
                    <a:gd name="connsiteX1" fmla="*/ 88992 w 2449565"/>
                    <a:gd name="connsiteY1" fmla="*/ 0 h 889922"/>
                    <a:gd name="connsiteX2" fmla="*/ 2360573 w 2449565"/>
                    <a:gd name="connsiteY2" fmla="*/ 0 h 889922"/>
                    <a:gd name="connsiteX3" fmla="*/ 2449565 w 2449565"/>
                    <a:gd name="connsiteY3" fmla="*/ 88992 h 889922"/>
                    <a:gd name="connsiteX4" fmla="*/ 2449565 w 2449565"/>
                    <a:gd name="connsiteY4" fmla="*/ 800930 h 889922"/>
                    <a:gd name="connsiteX5" fmla="*/ 2360573 w 2449565"/>
                    <a:gd name="connsiteY5" fmla="*/ 889922 h 889922"/>
                    <a:gd name="connsiteX6" fmla="*/ 88992 w 2449565"/>
                    <a:gd name="connsiteY6" fmla="*/ 889922 h 889922"/>
                    <a:gd name="connsiteX7" fmla="*/ 0 w 2449565"/>
                    <a:gd name="connsiteY7" fmla="*/ 800930 h 889922"/>
                    <a:gd name="connsiteX8" fmla="*/ 0 w 2449565"/>
                    <a:gd name="connsiteY8" fmla="*/ 88992 h 88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565" h="889922">
                      <a:moveTo>
                        <a:pt x="0" y="88992"/>
                      </a:moveTo>
                      <a:cubicBezTo>
                        <a:pt x="0" y="39843"/>
                        <a:pt x="39843" y="0"/>
                        <a:pt x="88992" y="0"/>
                      </a:cubicBezTo>
                      <a:lnTo>
                        <a:pt x="2360573" y="0"/>
                      </a:lnTo>
                      <a:cubicBezTo>
                        <a:pt x="2409722" y="0"/>
                        <a:pt x="2449565" y="39843"/>
                        <a:pt x="2449565" y="88992"/>
                      </a:cubicBezTo>
                      <a:lnTo>
                        <a:pt x="2449565" y="800930"/>
                      </a:lnTo>
                      <a:cubicBezTo>
                        <a:pt x="2449565" y="850079"/>
                        <a:pt x="2409722" y="889922"/>
                        <a:pt x="2360573" y="889922"/>
                      </a:cubicBezTo>
                      <a:lnTo>
                        <a:pt x="88992" y="889922"/>
                      </a:lnTo>
                      <a:cubicBezTo>
                        <a:pt x="39843" y="889922"/>
                        <a:pt x="0" y="850079"/>
                        <a:pt x="0" y="800930"/>
                      </a:cubicBezTo>
                      <a:lnTo>
                        <a:pt x="0" y="889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265" tIns="102265" rIns="102265" bIns="102265" numCol="1" spcCol="1270" anchor="ctr" anchorCtr="0">
                  <a:noAutofit/>
                </a:bodyPr>
                <a:lstStyle/>
                <a:p>
                  <a:pPr marL="0" lvl="0" indent="0" algn="ctr" defTabSz="889000">
                    <a:lnSpc>
                      <a:spcPct val="90000"/>
                    </a:lnSpc>
                    <a:spcBef>
                      <a:spcPct val="0"/>
                    </a:spcBef>
                    <a:spcAft>
                      <a:spcPct val="35000"/>
                    </a:spcAft>
                    <a:buNone/>
                  </a:pPr>
                  <a:r>
                    <a:rPr lang="en-GB" sz="2000" kern="1200" dirty="0"/>
                    <a:t>Centralised approach</a:t>
                  </a:r>
                </a:p>
              </p:txBody>
            </p:sp>
          </p:grpSp>
          <p:sp>
            <p:nvSpPr>
              <p:cNvPr id="25" name="Rectangle: Rounded Corners 24">
                <a:extLst>
                  <a:ext uri="{FF2B5EF4-FFF2-40B4-BE49-F238E27FC236}">
                    <a16:creationId xmlns:a16="http://schemas.microsoft.com/office/drawing/2014/main" id="{D1A1D437-F7EA-6803-361F-738B23A46CD9}"/>
                  </a:ext>
                </a:extLst>
              </p:cNvPr>
              <p:cNvSpPr/>
              <p:nvPr/>
            </p:nvSpPr>
            <p:spPr>
              <a:xfrm>
                <a:off x="10704512" y="3861048"/>
                <a:ext cx="924898" cy="5558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Described later</a:t>
                </a:r>
              </a:p>
            </p:txBody>
          </p:sp>
        </p:grpSp>
        <p:sp>
          <p:nvSpPr>
            <p:cNvPr id="42" name="TextBox 41">
              <a:extLst>
                <a:ext uri="{FF2B5EF4-FFF2-40B4-BE49-F238E27FC236}">
                  <a16:creationId xmlns:a16="http://schemas.microsoft.com/office/drawing/2014/main" id="{7A71142D-3E98-C0FE-CE52-A89FF03C1499}"/>
                </a:ext>
              </a:extLst>
            </p:cNvPr>
            <p:cNvSpPr txBox="1"/>
            <p:nvPr/>
          </p:nvSpPr>
          <p:spPr>
            <a:xfrm>
              <a:off x="3292810" y="4446971"/>
              <a:ext cx="1259512" cy="307777"/>
            </a:xfrm>
            <a:prstGeom prst="rect">
              <a:avLst/>
            </a:prstGeom>
            <a:noFill/>
          </p:spPr>
          <p:txBody>
            <a:bodyPr wrap="none" rtlCol="0">
              <a:spAutoFit/>
            </a:bodyPr>
            <a:lstStyle/>
            <a:p>
              <a:pPr algn="l"/>
              <a:r>
                <a:rPr lang="en-GB" sz="1400" dirty="0">
                  <a:latin typeface="Calibri" panose="020F0502020204030204" pitchFamily="34" charset="0"/>
                  <a:cs typeface="Calibri" panose="020F0502020204030204" pitchFamily="34" charset="0"/>
                </a:rPr>
                <a:t>If not available</a:t>
              </a:r>
            </a:p>
          </p:txBody>
        </p:sp>
        <p:sp>
          <p:nvSpPr>
            <p:cNvPr id="43" name="TextBox 42">
              <a:extLst>
                <a:ext uri="{FF2B5EF4-FFF2-40B4-BE49-F238E27FC236}">
                  <a16:creationId xmlns:a16="http://schemas.microsoft.com/office/drawing/2014/main" id="{D5A14DEC-DF21-5B48-DDAA-D54951912AF5}"/>
                </a:ext>
              </a:extLst>
            </p:cNvPr>
            <p:cNvSpPr txBox="1"/>
            <p:nvPr/>
          </p:nvSpPr>
          <p:spPr>
            <a:xfrm>
              <a:off x="7337542" y="4416884"/>
              <a:ext cx="1259512" cy="307777"/>
            </a:xfrm>
            <a:prstGeom prst="rect">
              <a:avLst/>
            </a:prstGeom>
            <a:noFill/>
          </p:spPr>
          <p:txBody>
            <a:bodyPr wrap="none" rtlCol="0">
              <a:spAutoFit/>
            </a:bodyPr>
            <a:lstStyle/>
            <a:p>
              <a:pPr algn="l"/>
              <a:r>
                <a:rPr lang="en-GB" sz="1400" dirty="0">
                  <a:latin typeface="Calibri" panose="020F0502020204030204" pitchFamily="34" charset="0"/>
                  <a:cs typeface="Calibri" panose="020F0502020204030204" pitchFamily="34" charset="0"/>
                </a:rPr>
                <a:t>If not available</a:t>
              </a:r>
            </a:p>
          </p:txBody>
        </p:sp>
      </p:grpSp>
    </p:spTree>
    <p:extLst>
      <p:ext uri="{BB962C8B-B14F-4D97-AF65-F5344CB8AC3E}">
        <p14:creationId xmlns:p14="http://schemas.microsoft.com/office/powerpoint/2010/main" val="146080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427301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p:txBody>
          <a:bodyPr vert="horz">
            <a:normAutofit fontScale="90000"/>
          </a:bodyPr>
          <a:lstStyle/>
          <a:p>
            <a:r>
              <a:rPr lang="en-GB" sz="3200" dirty="0"/>
              <a:t>VOLL/CONE and National DSR studies are scarce</a:t>
            </a:r>
            <a:endParaRPr lang="en-GB" dirty="0"/>
          </a:p>
        </p:txBody>
      </p:sp>
      <p:sp>
        <p:nvSpPr>
          <p:cNvPr id="5" name="TextBox 22">
            <a:extLst>
              <a:ext uri="{FF2B5EF4-FFF2-40B4-BE49-F238E27FC236}">
                <a16:creationId xmlns:a16="http://schemas.microsoft.com/office/drawing/2014/main" id="{C171C139-D507-014A-C4EF-55AB1C8D54A1}"/>
              </a:ext>
            </a:extLst>
          </p:cNvPr>
          <p:cNvSpPr txBox="1"/>
          <p:nvPr/>
        </p:nvSpPr>
        <p:spPr>
          <a:xfrm>
            <a:off x="2989536" y="6177450"/>
            <a:ext cx="6048672" cy="338554"/>
          </a:xfrm>
          <a:prstGeom prst="rect">
            <a:avLst/>
          </a:prstGeom>
          <a:noFill/>
        </p:spPr>
        <p:txBody>
          <a:bodyPr wrap="square" rtlCol="0">
            <a:spAutoFit/>
          </a:bodyPr>
          <a:lstStyle/>
          <a:p>
            <a:pPr algn="l"/>
            <a:r>
              <a:rPr lang="en-GB" sz="1600" dirty="0">
                <a:latin typeface="Calibri" panose="020F0502020204030204" pitchFamily="34" charset="0"/>
                <a:cs typeface="Calibri" panose="020F0502020204030204" pitchFamily="34" charset="0"/>
              </a:rPr>
              <a:t>Preliminary figure. Data for DSR potentials are still under consolidation.</a:t>
            </a:r>
          </a:p>
        </p:txBody>
      </p:sp>
      <p:pic>
        <p:nvPicPr>
          <p:cNvPr id="10" name="Picture 9" descr="Map&#10;&#10;Description automatically generated">
            <a:extLst>
              <a:ext uri="{FF2B5EF4-FFF2-40B4-BE49-F238E27FC236}">
                <a16:creationId xmlns:a16="http://schemas.microsoft.com/office/drawing/2014/main" id="{28BB99F6-C3CF-33B0-CEB4-18BE505CF399}"/>
              </a:ext>
            </a:extLst>
          </p:cNvPr>
          <p:cNvPicPr>
            <a:picLocks noChangeAspect="1"/>
          </p:cNvPicPr>
          <p:nvPr/>
        </p:nvPicPr>
        <p:blipFill rotWithShape="1">
          <a:blip r:embed="rId6">
            <a:extLst>
              <a:ext uri="{28A0092B-C50C-407E-A947-70E740481C1C}">
                <a14:useLocalDpi xmlns:a14="http://schemas.microsoft.com/office/drawing/2010/main" val="0"/>
              </a:ext>
            </a:extLst>
          </a:blip>
          <a:srcRect l="19035"/>
          <a:stretch/>
        </p:blipFill>
        <p:spPr>
          <a:xfrm>
            <a:off x="3128896" y="1026944"/>
            <a:ext cx="5769952" cy="4959999"/>
          </a:xfrm>
          <a:prstGeom prst="rect">
            <a:avLst/>
          </a:prstGeom>
          <a:ln>
            <a:solidFill>
              <a:schemeClr val="tx1"/>
            </a:solidFill>
          </a:ln>
        </p:spPr>
      </p:pic>
    </p:spTree>
    <p:extLst>
      <p:ext uri="{BB962C8B-B14F-4D97-AF65-F5344CB8AC3E}">
        <p14:creationId xmlns:p14="http://schemas.microsoft.com/office/powerpoint/2010/main" val="90314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1208575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1A1E8CE-1146-4587-AA4A-10D254C1BB3F}"/>
              </a:ext>
            </a:extLst>
          </p:cNvPr>
          <p:cNvSpPr>
            <a:spLocks noGrp="1"/>
          </p:cNvSpPr>
          <p:nvPr>
            <p:ph type="title"/>
          </p:nvPr>
        </p:nvSpPr>
        <p:spPr/>
        <p:txBody>
          <a:bodyPr vert="horz">
            <a:normAutofit fontScale="90000"/>
          </a:bodyPr>
          <a:lstStyle/>
          <a:p>
            <a:r>
              <a:rPr lang="en-GB" sz="3200" dirty="0"/>
              <a:t>Updated centralized approach to estimate DSR potential </a:t>
            </a:r>
            <a:endParaRPr lang="en-GB" dirty="0"/>
          </a:p>
        </p:txBody>
      </p:sp>
      <p:sp>
        <p:nvSpPr>
          <p:cNvPr id="39" name="Rectangle 38">
            <a:extLst>
              <a:ext uri="{FF2B5EF4-FFF2-40B4-BE49-F238E27FC236}">
                <a16:creationId xmlns:a16="http://schemas.microsoft.com/office/drawing/2014/main" id="{03065903-2D46-4BBA-AF0F-213A14D66E3C}"/>
              </a:ext>
            </a:extLst>
          </p:cNvPr>
          <p:cNvSpPr/>
          <p:nvPr/>
        </p:nvSpPr>
        <p:spPr>
          <a:xfrm>
            <a:off x="1367121" y="3789040"/>
            <a:ext cx="6624574" cy="94087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GB" sz="2000" b="1" dirty="0"/>
          </a:p>
        </p:txBody>
      </p:sp>
      <p:sp>
        <p:nvSpPr>
          <p:cNvPr id="42" name="Rounded Rectangle 5">
            <a:extLst>
              <a:ext uri="{FF2B5EF4-FFF2-40B4-BE49-F238E27FC236}">
                <a16:creationId xmlns:a16="http://schemas.microsoft.com/office/drawing/2014/main" id="{04D7CDE0-0F94-49F4-8BBF-D4AF645BEE34}"/>
              </a:ext>
            </a:extLst>
          </p:cNvPr>
          <p:cNvSpPr/>
          <p:nvPr/>
        </p:nvSpPr>
        <p:spPr>
          <a:xfrm>
            <a:off x="1709514" y="1189751"/>
            <a:ext cx="2225849" cy="758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dirty="0"/>
              <a:t>Historical sectoral consumption</a:t>
            </a:r>
            <a:r>
              <a:rPr lang="en-GB" sz="1400" baseline="0" dirty="0"/>
              <a:t> </a:t>
            </a:r>
            <a:r>
              <a:rPr lang="en-GB" sz="1400" dirty="0"/>
              <a:t>per sector</a:t>
            </a:r>
            <a:r>
              <a:rPr lang="en-GB" sz="1400" baseline="30000" dirty="0"/>
              <a:t>1</a:t>
            </a:r>
            <a:r>
              <a:rPr lang="en-GB" sz="1400" dirty="0">
                <a:latin typeface="Univers" panose="020B0604020202020204" pitchFamily="34" charset="0"/>
              </a:rPr>
              <a:t> </a:t>
            </a:r>
            <a:r>
              <a:rPr lang="en-GB" sz="1400" baseline="0" dirty="0"/>
              <a:t> </a:t>
            </a:r>
            <a:r>
              <a:rPr lang="en-GB" sz="1400" dirty="0"/>
              <a:t>(</a:t>
            </a:r>
            <a:r>
              <a:rPr lang="en-GB" sz="1400" dirty="0" err="1"/>
              <a:t>TWh</a:t>
            </a:r>
            <a:r>
              <a:rPr lang="en-GB" sz="1400" dirty="0"/>
              <a:t>/year)</a:t>
            </a:r>
          </a:p>
        </p:txBody>
      </p:sp>
      <p:sp>
        <p:nvSpPr>
          <p:cNvPr id="43" name="Rounded Rectangle 8">
            <a:extLst>
              <a:ext uri="{FF2B5EF4-FFF2-40B4-BE49-F238E27FC236}">
                <a16:creationId xmlns:a16="http://schemas.microsoft.com/office/drawing/2014/main" id="{B0F1790C-7164-4796-8C91-4AFC38713FF1}"/>
              </a:ext>
            </a:extLst>
          </p:cNvPr>
          <p:cNvSpPr/>
          <p:nvPr/>
        </p:nvSpPr>
        <p:spPr>
          <a:xfrm>
            <a:off x="1709514" y="2175219"/>
            <a:ext cx="2225848" cy="748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aseline="0" dirty="0"/>
              <a:t>Sectorial </a:t>
            </a:r>
            <a:r>
              <a:rPr lang="en-GB" sz="1400" dirty="0"/>
              <a:t>o</a:t>
            </a:r>
            <a:r>
              <a:rPr lang="en-GB" sz="1400" baseline="0" dirty="0"/>
              <a:t>peration hours per sector * (hrs/year)</a:t>
            </a:r>
            <a:endParaRPr lang="en-GB" sz="1400" dirty="0"/>
          </a:p>
        </p:txBody>
      </p:sp>
      <p:sp>
        <p:nvSpPr>
          <p:cNvPr id="44" name="Rounded Rectangle 9">
            <a:extLst>
              <a:ext uri="{FF2B5EF4-FFF2-40B4-BE49-F238E27FC236}">
                <a16:creationId xmlns:a16="http://schemas.microsoft.com/office/drawing/2014/main" id="{FC8D2DD0-7129-4047-B64D-EEA96FA4E74A}"/>
              </a:ext>
            </a:extLst>
          </p:cNvPr>
          <p:cNvSpPr/>
          <p:nvPr/>
        </p:nvSpPr>
        <p:spPr>
          <a:xfrm>
            <a:off x="1689934" y="3047347"/>
            <a:ext cx="2225848" cy="583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aseline="0" dirty="0"/>
              <a:t>Flexible potential ratio for DSR *</a:t>
            </a:r>
            <a:r>
              <a:rPr lang="en-GB" sz="1400" dirty="0"/>
              <a:t>*</a:t>
            </a:r>
          </a:p>
        </p:txBody>
      </p:sp>
      <p:sp>
        <p:nvSpPr>
          <p:cNvPr id="45" name="Rounded Rectangle 10">
            <a:extLst>
              <a:ext uri="{FF2B5EF4-FFF2-40B4-BE49-F238E27FC236}">
                <a16:creationId xmlns:a16="http://schemas.microsoft.com/office/drawing/2014/main" id="{8A158FB8-003B-4CE5-BB4C-E4E6C478D655}"/>
              </a:ext>
            </a:extLst>
          </p:cNvPr>
          <p:cNvSpPr/>
          <p:nvPr/>
        </p:nvSpPr>
        <p:spPr>
          <a:xfrm>
            <a:off x="4273491" y="1625206"/>
            <a:ext cx="1340387" cy="987287"/>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dirty="0"/>
              <a:t>Equivalent sectoral Baseload </a:t>
            </a:r>
            <a:r>
              <a:rPr lang="en-GB" sz="1400" baseline="0" dirty="0"/>
              <a:t>(MW)</a:t>
            </a:r>
            <a:endParaRPr lang="en-GB" sz="1400" dirty="0"/>
          </a:p>
        </p:txBody>
      </p:sp>
      <p:sp>
        <p:nvSpPr>
          <p:cNvPr id="46" name="Rounded Rectangle 11">
            <a:extLst>
              <a:ext uri="{FF2B5EF4-FFF2-40B4-BE49-F238E27FC236}">
                <a16:creationId xmlns:a16="http://schemas.microsoft.com/office/drawing/2014/main" id="{B97720AD-A8B2-4692-8B8C-985F0938E520}"/>
              </a:ext>
            </a:extLst>
          </p:cNvPr>
          <p:cNvSpPr/>
          <p:nvPr/>
        </p:nvSpPr>
        <p:spPr>
          <a:xfrm>
            <a:off x="6158820" y="2536575"/>
            <a:ext cx="1677958" cy="1051604"/>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dirty="0"/>
              <a:t>Maximum</a:t>
            </a:r>
            <a:r>
              <a:rPr lang="en-GB" sz="1400" baseline="0" dirty="0"/>
              <a:t> technical DSR potential per sector (MW)</a:t>
            </a:r>
            <a:endParaRPr lang="en-GB" sz="1400" dirty="0"/>
          </a:p>
        </p:txBody>
      </p:sp>
      <p:cxnSp>
        <p:nvCxnSpPr>
          <p:cNvPr id="47" name="Straight Arrow Connector 46">
            <a:extLst>
              <a:ext uri="{FF2B5EF4-FFF2-40B4-BE49-F238E27FC236}">
                <a16:creationId xmlns:a16="http://schemas.microsoft.com/office/drawing/2014/main" id="{7F49A719-4E58-4DAB-B36A-B7F71081B3F0}"/>
              </a:ext>
            </a:extLst>
          </p:cNvPr>
          <p:cNvCxnSpPr>
            <a:cxnSpLocks/>
            <a:stCxn id="42" idx="3"/>
            <a:endCxn id="45" idx="1"/>
          </p:cNvCxnSpPr>
          <p:nvPr/>
        </p:nvCxnSpPr>
        <p:spPr>
          <a:xfrm>
            <a:off x="3935363" y="1569074"/>
            <a:ext cx="338128" cy="549776"/>
          </a:xfrm>
          <a:prstGeom prst="bentConnector3">
            <a:avLst>
              <a:gd name="adj1" fmla="val 50000"/>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9012184-08F9-4667-A735-D1E940324C9E}"/>
              </a:ext>
            </a:extLst>
          </p:cNvPr>
          <p:cNvCxnSpPr>
            <a:cxnSpLocks/>
            <a:stCxn id="43" idx="3"/>
            <a:endCxn id="45" idx="1"/>
          </p:cNvCxnSpPr>
          <p:nvPr/>
        </p:nvCxnSpPr>
        <p:spPr>
          <a:xfrm flipV="1">
            <a:off x="3935362" y="2118850"/>
            <a:ext cx="338129" cy="430649"/>
          </a:xfrm>
          <a:prstGeom prst="bentConnector3">
            <a:avLst>
              <a:gd name="adj1" fmla="val 50000"/>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FC4C24D-432C-4FC7-B03A-558C0D5677B3}"/>
              </a:ext>
            </a:extLst>
          </p:cNvPr>
          <p:cNvCxnSpPr>
            <a:cxnSpLocks/>
            <a:stCxn id="45" idx="3"/>
            <a:endCxn id="46" idx="1"/>
          </p:cNvCxnSpPr>
          <p:nvPr/>
        </p:nvCxnSpPr>
        <p:spPr>
          <a:xfrm>
            <a:off x="5613878" y="2118850"/>
            <a:ext cx="544942" cy="943527"/>
          </a:xfrm>
          <a:prstGeom prst="bentConnector3">
            <a:avLst>
              <a:gd name="adj1" fmla="val 50000"/>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EB52DFD-4AED-4E1C-87FC-656C7FCE092B}"/>
              </a:ext>
            </a:extLst>
          </p:cNvPr>
          <p:cNvCxnSpPr>
            <a:cxnSpLocks/>
            <a:stCxn id="44" idx="3"/>
            <a:endCxn id="46" idx="1"/>
          </p:cNvCxnSpPr>
          <p:nvPr/>
        </p:nvCxnSpPr>
        <p:spPr>
          <a:xfrm flipV="1">
            <a:off x="3915782" y="3062377"/>
            <a:ext cx="2243038" cy="276779"/>
          </a:xfrm>
          <a:prstGeom prst="bentConnector3">
            <a:avLst>
              <a:gd name="adj1" fmla="val 87794"/>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28">
            <a:extLst>
              <a:ext uri="{FF2B5EF4-FFF2-40B4-BE49-F238E27FC236}">
                <a16:creationId xmlns:a16="http://schemas.microsoft.com/office/drawing/2014/main" id="{35BC7C6F-7243-4B79-BD7A-BE262B4DDFDD}"/>
              </a:ext>
            </a:extLst>
          </p:cNvPr>
          <p:cNvSpPr/>
          <p:nvPr/>
        </p:nvSpPr>
        <p:spPr>
          <a:xfrm>
            <a:off x="6158820" y="3998963"/>
            <a:ext cx="1677958" cy="5232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dirty="0"/>
              <a:t>Sectoral CAPEX</a:t>
            </a:r>
            <a:r>
              <a:rPr lang="en-GB" sz="1400" baseline="30000" dirty="0"/>
              <a:t>3 </a:t>
            </a:r>
            <a:r>
              <a:rPr lang="en-GB" sz="1400" dirty="0"/>
              <a:t>(</a:t>
            </a:r>
            <a:r>
              <a:rPr lang="en-GB" sz="1400" dirty="0">
                <a:latin typeface="Calibri"/>
                <a:cs typeface="Calibri"/>
              </a:rPr>
              <a:t>€/kW)</a:t>
            </a:r>
            <a:endParaRPr lang="en-GB" sz="1400" dirty="0"/>
          </a:p>
        </p:txBody>
      </p:sp>
      <p:sp>
        <p:nvSpPr>
          <p:cNvPr id="52" name="Rounded Rectangle 29">
            <a:extLst>
              <a:ext uri="{FF2B5EF4-FFF2-40B4-BE49-F238E27FC236}">
                <a16:creationId xmlns:a16="http://schemas.microsoft.com/office/drawing/2014/main" id="{EEAA556B-92B6-4762-BA23-59C0516D8D10}"/>
              </a:ext>
            </a:extLst>
          </p:cNvPr>
          <p:cNvSpPr/>
          <p:nvPr/>
        </p:nvSpPr>
        <p:spPr>
          <a:xfrm>
            <a:off x="4206981" y="3984210"/>
            <a:ext cx="1444283" cy="5475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dirty="0"/>
              <a:t>Sectoral FOM </a:t>
            </a:r>
            <a:r>
              <a:rPr lang="en-GB" sz="1400" baseline="30000" dirty="0"/>
              <a:t>3</a:t>
            </a:r>
            <a:r>
              <a:rPr lang="en-GB" sz="1400" dirty="0"/>
              <a:t> (</a:t>
            </a:r>
            <a:r>
              <a:rPr lang="en-GB" sz="1400" dirty="0">
                <a:latin typeface="Calibri"/>
                <a:cs typeface="Calibri"/>
              </a:rPr>
              <a:t>€/kW/y)</a:t>
            </a:r>
            <a:endParaRPr lang="en-GB" sz="1400" dirty="0"/>
          </a:p>
        </p:txBody>
      </p:sp>
      <p:sp>
        <p:nvSpPr>
          <p:cNvPr id="54" name="Rounded Rectangle 61">
            <a:extLst>
              <a:ext uri="{FF2B5EF4-FFF2-40B4-BE49-F238E27FC236}">
                <a16:creationId xmlns:a16="http://schemas.microsoft.com/office/drawing/2014/main" id="{AEF1DCF9-E5A3-439D-BE09-53293CFE8A2A}"/>
              </a:ext>
            </a:extLst>
          </p:cNvPr>
          <p:cNvSpPr/>
          <p:nvPr/>
        </p:nvSpPr>
        <p:spPr>
          <a:xfrm>
            <a:off x="1702531" y="3902637"/>
            <a:ext cx="2183973" cy="6661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dirty="0"/>
              <a:t>Sectoral activation prices </a:t>
            </a:r>
            <a:r>
              <a:rPr lang="en-GB" sz="1400" baseline="30000" dirty="0"/>
              <a:t>2</a:t>
            </a:r>
            <a:r>
              <a:rPr lang="en-GB" sz="1400" dirty="0"/>
              <a:t> (</a:t>
            </a:r>
            <a:r>
              <a:rPr lang="en-GB" sz="1400" dirty="0">
                <a:latin typeface="Calibri"/>
                <a:cs typeface="Calibri"/>
              </a:rPr>
              <a:t>€/MWh)</a:t>
            </a:r>
            <a:endParaRPr lang="en-GB" sz="1400" dirty="0"/>
          </a:p>
        </p:txBody>
      </p:sp>
      <p:cxnSp>
        <p:nvCxnSpPr>
          <p:cNvPr id="61" name="Straight Arrow Connector 60">
            <a:extLst>
              <a:ext uri="{FF2B5EF4-FFF2-40B4-BE49-F238E27FC236}">
                <a16:creationId xmlns:a16="http://schemas.microsoft.com/office/drawing/2014/main" id="{181EA4D3-D5EF-4D18-BE1A-88861F80C56B}"/>
              </a:ext>
            </a:extLst>
          </p:cNvPr>
          <p:cNvCxnSpPr>
            <a:cxnSpLocks/>
            <a:stCxn id="46" idx="3"/>
            <a:endCxn id="78" idx="1"/>
          </p:cNvCxnSpPr>
          <p:nvPr/>
        </p:nvCxnSpPr>
        <p:spPr>
          <a:xfrm>
            <a:off x="7836778" y="3062377"/>
            <a:ext cx="520268" cy="1194581"/>
          </a:xfrm>
          <a:prstGeom prst="bentConnector3">
            <a:avLst>
              <a:gd name="adj1" fmla="val 62816"/>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36B9710-3267-4FF8-BE91-AD7AEFB5E8D2}"/>
              </a:ext>
            </a:extLst>
          </p:cNvPr>
          <p:cNvCxnSpPr>
            <a:cxnSpLocks/>
            <a:stCxn id="39" idx="3"/>
            <a:endCxn id="78" idx="1"/>
          </p:cNvCxnSpPr>
          <p:nvPr/>
        </p:nvCxnSpPr>
        <p:spPr>
          <a:xfrm flipV="1">
            <a:off x="7991695" y="4256958"/>
            <a:ext cx="365351" cy="2520"/>
          </a:xfrm>
          <a:prstGeom prst="bentConnector3">
            <a:avLst>
              <a:gd name="adj1" fmla="val 50000"/>
            </a:avLst>
          </a:prstGeom>
          <a:ln w="28575">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sp>
        <p:nvSpPr>
          <p:cNvPr id="78" name="Rounded Rectangle 11">
            <a:extLst>
              <a:ext uri="{FF2B5EF4-FFF2-40B4-BE49-F238E27FC236}">
                <a16:creationId xmlns:a16="http://schemas.microsoft.com/office/drawing/2014/main" id="{ACA62846-7AD9-44C2-A1F8-FC4BFBE3E08E}"/>
              </a:ext>
            </a:extLst>
          </p:cNvPr>
          <p:cNvSpPr/>
          <p:nvPr/>
        </p:nvSpPr>
        <p:spPr>
          <a:xfrm>
            <a:off x="8357046" y="3359050"/>
            <a:ext cx="1271260" cy="1795815"/>
          </a:xfrm>
          <a:prstGeom prst="roundRect">
            <a:avLst/>
          </a:prstGeom>
          <a:solidFill>
            <a:schemeClr val="accent4"/>
          </a:solidFill>
        </p:spPr>
        <p:style>
          <a:lnRef idx="2">
            <a:schemeClr val="accent4"/>
          </a:lnRef>
          <a:fillRef idx="1">
            <a:schemeClr val="lt1"/>
          </a:fillRef>
          <a:effectRef idx="0">
            <a:schemeClr val="accent4"/>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400" dirty="0"/>
              <a:t>Subtract DSR already provided by TSOs in PEMMDB</a:t>
            </a:r>
          </a:p>
        </p:txBody>
      </p:sp>
      <p:sp>
        <p:nvSpPr>
          <p:cNvPr id="4" name="TextBox 3">
            <a:extLst>
              <a:ext uri="{FF2B5EF4-FFF2-40B4-BE49-F238E27FC236}">
                <a16:creationId xmlns:a16="http://schemas.microsoft.com/office/drawing/2014/main" id="{D20CA76E-8555-CEB0-AD0A-ED580D8CCD31}"/>
              </a:ext>
            </a:extLst>
          </p:cNvPr>
          <p:cNvSpPr txBox="1"/>
          <p:nvPr/>
        </p:nvSpPr>
        <p:spPr>
          <a:xfrm>
            <a:off x="1271463" y="4948746"/>
            <a:ext cx="6720231" cy="810478"/>
          </a:xfrm>
          <a:prstGeom prst="rect">
            <a:avLst/>
          </a:prstGeom>
          <a:noFill/>
        </p:spPr>
        <p:txBody>
          <a:bodyPr wrap="square" rtlCol="0" anchor="t">
            <a:spAutoFit/>
          </a:bodyPr>
          <a:lstStyle/>
          <a:p>
            <a:pPr algn="l"/>
            <a:r>
              <a:rPr lang="en-GB" sz="2000" baseline="30000" dirty="0">
                <a:latin typeface="Calibri" panose="020F0502020204030204" pitchFamily="34" charset="0"/>
                <a:cs typeface="Calibri" panose="020F0502020204030204" pitchFamily="34" charset="0"/>
              </a:rPr>
              <a:t>1</a:t>
            </a:r>
            <a:r>
              <a:rPr lang="en-GB" sz="2000" dirty="0">
                <a:latin typeface="Calibri" panose="020F0502020204030204" pitchFamily="34" charset="0"/>
                <a:cs typeface="Calibri" panose="020F0502020204030204" pitchFamily="34" charset="0"/>
              </a:rPr>
              <a:t> </a:t>
            </a:r>
            <a:r>
              <a:rPr lang="en-GB" sz="2000" baseline="30000" dirty="0">
                <a:latin typeface="Calibri" panose="020F0502020204030204" pitchFamily="34" charset="0"/>
                <a:cs typeface="Calibri" panose="020F0502020204030204" pitchFamily="34" charset="0"/>
                <a:hlinkClick r:id="rId6"/>
              </a:rPr>
              <a:t>Eurostat, 2019 </a:t>
            </a:r>
            <a:endParaRPr lang="en-GB" sz="2000" baseline="30000" dirty="0">
              <a:latin typeface="Calibri" panose="020F0502020204030204" pitchFamily="34" charset="0"/>
              <a:cs typeface="Calibri" panose="020F0502020204030204" pitchFamily="34" charset="0"/>
            </a:endParaRPr>
          </a:p>
          <a:p>
            <a:pPr algn="l"/>
            <a:r>
              <a:rPr lang="en-GB" sz="2000" baseline="30000" dirty="0">
                <a:latin typeface="Calibri" panose="020F0502020204030204" pitchFamily="34" charset="0"/>
                <a:cs typeface="Calibri" panose="020F0502020204030204" pitchFamily="34" charset="0"/>
              </a:rPr>
              <a:t>2</a:t>
            </a:r>
            <a:r>
              <a:rPr lang="en-GB" sz="2000" baseline="30000" dirty="0">
                <a:latin typeface="Calibri" panose="020F0502020204030204" pitchFamily="34" charset="0"/>
                <a:cs typeface="Calibri" panose="020F0502020204030204" pitchFamily="34" charset="0"/>
                <a:hlinkClick r:id="rId7"/>
              </a:rPr>
              <a:t> CEPA 2018, Study on the estimation of the value of lost load of electricity supply in Europe </a:t>
            </a:r>
            <a:endParaRPr lang="en-GB" sz="2000" baseline="30000" dirty="0">
              <a:latin typeface="Calibri" panose="020F0502020204030204" pitchFamily="34" charset="0"/>
              <a:cs typeface="Calibri" panose="020F0502020204030204" pitchFamily="34" charset="0"/>
            </a:endParaRPr>
          </a:p>
          <a:p>
            <a:pPr algn="l"/>
            <a:r>
              <a:rPr lang="en-GB" sz="2000" baseline="30000" dirty="0">
                <a:latin typeface="Calibri" panose="020F0502020204030204" pitchFamily="34" charset="0"/>
                <a:cs typeface="Calibri" panose="020F0502020204030204" pitchFamily="34" charset="0"/>
              </a:rPr>
              <a:t>3 Harmonized values from available VOLL/CONE studies</a:t>
            </a:r>
          </a:p>
        </p:txBody>
      </p:sp>
      <p:sp>
        <p:nvSpPr>
          <p:cNvPr id="23" name="TextBox 22">
            <a:extLst>
              <a:ext uri="{FF2B5EF4-FFF2-40B4-BE49-F238E27FC236}">
                <a16:creationId xmlns:a16="http://schemas.microsoft.com/office/drawing/2014/main" id="{C171C139-D507-014A-C4EF-55AB1C8D54A1}"/>
              </a:ext>
            </a:extLst>
          </p:cNvPr>
          <p:cNvSpPr txBox="1"/>
          <p:nvPr/>
        </p:nvSpPr>
        <p:spPr>
          <a:xfrm>
            <a:off x="1271463" y="5997577"/>
            <a:ext cx="8443554" cy="502702"/>
          </a:xfrm>
          <a:prstGeom prst="rect">
            <a:avLst/>
          </a:prstGeom>
          <a:noFill/>
        </p:spPr>
        <p:txBody>
          <a:bodyPr wrap="square" rtlCol="0">
            <a:spAutoFit/>
          </a:bodyPr>
          <a:lstStyle/>
          <a:p>
            <a:pPr algn="l"/>
            <a:r>
              <a:rPr lang="en-GB" sz="2000" baseline="30000" dirty="0">
                <a:latin typeface="Calibri" panose="020F0502020204030204" pitchFamily="34" charset="0"/>
                <a:cs typeface="Calibri" panose="020F0502020204030204" pitchFamily="34" charset="0"/>
              </a:rPr>
              <a:t>*Consumption assumed as baseload</a:t>
            </a:r>
            <a:endParaRPr lang="en-GB" sz="2000" baseline="30000" dirty="0">
              <a:solidFill>
                <a:srgbClr val="FF0000"/>
              </a:solidFill>
              <a:latin typeface="Calibri" panose="020F0502020204030204" pitchFamily="34" charset="0"/>
              <a:cs typeface="Calibri" panose="020F0502020204030204" pitchFamily="34" charset="0"/>
            </a:endParaRPr>
          </a:p>
          <a:p>
            <a:pPr algn="l"/>
            <a:r>
              <a:rPr lang="en-GB" sz="2000" baseline="30000" dirty="0">
                <a:latin typeface="Calibri" panose="020F0502020204030204" pitchFamily="34" charset="0"/>
                <a:cs typeface="Calibri" panose="020F0502020204030204" pitchFamily="34" charset="0"/>
              </a:rPr>
              <a:t>** Assumption: calculated based on ratios between capacities in National studies and “Equivalent sectoral load” values</a:t>
            </a:r>
          </a:p>
        </p:txBody>
      </p:sp>
      <p:sp>
        <p:nvSpPr>
          <p:cNvPr id="3" name="TextBox 2">
            <a:extLst>
              <a:ext uri="{FF2B5EF4-FFF2-40B4-BE49-F238E27FC236}">
                <a16:creationId xmlns:a16="http://schemas.microsoft.com/office/drawing/2014/main" id="{D25A905E-B98A-F40A-A7D4-2D259E5B60A3}"/>
              </a:ext>
            </a:extLst>
          </p:cNvPr>
          <p:cNvSpPr txBox="1"/>
          <p:nvPr/>
        </p:nvSpPr>
        <p:spPr>
          <a:xfrm>
            <a:off x="4577771" y="3307151"/>
            <a:ext cx="702701" cy="369332"/>
          </a:xfrm>
          <a:prstGeom prst="rect">
            <a:avLst/>
          </a:prstGeom>
          <a:noFill/>
        </p:spPr>
        <p:txBody>
          <a:bodyPr wrap="square" rtlCol="0">
            <a:spAutoFit/>
          </a:bodyPr>
          <a:lstStyle/>
          <a:p>
            <a:pPr algn="l"/>
            <a:r>
              <a:rPr lang="en-GB" dirty="0">
                <a:latin typeface="Calibri" panose="020F0502020204030204" pitchFamily="34" charset="0"/>
                <a:cs typeface="Calibri" panose="020F0502020204030204" pitchFamily="34" charset="0"/>
              </a:rPr>
              <a:t>35%</a:t>
            </a:r>
          </a:p>
        </p:txBody>
      </p:sp>
    </p:spTree>
    <p:extLst>
      <p:ext uri="{BB962C8B-B14F-4D97-AF65-F5344CB8AC3E}">
        <p14:creationId xmlns:p14="http://schemas.microsoft.com/office/powerpoint/2010/main" val="4160811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252866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Flow Based Methodology </a:t>
            </a:r>
          </a:p>
        </p:txBody>
      </p:sp>
      <p:sp>
        <p:nvSpPr>
          <p:cNvPr id="6" name="Text Placeholder 2">
            <a:extLst>
              <a:ext uri="{FF2B5EF4-FFF2-40B4-BE49-F238E27FC236}">
                <a16:creationId xmlns:a16="http://schemas.microsoft.com/office/drawing/2014/main" id="{35938A93-5D15-B822-5577-2C485A8CB04D}"/>
              </a:ext>
            </a:extLst>
          </p:cNvPr>
          <p:cNvSpPr>
            <a:spLocks noGrp="1"/>
          </p:cNvSpPr>
          <p:nvPr>
            <p:ph type="body" sz="quarter" idx="12"/>
          </p:nvPr>
        </p:nvSpPr>
        <p:spPr>
          <a:xfrm>
            <a:off x="254397" y="5661248"/>
            <a:ext cx="3393331" cy="1008112"/>
          </a:xfrm>
        </p:spPr>
        <p:txBody>
          <a:bodyPr/>
          <a:lstStyle/>
          <a:p>
            <a:r>
              <a:rPr lang="en-US" dirty="0"/>
              <a:t>Lukas Galdikas</a:t>
            </a:r>
          </a:p>
          <a:p>
            <a:r>
              <a:rPr lang="en-GB" dirty="0"/>
              <a:t>ENTSO-E</a:t>
            </a:r>
          </a:p>
        </p:txBody>
      </p:sp>
      <p:sp>
        <p:nvSpPr>
          <p:cNvPr id="7" name="Text Placeholder 2">
            <a:extLst>
              <a:ext uri="{FF2B5EF4-FFF2-40B4-BE49-F238E27FC236}">
                <a16:creationId xmlns:a16="http://schemas.microsoft.com/office/drawing/2014/main" id="{D988091A-4CD7-C745-627C-5430FB4B5CBC}"/>
              </a:ext>
            </a:extLst>
          </p:cNvPr>
          <p:cNvSpPr txBox="1">
            <a:spLocks/>
          </p:cNvSpPr>
          <p:nvPr/>
        </p:nvSpPr>
        <p:spPr>
          <a:xfrm>
            <a:off x="3647728" y="5661248"/>
            <a:ext cx="3393331" cy="1008112"/>
          </a:xfrm>
          <a:prstGeom prst="rect">
            <a:avLst/>
          </a:prstGeom>
          <a:ln>
            <a:noFill/>
          </a:ln>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Paul </a:t>
            </a:r>
            <a:r>
              <a:rPr lang="en-US" dirty="0" err="1"/>
              <a:t>Plessier</a:t>
            </a:r>
            <a:endParaRPr lang="en-US" dirty="0"/>
          </a:p>
          <a:p>
            <a:r>
              <a:rPr lang="en-US" dirty="0" err="1"/>
              <a:t>Rte</a:t>
            </a:r>
            <a:r>
              <a:rPr lang="en-US" dirty="0"/>
              <a:t> &amp; ERAA study team</a:t>
            </a:r>
          </a:p>
        </p:txBody>
      </p:sp>
    </p:spTree>
    <p:extLst>
      <p:ext uri="{BB962C8B-B14F-4D97-AF65-F5344CB8AC3E}">
        <p14:creationId xmlns:p14="http://schemas.microsoft.com/office/powerpoint/2010/main" val="4073697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C6B9-EFA9-4390-9019-07C450AF5A5F}"/>
              </a:ext>
            </a:extLst>
          </p:cNvPr>
          <p:cNvSpPr>
            <a:spLocks noGrp="1"/>
          </p:cNvSpPr>
          <p:nvPr>
            <p:ph type="title"/>
          </p:nvPr>
        </p:nvSpPr>
        <p:spPr/>
        <p:txBody>
          <a:bodyPr/>
          <a:lstStyle/>
          <a:p>
            <a:r>
              <a:rPr lang="en-GB" dirty="0"/>
              <a:t>What Flow-Based Market Coupling (FBMC) is</a:t>
            </a:r>
            <a:br>
              <a:rPr lang="en-GB" dirty="0"/>
            </a:br>
            <a:r>
              <a:rPr lang="en-GB" sz="2000" b="0" dirty="0">
                <a:solidFill>
                  <a:schemeClr val="accent2"/>
                </a:solidFill>
              </a:rPr>
              <a:t>More accurate representation of network for market clearing</a:t>
            </a:r>
            <a:endParaRPr lang="en-GB" b="0" dirty="0"/>
          </a:p>
        </p:txBody>
      </p:sp>
      <p:sp>
        <p:nvSpPr>
          <p:cNvPr id="3" name="Text Placeholder 2">
            <a:extLst>
              <a:ext uri="{FF2B5EF4-FFF2-40B4-BE49-F238E27FC236}">
                <a16:creationId xmlns:a16="http://schemas.microsoft.com/office/drawing/2014/main" id="{3E6A3A65-4D09-48EA-A61D-1744ADFF31C2}"/>
              </a:ext>
            </a:extLst>
          </p:cNvPr>
          <p:cNvSpPr>
            <a:spLocks noGrp="1"/>
          </p:cNvSpPr>
          <p:nvPr>
            <p:ph type="body" sz="quarter" idx="12"/>
          </p:nvPr>
        </p:nvSpPr>
        <p:spPr/>
        <p:txBody>
          <a:bodyPr anchor="t"/>
          <a:lstStyle/>
          <a:p>
            <a:r>
              <a:rPr lang="en-GB" dirty="0"/>
              <a:t>Flow-based Market Coupling enables more accurate dispatches and exchanges in a power system. It uses conditional scenarios to limit the dispatches based on simplified representation of how dispatch impact flows on critical network elements in the power system (hence “Flow-based”).</a:t>
            </a:r>
          </a:p>
        </p:txBody>
      </p:sp>
      <p:graphicFrame>
        <p:nvGraphicFramePr>
          <p:cNvPr id="4" name="Table 3">
            <a:extLst>
              <a:ext uri="{FF2B5EF4-FFF2-40B4-BE49-F238E27FC236}">
                <a16:creationId xmlns:a16="http://schemas.microsoft.com/office/drawing/2014/main" id="{390AEF7B-5B15-4FD1-907C-9FE5BE4F8CFA}"/>
              </a:ext>
            </a:extLst>
          </p:cNvPr>
          <p:cNvGraphicFramePr>
            <a:graphicFrameLocks noGrp="1"/>
          </p:cNvGraphicFramePr>
          <p:nvPr>
            <p:extLst>
              <p:ext uri="{D42A27DB-BD31-4B8C-83A1-F6EECF244321}">
                <p14:modId xmlns:p14="http://schemas.microsoft.com/office/powerpoint/2010/main" val="3503329369"/>
              </p:ext>
            </p:extLst>
          </p:nvPr>
        </p:nvGraphicFramePr>
        <p:xfrm>
          <a:off x="1216548" y="2963873"/>
          <a:ext cx="4951366" cy="3311524"/>
        </p:xfrm>
        <a:graphic>
          <a:graphicData uri="http://schemas.openxmlformats.org/drawingml/2006/table">
            <a:tbl>
              <a:tblPr/>
              <a:tblGrid>
                <a:gridCol w="608012">
                  <a:extLst>
                    <a:ext uri="{9D8B030D-6E8A-4147-A177-3AD203B41FA5}">
                      <a16:colId xmlns:a16="http://schemas.microsoft.com/office/drawing/2014/main" val="1832625834"/>
                    </a:ext>
                  </a:extLst>
                </a:gridCol>
                <a:gridCol w="914400">
                  <a:extLst>
                    <a:ext uri="{9D8B030D-6E8A-4147-A177-3AD203B41FA5}">
                      <a16:colId xmlns:a16="http://schemas.microsoft.com/office/drawing/2014/main" val="525448538"/>
                    </a:ext>
                  </a:extLst>
                </a:gridCol>
                <a:gridCol w="599602">
                  <a:extLst>
                    <a:ext uri="{9D8B030D-6E8A-4147-A177-3AD203B41FA5}">
                      <a16:colId xmlns:a16="http://schemas.microsoft.com/office/drawing/2014/main" val="203683579"/>
                    </a:ext>
                  </a:extLst>
                </a:gridCol>
                <a:gridCol w="707338">
                  <a:extLst>
                    <a:ext uri="{9D8B030D-6E8A-4147-A177-3AD203B41FA5}">
                      <a16:colId xmlns:a16="http://schemas.microsoft.com/office/drawing/2014/main" val="1405656046"/>
                    </a:ext>
                  </a:extLst>
                </a:gridCol>
                <a:gridCol w="707338">
                  <a:extLst>
                    <a:ext uri="{9D8B030D-6E8A-4147-A177-3AD203B41FA5}">
                      <a16:colId xmlns:a16="http://schemas.microsoft.com/office/drawing/2014/main" val="339961048"/>
                    </a:ext>
                  </a:extLst>
                </a:gridCol>
                <a:gridCol w="707338">
                  <a:extLst>
                    <a:ext uri="{9D8B030D-6E8A-4147-A177-3AD203B41FA5}">
                      <a16:colId xmlns:a16="http://schemas.microsoft.com/office/drawing/2014/main" val="271007948"/>
                    </a:ext>
                  </a:extLst>
                </a:gridCol>
                <a:gridCol w="707338">
                  <a:extLst>
                    <a:ext uri="{9D8B030D-6E8A-4147-A177-3AD203B41FA5}">
                      <a16:colId xmlns:a16="http://schemas.microsoft.com/office/drawing/2014/main" val="4161354465"/>
                    </a:ext>
                  </a:extLst>
                </a:gridCol>
              </a:tblGrid>
              <a:tr h="313486">
                <a:tc rowSpan="2">
                  <a:txBody>
                    <a:bodyPr/>
                    <a:lstStyle/>
                    <a:p>
                      <a:pPr algn="ctr" fontAlgn="b"/>
                      <a:r>
                        <a:rPr lang="en-GB" sz="1000" b="0" i="0" u="none" strike="noStrike" dirty="0">
                          <a:solidFill>
                            <a:srgbClr val="000000"/>
                          </a:solidFill>
                          <a:effectLst/>
                          <a:latin typeface="Calibri" panose="020F0502020204030204" pitchFamily="34" charset="0"/>
                        </a:rPr>
                        <a:t>Critical network element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GB" sz="1000" b="0" i="0" u="none" strike="noStrike" dirty="0">
                          <a:solidFill>
                            <a:srgbClr val="000000"/>
                          </a:solidFill>
                          <a:effectLst/>
                          <a:latin typeface="Calibri" panose="020F0502020204030204" pitchFamily="34" charset="0"/>
                        </a:rPr>
                        <a:t>Contingency</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GB" sz="1000" b="0" i="0" u="none" strike="noStrike" dirty="0">
                          <a:solidFill>
                            <a:srgbClr val="000000"/>
                          </a:solidFill>
                          <a:effectLst/>
                          <a:latin typeface="Calibri" panose="020F0502020204030204" pitchFamily="34" charset="0"/>
                        </a:rPr>
                        <a:t>Influence of the balance on each element (PTDF)</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b"/>
                      <a:r>
                        <a:rPr lang="en-GB" sz="1000" b="0" i="0" u="none" strike="noStrike" dirty="0">
                          <a:solidFill>
                            <a:srgbClr val="000000"/>
                          </a:solidFill>
                          <a:effectLst/>
                          <a:latin typeface="Calibri" panose="020F0502020204030204" pitchFamily="34" charset="0"/>
                        </a:rPr>
                        <a:t>RAM (MW)</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277489"/>
                  </a:ext>
                </a:extLst>
              </a:tr>
              <a:tr h="173197">
                <a:tc vMerge="1">
                  <a:txBody>
                    <a:bodyPr/>
                    <a:lstStyle/>
                    <a:p>
                      <a:endParaRPr lang="en-GB"/>
                    </a:p>
                  </a:txBody>
                  <a:tcPr/>
                </a:tc>
                <a:tc vMerge="1">
                  <a:txBody>
                    <a:bodyPr/>
                    <a:lstStyle/>
                    <a:p>
                      <a:endParaRPr lang="en-GB"/>
                    </a:p>
                  </a:txBody>
                  <a:tcPr/>
                </a:tc>
                <a:tc>
                  <a:txBody>
                    <a:bodyPr/>
                    <a:lstStyle/>
                    <a:p>
                      <a:pPr algn="ctr" fontAlgn="b"/>
                      <a:r>
                        <a:rPr lang="en-GB" sz="1000" b="0" i="0" u="none" strike="noStrike">
                          <a:solidFill>
                            <a:srgbClr val="000000"/>
                          </a:solidFill>
                          <a:effectLst/>
                          <a:latin typeface="Calibri" panose="020F0502020204030204" pitchFamily="34" charset="0"/>
                        </a:rPr>
                        <a:t>A</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B</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C</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2907520"/>
                  </a:ext>
                </a:extLst>
              </a:tr>
              <a:tr h="465900">
                <a:tc rowSpan="3">
                  <a:txBody>
                    <a:bodyPr/>
                    <a:lstStyle/>
                    <a:p>
                      <a:pPr algn="ctr" fontAlgn="b"/>
                      <a:r>
                        <a:rPr lang="en-GB" sz="1000" b="0" i="0" u="none" strike="noStrike" dirty="0">
                          <a:solidFill>
                            <a:srgbClr val="000000"/>
                          </a:solidFill>
                          <a:effectLst/>
                          <a:latin typeface="Calibri" panose="020F0502020204030204" pitchFamily="34" charset="0"/>
                        </a:rPr>
                        <a:t>Line 1 </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No contingency</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-10%</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13%</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en-GB" sz="1000" b="0" i="0" u="none" strike="noStrike" dirty="0">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150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906104"/>
                  </a:ext>
                </a:extLst>
              </a:tr>
              <a:tr h="313486">
                <a:tc vMerge="1">
                  <a:txBody>
                    <a:bodyPr/>
                    <a:lstStyle/>
                    <a:p>
                      <a:pPr algn="ctr" fontAlgn="b"/>
                      <a:endParaRPr lang="en-GB" sz="1000" b="0" i="0" u="none" strike="noStrike" dirty="0">
                        <a:solidFill>
                          <a:srgbClr val="000000"/>
                        </a:solidFill>
                        <a:effectLst/>
                        <a:latin typeface="Calibri" panose="020F0502020204030204" pitchFamily="34" charset="0"/>
                      </a:endParaRP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Contingency 1</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-15%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10%</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-10%</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1000" b="0" i="0" u="none" strike="noStrike">
                          <a:solidFill>
                            <a:srgbClr val="000000"/>
                          </a:solidFill>
                          <a:effectLst/>
                          <a:latin typeface="Calibri" panose="020F0502020204030204" pitchFamily="34" charset="0"/>
                        </a:rPr>
                        <a:t>120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14281"/>
                  </a:ext>
                </a:extLst>
              </a:tr>
              <a:tr h="313486">
                <a:tc vMerge="1">
                  <a:txBody>
                    <a:bodyPr/>
                    <a:lstStyle/>
                    <a:p>
                      <a:pPr algn="ctr" fontAlgn="b"/>
                      <a:endParaRPr lang="en-GB" sz="1000" b="0" i="0" u="none" strike="noStrike" dirty="0">
                        <a:solidFill>
                          <a:srgbClr val="000000"/>
                        </a:solidFill>
                        <a:effectLst/>
                        <a:latin typeface="Calibri" panose="020F0502020204030204" pitchFamily="34" charset="0"/>
                      </a:endParaRP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Contingency 2</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-12%</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1000" b="0" i="0" u="none" strike="noStrike" dirty="0">
                          <a:solidFill>
                            <a:srgbClr val="000000"/>
                          </a:solidFill>
                          <a:effectLst/>
                          <a:latin typeface="Calibri" panose="020F0502020204030204" pitchFamily="34" charset="0"/>
                        </a:rPr>
                        <a:t>100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205492"/>
                  </a:ext>
                </a:extLst>
              </a:tr>
              <a:tr h="465900">
                <a:tc rowSpan="2">
                  <a:txBody>
                    <a:bodyPr/>
                    <a:lstStyle/>
                    <a:p>
                      <a:pPr algn="ctr" fontAlgn="b"/>
                      <a:r>
                        <a:rPr lang="en-GB" sz="1000" b="0" i="0" u="none" strike="noStrike" dirty="0">
                          <a:solidFill>
                            <a:srgbClr val="000000"/>
                          </a:solidFill>
                          <a:effectLst/>
                          <a:latin typeface="Calibri" panose="020F0502020204030204" pitchFamily="34" charset="0"/>
                        </a:rPr>
                        <a:t>Line 2</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No contingency</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-8%</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1000" b="0" i="0" u="none" strike="noStrike" dirty="0">
                          <a:solidFill>
                            <a:srgbClr val="000000"/>
                          </a:solidFill>
                          <a:effectLst/>
                          <a:latin typeface="Calibri" panose="020F0502020204030204" pitchFamily="34" charset="0"/>
                        </a:rPr>
                        <a:t>150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106694"/>
                  </a:ext>
                </a:extLst>
              </a:tr>
              <a:tr h="313486">
                <a:tc vMerge="1">
                  <a:txBody>
                    <a:bodyPr/>
                    <a:lstStyle/>
                    <a:p>
                      <a:pPr algn="ctr" fontAlgn="b"/>
                      <a:endParaRPr lang="en-GB" sz="1000" b="0" i="0" u="none" strike="noStrike" dirty="0">
                        <a:solidFill>
                          <a:srgbClr val="000000"/>
                        </a:solidFill>
                        <a:effectLst/>
                        <a:latin typeface="Calibri" panose="020F0502020204030204" pitchFamily="34" charset="0"/>
                      </a:endParaRP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Contingency 3</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1%</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20%</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2%</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b"/>
                      <a:r>
                        <a:rPr lang="en-GB" sz="1000" b="0" i="0" u="none" strike="noStrike">
                          <a:solidFill>
                            <a:srgbClr val="000000"/>
                          </a:solidFill>
                          <a:effectLst/>
                          <a:latin typeface="Calibri" panose="020F0502020204030204" pitchFamily="34" charset="0"/>
                        </a:rPr>
                        <a:t>50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27992"/>
                  </a:ext>
                </a:extLst>
              </a:tr>
              <a:tr h="465900">
                <a:tc rowSpan="2">
                  <a:txBody>
                    <a:bodyPr/>
                    <a:lstStyle/>
                    <a:p>
                      <a:pPr algn="ctr" fontAlgn="b"/>
                      <a:r>
                        <a:rPr lang="en-GB" sz="1000" b="0" i="0" u="none" strike="noStrike" dirty="0">
                          <a:solidFill>
                            <a:srgbClr val="000000"/>
                          </a:solidFill>
                          <a:effectLst/>
                          <a:latin typeface="Calibri" panose="020F0502020204030204" pitchFamily="34" charset="0"/>
                        </a:rPr>
                        <a:t>Line 3</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No contingency</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2%</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6%</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17%</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ctr"/>
                      <a:r>
                        <a:rPr lang="en-GB" sz="1000" b="0" i="0" u="none" strike="noStrike" dirty="0">
                          <a:solidFill>
                            <a:srgbClr val="000000"/>
                          </a:solidFill>
                          <a:effectLst/>
                          <a:latin typeface="Calibri" panose="020F0502020204030204" pitchFamily="34" charset="0"/>
                        </a:rPr>
                        <a:t>400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005446"/>
                  </a:ext>
                </a:extLst>
              </a:tr>
              <a:tr h="313486">
                <a:tc vMerge="1">
                  <a:txBody>
                    <a:bodyPr/>
                    <a:lstStyle/>
                    <a:p>
                      <a:pPr algn="ctr" fontAlgn="b"/>
                      <a:endParaRPr lang="en-GB" sz="1000" b="0" i="0" u="none" strike="noStrike" dirty="0">
                        <a:solidFill>
                          <a:srgbClr val="000000"/>
                        </a:solidFill>
                        <a:effectLst/>
                        <a:latin typeface="Calibri" panose="020F0502020204030204" pitchFamily="34" charset="0"/>
                      </a:endParaRP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Contingency 4</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5%</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8%</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Calibri" panose="020F0502020204030204" pitchFamily="34" charset="0"/>
                        </a:rPr>
                        <a:t>20%</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ctr"/>
                      <a:r>
                        <a:rPr lang="en-GB" sz="1000" b="0" i="0" u="none" strike="noStrike" dirty="0">
                          <a:solidFill>
                            <a:srgbClr val="000000"/>
                          </a:solidFill>
                          <a:effectLst/>
                          <a:latin typeface="Calibri" panose="020F0502020204030204" pitchFamily="34" charset="0"/>
                        </a:rPr>
                        <a:t>230</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316904"/>
                  </a:ext>
                </a:extLst>
              </a:tr>
              <a:tr h="173197">
                <a:tc>
                  <a:txBody>
                    <a:bodyPr/>
                    <a:lstStyle/>
                    <a:p>
                      <a:pPr algn="ctr" fontAlgn="b"/>
                      <a:r>
                        <a:rPr lang="en-GB" sz="1000" b="0" i="0" u="none" strike="noStrike" dirty="0">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GB" sz="1000" b="0" i="0" u="none" strike="noStrike">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ctr" fontAlgn="b"/>
                      <a:r>
                        <a:rPr lang="en-GB" sz="1000" b="0" i="0" u="none" strike="noStrike">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endParaRPr lang="en-GB"/>
                    </a:p>
                  </a:txBody>
                  <a:tcPr/>
                </a:tc>
                <a:tc>
                  <a:txBody>
                    <a:bodyPr/>
                    <a:lstStyle/>
                    <a:p>
                      <a:pPr algn="ctr" fontAlgn="b"/>
                      <a:r>
                        <a:rPr lang="en-GB" sz="1000" b="0" i="0" u="none" strike="noStrike" dirty="0">
                          <a:solidFill>
                            <a:srgbClr val="000000"/>
                          </a:solidFill>
                          <a:effectLst/>
                          <a:latin typeface="Calibri" panose="020F0502020204030204" pitchFamily="34" charset="0"/>
                        </a:rPr>
                        <a:t>…</a:t>
                      </a:r>
                    </a:p>
                  </a:txBody>
                  <a:tcPr marL="8660" marR="8660" marT="866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77092613"/>
                  </a:ext>
                </a:extLst>
              </a:tr>
            </a:tbl>
          </a:graphicData>
        </a:graphic>
      </p:graphicFrame>
      <p:sp>
        <p:nvSpPr>
          <p:cNvPr id="5" name="Rectangle 4">
            <a:extLst>
              <a:ext uri="{FF2B5EF4-FFF2-40B4-BE49-F238E27FC236}">
                <a16:creationId xmlns:a16="http://schemas.microsoft.com/office/drawing/2014/main" id="{383A3B5A-164A-4A6F-BE8C-F6932156B4DD}"/>
              </a:ext>
            </a:extLst>
          </p:cNvPr>
          <p:cNvSpPr>
            <a:spLocks noChangeArrowheads="1"/>
          </p:cNvSpPr>
          <p:nvPr/>
        </p:nvSpPr>
        <p:spPr bwMode="auto">
          <a:xfrm>
            <a:off x="1214960" y="2964077"/>
            <a:ext cx="1528544" cy="3311320"/>
          </a:xfrm>
          <a:prstGeom prst="rect">
            <a:avLst/>
          </a:prstGeom>
          <a:solidFill>
            <a:schemeClr val="accent2">
              <a:alpha val="5098"/>
            </a:schemeClr>
          </a:solidFill>
          <a:ln w="15875" algn="ctr">
            <a:solidFill>
              <a:schemeClr val="accent2"/>
            </a:solidFill>
            <a:round/>
            <a:headEnd/>
            <a:tailEnd/>
          </a:ln>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33" eaLnBrk="0" fontAlgn="base" hangingPunct="0">
              <a:lnSpc>
                <a:spcPts val="2000"/>
              </a:lnSpc>
              <a:spcBef>
                <a:spcPct val="20000"/>
              </a:spcBef>
              <a:spcAft>
                <a:spcPct val="0"/>
              </a:spcAft>
              <a:defRPr/>
            </a:pPr>
            <a:endParaRPr lang="en-US" altLang="en-US" sz="2599" dirty="0">
              <a:solidFill>
                <a:srgbClr val="000000"/>
              </a:solidFill>
            </a:endParaRPr>
          </a:p>
        </p:txBody>
      </p:sp>
      <p:sp>
        <p:nvSpPr>
          <p:cNvPr id="6" name="TextBox 5">
            <a:extLst>
              <a:ext uri="{FF2B5EF4-FFF2-40B4-BE49-F238E27FC236}">
                <a16:creationId xmlns:a16="http://schemas.microsoft.com/office/drawing/2014/main" id="{1E6F950E-BCA3-42C2-980E-23A46F710FDE}"/>
              </a:ext>
            </a:extLst>
          </p:cNvPr>
          <p:cNvSpPr txBox="1"/>
          <p:nvPr/>
        </p:nvSpPr>
        <p:spPr>
          <a:xfrm>
            <a:off x="1393959" y="2585358"/>
            <a:ext cx="1166115" cy="369332"/>
          </a:xfrm>
          <a:prstGeom prst="rect">
            <a:avLst/>
          </a:prstGeom>
          <a:noFill/>
        </p:spPr>
        <p:txBody>
          <a:bodyPr wrap="square" rtlCol="0">
            <a:spAutoFit/>
          </a:bodyPr>
          <a:lstStyle/>
          <a:p>
            <a:pPr algn="ctr"/>
            <a:r>
              <a:rPr lang="en-US" dirty="0">
                <a:solidFill>
                  <a:schemeClr val="accent2"/>
                </a:solidFill>
                <a:latin typeface="Calibri" panose="020F0502020204030204" pitchFamily="34" charset="0"/>
                <a:cs typeface="Calibri" panose="020F0502020204030204" pitchFamily="34" charset="0"/>
              </a:rPr>
              <a:t>CNECs</a:t>
            </a:r>
            <a:endParaRPr lang="en-GB" dirty="0">
              <a:solidFill>
                <a:schemeClr val="accent2"/>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9BB2B14-D77B-4BC3-A055-582EE690CCB4}"/>
              </a:ext>
            </a:extLst>
          </p:cNvPr>
          <p:cNvSpPr>
            <a:spLocks noChangeArrowheads="1"/>
          </p:cNvSpPr>
          <p:nvPr/>
        </p:nvSpPr>
        <p:spPr bwMode="auto">
          <a:xfrm>
            <a:off x="2747878" y="2963296"/>
            <a:ext cx="2716755" cy="3311320"/>
          </a:xfrm>
          <a:prstGeom prst="rect">
            <a:avLst/>
          </a:prstGeom>
          <a:solidFill>
            <a:schemeClr val="accent3">
              <a:alpha val="5098"/>
            </a:schemeClr>
          </a:solidFill>
          <a:ln w="15875" algn="ctr">
            <a:solidFill>
              <a:schemeClr val="accent3"/>
            </a:solidFill>
            <a:round/>
            <a:headEnd/>
            <a:tailEnd/>
          </a:ln>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33" eaLnBrk="0" fontAlgn="base" hangingPunct="0">
              <a:lnSpc>
                <a:spcPts val="2000"/>
              </a:lnSpc>
              <a:spcBef>
                <a:spcPct val="20000"/>
              </a:spcBef>
              <a:spcAft>
                <a:spcPct val="0"/>
              </a:spcAft>
              <a:defRPr/>
            </a:pPr>
            <a:endParaRPr lang="en-US" altLang="en-US" sz="2599" dirty="0">
              <a:solidFill>
                <a:srgbClr val="000000"/>
              </a:solidFill>
            </a:endParaRPr>
          </a:p>
        </p:txBody>
      </p:sp>
      <p:sp>
        <p:nvSpPr>
          <p:cNvPr id="8" name="TextBox 7">
            <a:extLst>
              <a:ext uri="{FF2B5EF4-FFF2-40B4-BE49-F238E27FC236}">
                <a16:creationId xmlns:a16="http://schemas.microsoft.com/office/drawing/2014/main" id="{64671459-74DF-4255-BFC9-987A3D02B1ED}"/>
              </a:ext>
            </a:extLst>
          </p:cNvPr>
          <p:cNvSpPr txBox="1"/>
          <p:nvPr/>
        </p:nvSpPr>
        <p:spPr>
          <a:xfrm>
            <a:off x="3318909" y="2575604"/>
            <a:ext cx="1445984" cy="369332"/>
          </a:xfrm>
          <a:prstGeom prst="rect">
            <a:avLst/>
          </a:prstGeom>
          <a:noFill/>
        </p:spPr>
        <p:txBody>
          <a:bodyPr wrap="square" rtlCol="0">
            <a:spAutoFit/>
          </a:bodyPr>
          <a:lstStyle/>
          <a:p>
            <a:pPr algn="ctr"/>
            <a:r>
              <a:rPr lang="en-US" dirty="0">
                <a:solidFill>
                  <a:schemeClr val="accent3"/>
                </a:solidFill>
                <a:latin typeface="Calibri" panose="020F0502020204030204" pitchFamily="34" charset="0"/>
                <a:cs typeface="Calibri" panose="020F0502020204030204" pitchFamily="34" charset="0"/>
              </a:rPr>
              <a:t>PTDF matrix</a:t>
            </a:r>
            <a:endParaRPr lang="en-GB" dirty="0">
              <a:solidFill>
                <a:schemeClr val="accent3"/>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54303512-DB82-4AAF-A5E7-94CDFAA955D9}"/>
              </a:ext>
            </a:extLst>
          </p:cNvPr>
          <p:cNvSpPr>
            <a:spLocks noChangeArrowheads="1"/>
          </p:cNvSpPr>
          <p:nvPr/>
        </p:nvSpPr>
        <p:spPr bwMode="auto">
          <a:xfrm>
            <a:off x="5463436" y="2964077"/>
            <a:ext cx="705053" cy="3311320"/>
          </a:xfrm>
          <a:prstGeom prst="rect">
            <a:avLst/>
          </a:prstGeom>
          <a:solidFill>
            <a:schemeClr val="accent6">
              <a:alpha val="5098"/>
            </a:schemeClr>
          </a:solidFill>
          <a:ln w="15875" algn="ctr">
            <a:solidFill>
              <a:schemeClr val="accent6"/>
            </a:solidFill>
            <a:round/>
            <a:headEnd/>
            <a:tailEnd/>
          </a:ln>
        </p:spPr>
        <p:txBody>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933" eaLnBrk="0" fontAlgn="base" hangingPunct="0">
              <a:lnSpc>
                <a:spcPts val="2000"/>
              </a:lnSpc>
              <a:spcBef>
                <a:spcPct val="20000"/>
              </a:spcBef>
              <a:spcAft>
                <a:spcPct val="0"/>
              </a:spcAft>
              <a:defRPr/>
            </a:pPr>
            <a:endParaRPr lang="en-US" altLang="en-US" sz="2599" dirty="0">
              <a:solidFill>
                <a:srgbClr val="000000"/>
              </a:solidFill>
            </a:endParaRPr>
          </a:p>
        </p:txBody>
      </p:sp>
      <p:sp>
        <p:nvSpPr>
          <p:cNvPr id="10" name="TextBox 9">
            <a:extLst>
              <a:ext uri="{FF2B5EF4-FFF2-40B4-BE49-F238E27FC236}">
                <a16:creationId xmlns:a16="http://schemas.microsoft.com/office/drawing/2014/main" id="{493C7572-C3F8-4826-A4F5-ED69895DD8C7}"/>
              </a:ext>
            </a:extLst>
          </p:cNvPr>
          <p:cNvSpPr txBox="1"/>
          <p:nvPr/>
        </p:nvSpPr>
        <p:spPr>
          <a:xfrm>
            <a:off x="5414947" y="2611130"/>
            <a:ext cx="760114" cy="369332"/>
          </a:xfrm>
          <a:prstGeom prst="rect">
            <a:avLst/>
          </a:prstGeom>
          <a:noFill/>
        </p:spPr>
        <p:txBody>
          <a:bodyPr wrap="square" rtlCol="0">
            <a:spAutoFit/>
          </a:bodyPr>
          <a:lstStyle/>
          <a:p>
            <a:pPr algn="ctr"/>
            <a:r>
              <a:rPr lang="en-US" dirty="0">
                <a:solidFill>
                  <a:schemeClr val="accent6"/>
                </a:solidFill>
                <a:latin typeface="Calibri" panose="020F0502020204030204" pitchFamily="34" charset="0"/>
                <a:cs typeface="Calibri" panose="020F0502020204030204" pitchFamily="34" charset="0"/>
              </a:rPr>
              <a:t>RAM</a:t>
            </a:r>
            <a:endParaRPr lang="en-GB" dirty="0">
              <a:solidFill>
                <a:schemeClr val="accent6"/>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B27FB0DE-1FFF-41C2-9B61-39D7605D564B}"/>
              </a:ext>
            </a:extLst>
          </p:cNvPr>
          <p:cNvGrpSpPr/>
          <p:nvPr/>
        </p:nvGrpSpPr>
        <p:grpSpPr>
          <a:xfrm>
            <a:off x="1302385" y="6365554"/>
            <a:ext cx="4876800" cy="409606"/>
            <a:chOff x="914400" y="5899821"/>
            <a:chExt cx="4876800" cy="409606"/>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BEB6CC6-3D11-4E73-9D84-425A8BE19E57}"/>
                    </a:ext>
                  </a:extLst>
                </p:cNvPr>
                <p:cNvSpPr txBox="1"/>
                <p:nvPr/>
              </p:nvSpPr>
              <p:spPr>
                <a:xfrm>
                  <a:off x="914400" y="5912815"/>
                  <a:ext cx="487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alibri" panose="020F0502020204030204" pitchFamily="34" charset="0"/>
                          </a:rPr>
                          <m:t>𝐴</m:t>
                        </m:r>
                        <m:r>
                          <a:rPr lang="en-US" b="0" i="1" smtClean="0">
                            <a:latin typeface="Cambria Math" panose="02040503050406030204" pitchFamily="18" charset="0"/>
                            <a:cs typeface="Calibri" panose="020F0502020204030204" pitchFamily="34" charset="0"/>
                          </a:rPr>
                          <m:t>⋅</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−0.1</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𝐵</m:t>
                        </m:r>
                        <m:r>
                          <a:rPr lang="en-US" b="0" i="1" smtClean="0">
                            <a:latin typeface="Cambria Math" panose="02040503050406030204" pitchFamily="18" charset="0"/>
                            <a:cs typeface="Calibri" panose="020F0502020204030204" pitchFamily="34" charset="0"/>
                          </a:rPr>
                          <m:t>⋅0.13−</m:t>
                        </m:r>
                        <m:r>
                          <a:rPr lang="en-US" b="0" i="1" smtClean="0">
                            <a:latin typeface="Cambria Math" panose="02040503050406030204" pitchFamily="18" charset="0"/>
                            <a:cs typeface="Calibri" panose="020F0502020204030204" pitchFamily="34" charset="0"/>
                          </a:rPr>
                          <m:t>𝐶</m:t>
                        </m:r>
                        <m:r>
                          <a:rPr lang="en-US" b="0" i="1" smtClean="0">
                            <a:latin typeface="Cambria Math" panose="02040503050406030204" pitchFamily="18" charset="0"/>
                            <a:cs typeface="Calibri" panose="020F0502020204030204" pitchFamily="34" charset="0"/>
                          </a:rPr>
                          <m:t>⋅0.05+…≤150 </m:t>
                        </m:r>
                        <m:r>
                          <m:rPr>
                            <m:sty m:val="p"/>
                          </m:rPr>
                          <a:rPr lang="en-US" b="0" i="0" smtClean="0">
                            <a:latin typeface="Cambria Math" panose="02040503050406030204" pitchFamily="18" charset="0"/>
                            <a:cs typeface="Calibri" panose="020F0502020204030204" pitchFamily="34" charset="0"/>
                          </a:rPr>
                          <m:t>MW</m:t>
                        </m:r>
                      </m:oMath>
                    </m:oMathPara>
                  </a14:m>
                  <a:endParaRPr lang="en-GB"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4BEB6CC6-3D11-4E73-9D84-425A8BE19E57}"/>
                    </a:ext>
                  </a:extLst>
                </p:cNvPr>
                <p:cNvSpPr txBox="1">
                  <a:spLocks noRot="1" noChangeAspect="1" noMove="1" noResize="1" noEditPoints="1" noAdjustHandles="1" noChangeArrowheads="1" noChangeShapeType="1" noTextEdit="1"/>
                </p:cNvSpPr>
                <p:nvPr/>
              </p:nvSpPr>
              <p:spPr>
                <a:xfrm>
                  <a:off x="914400" y="5912815"/>
                  <a:ext cx="4876800" cy="369332"/>
                </a:xfrm>
                <a:prstGeom prst="rect">
                  <a:avLst/>
                </a:prstGeom>
                <a:blipFill>
                  <a:blip r:embed="rId3"/>
                  <a:stretch>
                    <a:fillRect/>
                  </a:stretch>
                </a:blipFill>
              </p:spPr>
              <p:txBody>
                <a:bodyPr/>
                <a:lstStyle/>
                <a:p>
                  <a:r>
                    <a:rPr lang="en-GB">
                      <a:noFill/>
                    </a:rPr>
                    <a:t> </a:t>
                  </a:r>
                </a:p>
              </p:txBody>
            </p:sp>
          </mc:Fallback>
        </mc:AlternateContent>
        <p:sp>
          <p:nvSpPr>
            <p:cNvPr id="13" name="Rectangle: Rounded Corners 12">
              <a:extLst>
                <a:ext uri="{FF2B5EF4-FFF2-40B4-BE49-F238E27FC236}">
                  <a16:creationId xmlns:a16="http://schemas.microsoft.com/office/drawing/2014/main" id="{2BB1C0CF-9FD0-47D0-93A1-D1734E64CBED}"/>
                </a:ext>
              </a:extLst>
            </p:cNvPr>
            <p:cNvSpPr/>
            <p:nvPr/>
          </p:nvSpPr>
          <p:spPr>
            <a:xfrm>
              <a:off x="975617" y="5899821"/>
              <a:ext cx="4761638" cy="40960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Rounded Corners 13">
            <a:extLst>
              <a:ext uri="{FF2B5EF4-FFF2-40B4-BE49-F238E27FC236}">
                <a16:creationId xmlns:a16="http://schemas.microsoft.com/office/drawing/2014/main" id="{2B3D502C-86CA-45EC-BF2B-1AFEBA4D88FF}"/>
              </a:ext>
            </a:extLst>
          </p:cNvPr>
          <p:cNvSpPr/>
          <p:nvPr/>
        </p:nvSpPr>
        <p:spPr>
          <a:xfrm>
            <a:off x="1224894" y="3481006"/>
            <a:ext cx="4911342" cy="40960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ctor: Curved 14">
            <a:extLst>
              <a:ext uri="{FF2B5EF4-FFF2-40B4-BE49-F238E27FC236}">
                <a16:creationId xmlns:a16="http://schemas.microsoft.com/office/drawing/2014/main" id="{4AD7FAD1-45C4-4E3A-97D2-64B49808768B}"/>
              </a:ext>
            </a:extLst>
          </p:cNvPr>
          <p:cNvCxnSpPr>
            <a:cxnSpLocks/>
            <a:stCxn id="14" idx="1"/>
            <a:endCxn id="12" idx="1"/>
          </p:cNvCxnSpPr>
          <p:nvPr/>
        </p:nvCxnSpPr>
        <p:spPr>
          <a:xfrm rot="10800000" flipH="1" flipV="1">
            <a:off x="1224893" y="3685808"/>
            <a:ext cx="77491" cy="2877405"/>
          </a:xfrm>
          <a:prstGeom prst="curvedConnector3">
            <a:avLst>
              <a:gd name="adj1" fmla="val -101745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BA9669D-4758-4A1C-A895-2236A7A7963D}"/>
              </a:ext>
            </a:extLst>
          </p:cNvPr>
          <p:cNvSpPr txBox="1"/>
          <p:nvPr/>
        </p:nvSpPr>
        <p:spPr>
          <a:xfrm>
            <a:off x="6805721" y="2611130"/>
            <a:ext cx="4787434" cy="1754326"/>
          </a:xfrm>
          <a:prstGeom prst="rect">
            <a:avLst/>
          </a:prstGeom>
          <a:noFill/>
        </p:spPr>
        <p:txBody>
          <a:bodyPr wrap="square" rtlCol="0">
            <a:spAutoFit/>
          </a:bodyPr>
          <a:lstStyle/>
          <a:p>
            <a:endParaRPr lang="en-GB" dirty="0"/>
          </a:p>
          <a:p>
            <a:r>
              <a:rPr lang="en-GB" dirty="0"/>
              <a:t>E.g. if </a:t>
            </a:r>
            <a:r>
              <a:rPr lang="en-GB" dirty="0">
                <a:solidFill>
                  <a:schemeClr val="accent2"/>
                </a:solidFill>
              </a:rPr>
              <a:t>Net Position of Zone A is </a:t>
            </a:r>
            <a:r>
              <a:rPr lang="en-GB" i="1" dirty="0">
                <a:solidFill>
                  <a:schemeClr val="accent2"/>
                </a:solidFill>
              </a:rPr>
              <a:t>X_A1 </a:t>
            </a:r>
            <a:r>
              <a:rPr lang="en-GB" dirty="0"/>
              <a:t>and </a:t>
            </a:r>
            <a:r>
              <a:rPr lang="en-GB" dirty="0">
                <a:solidFill>
                  <a:schemeClr val="accent2"/>
                </a:solidFill>
              </a:rPr>
              <a:t>Net Position of Zone B is </a:t>
            </a:r>
            <a:r>
              <a:rPr lang="en-GB" i="1" dirty="0">
                <a:solidFill>
                  <a:schemeClr val="accent2"/>
                </a:solidFill>
              </a:rPr>
              <a:t>X_B1</a:t>
            </a:r>
            <a:r>
              <a:rPr lang="en-GB" dirty="0"/>
              <a:t>, then </a:t>
            </a:r>
            <a:r>
              <a:rPr lang="en-GB" b="1" dirty="0">
                <a:solidFill>
                  <a:schemeClr val="accent3"/>
                </a:solidFill>
              </a:rPr>
              <a:t>Net Position of Zone C can be between </a:t>
            </a:r>
            <a:r>
              <a:rPr lang="en-GB" b="1" i="1" dirty="0">
                <a:solidFill>
                  <a:schemeClr val="accent3"/>
                </a:solidFill>
              </a:rPr>
              <a:t>X_C1 and X_C2</a:t>
            </a:r>
            <a:r>
              <a:rPr lang="en-GB" dirty="0"/>
              <a:t>.</a:t>
            </a:r>
          </a:p>
          <a:p>
            <a:endParaRPr lang="en-GB" dirty="0"/>
          </a:p>
        </p:txBody>
      </p:sp>
      <p:sp>
        <p:nvSpPr>
          <p:cNvPr id="19" name="TextBox 18">
            <a:extLst>
              <a:ext uri="{FF2B5EF4-FFF2-40B4-BE49-F238E27FC236}">
                <a16:creationId xmlns:a16="http://schemas.microsoft.com/office/drawing/2014/main" id="{C489C238-F866-47EB-AC92-609A9651BE4E}"/>
              </a:ext>
            </a:extLst>
          </p:cNvPr>
          <p:cNvSpPr txBox="1"/>
          <p:nvPr/>
        </p:nvSpPr>
        <p:spPr>
          <a:xfrm>
            <a:off x="6805721" y="5461773"/>
            <a:ext cx="5231295" cy="830997"/>
          </a:xfrm>
          <a:prstGeom prst="rect">
            <a:avLst/>
          </a:prstGeom>
          <a:noFill/>
        </p:spPr>
        <p:txBody>
          <a:bodyPr wrap="square" rtlCol="0">
            <a:spAutoFit/>
          </a:bodyPr>
          <a:lstStyle/>
          <a:p>
            <a:r>
              <a:rPr lang="en-GB" sz="1200" dirty="0"/>
              <a:t>More references:</a:t>
            </a:r>
          </a:p>
          <a:p>
            <a:r>
              <a:rPr lang="en-GB" sz="1200" dirty="0">
                <a:hlinkClick r:id="rId4"/>
              </a:rPr>
              <a:t>The Flow-Based Market Coupling in Central Western Europe: concepts and definitions</a:t>
            </a:r>
            <a:r>
              <a:rPr lang="en-GB" sz="1200" dirty="0"/>
              <a:t>. KU Leuven. 2015.</a:t>
            </a:r>
            <a:endParaRPr lang="en-GB" sz="1200" dirty="0">
              <a:highlight>
                <a:srgbClr val="FFFF00"/>
              </a:highlight>
            </a:endParaRPr>
          </a:p>
          <a:p>
            <a:r>
              <a:rPr lang="en-GB" sz="1200" dirty="0">
                <a:hlinkClick r:id="rId5"/>
              </a:rPr>
              <a:t>Power Flow Simulator</a:t>
            </a:r>
            <a:r>
              <a:rPr lang="en-GB" sz="1200" dirty="0"/>
              <a:t> (play in different complexity levels). TenneT. 2021</a:t>
            </a:r>
            <a:endParaRPr lang="en-GB" dirty="0">
              <a:highlight>
                <a:srgbClr val="FFFF00"/>
              </a:highlight>
            </a:endParaRPr>
          </a:p>
        </p:txBody>
      </p:sp>
    </p:spTree>
    <p:extLst>
      <p:ext uri="{BB962C8B-B14F-4D97-AF65-F5344CB8AC3E}">
        <p14:creationId xmlns:p14="http://schemas.microsoft.com/office/powerpoint/2010/main" val="3240155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p:cNvGraphicFramePr>
            <a:graphicFrameLocks noChangeAspect="1"/>
          </p:cNvGraphicFramePr>
          <p:nvPr>
            <p:custDataLst>
              <p:tags r:id="rId1"/>
            </p:custDataLst>
            <p:extLst>
              <p:ext uri="{D42A27DB-BD31-4B8C-83A1-F6EECF244321}">
                <p14:modId xmlns:p14="http://schemas.microsoft.com/office/powerpoint/2010/main" val="3208604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8" name="Objekt 4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B50E64-7F70-4213-991C-FB81588C314F}"/>
              </a:ext>
            </a:extLst>
          </p:cNvPr>
          <p:cNvSpPr>
            <a:spLocks noGrp="1"/>
          </p:cNvSpPr>
          <p:nvPr>
            <p:ph type="title"/>
          </p:nvPr>
        </p:nvSpPr>
        <p:spPr>
          <a:xfrm>
            <a:off x="382588" y="462201"/>
            <a:ext cx="11617788" cy="785870"/>
          </a:xfrm>
        </p:spPr>
        <p:txBody>
          <a:bodyPr vert="horz"/>
          <a:lstStyle/>
          <a:p>
            <a:r>
              <a:rPr lang="en-GB" dirty="0"/>
              <a:t>Why Flow-Based Market Coupling in ERAA</a:t>
            </a:r>
            <a:br>
              <a:rPr lang="en-GB" dirty="0"/>
            </a:br>
            <a:r>
              <a:rPr lang="en-GB" sz="2400" dirty="0">
                <a:solidFill>
                  <a:schemeClr val="accent2"/>
                </a:solidFill>
              </a:rPr>
              <a:t>Representing future market arrangements more realistically</a:t>
            </a:r>
            <a:endParaRPr lang="en-GB" dirty="0"/>
          </a:p>
        </p:txBody>
      </p:sp>
      <p:sp>
        <p:nvSpPr>
          <p:cNvPr id="5" name="Content Placeholder 4">
            <a:extLst>
              <a:ext uri="{FF2B5EF4-FFF2-40B4-BE49-F238E27FC236}">
                <a16:creationId xmlns:a16="http://schemas.microsoft.com/office/drawing/2014/main" id="{CA0F789A-BE29-4EE1-968D-73689CF1E831}"/>
              </a:ext>
            </a:extLst>
          </p:cNvPr>
          <p:cNvSpPr>
            <a:spLocks noGrp="1"/>
          </p:cNvSpPr>
          <p:nvPr>
            <p:ph idx="1"/>
          </p:nvPr>
        </p:nvSpPr>
        <p:spPr>
          <a:xfrm>
            <a:off x="1504089" y="1674817"/>
            <a:ext cx="5528016" cy="4634503"/>
          </a:xfrm>
        </p:spPr>
        <p:txBody>
          <a:bodyPr>
            <a:normAutofit/>
          </a:bodyPr>
          <a:lstStyle/>
          <a:p>
            <a:r>
              <a:rPr lang="en-GB" sz="2000" b="1" dirty="0"/>
              <a:t>FBMC future expectations in Day-ahead markets</a:t>
            </a:r>
            <a:r>
              <a:rPr lang="en-GB" sz="2000" dirty="0"/>
              <a:t>:</a:t>
            </a:r>
          </a:p>
          <a:p>
            <a:pPr marL="342900" indent="-342900">
              <a:buFont typeface="Wingdings" panose="05000000000000000000" pitchFamily="2" charset="2"/>
              <a:buChar char="§"/>
            </a:pPr>
            <a:r>
              <a:rPr lang="en-GB" sz="2000" dirty="0"/>
              <a:t>CWE – operational</a:t>
            </a:r>
          </a:p>
          <a:p>
            <a:pPr marL="342900" indent="-342900">
              <a:buFont typeface="Wingdings" panose="05000000000000000000" pitchFamily="2" charset="2"/>
              <a:buChar char="§"/>
            </a:pPr>
            <a:r>
              <a:rPr lang="en-GB" sz="2000" dirty="0"/>
              <a:t>CORE* – in testing phase. Deployment in 2022.</a:t>
            </a:r>
          </a:p>
          <a:p>
            <a:pPr marL="342900" indent="-342900">
              <a:buFont typeface="Wingdings" panose="05000000000000000000" pitchFamily="2" charset="2"/>
              <a:buChar char="§"/>
            </a:pPr>
            <a:r>
              <a:rPr lang="en-GB" sz="2000" dirty="0"/>
              <a:t>Nordics – in testing phase. Deployment in 2023.</a:t>
            </a:r>
            <a:endParaRPr lang="en-US" sz="2000" dirty="0"/>
          </a:p>
          <a:p>
            <a:endParaRPr lang="en-US" sz="2000" dirty="0"/>
          </a:p>
          <a:p>
            <a:r>
              <a:rPr lang="en-US" sz="2000" b="1" dirty="0"/>
              <a:t>Legal</a:t>
            </a:r>
            <a:r>
              <a:rPr lang="en-US" sz="2000" dirty="0"/>
              <a:t>: ENTSO-E aims to represent network and market arrangements in its studies as realistically as possibly. Hence, ERAA methodology foreseen a requirement to </a:t>
            </a:r>
            <a:r>
              <a:rPr lang="en-US" sz="2000" i="1" dirty="0"/>
              <a:t>“&lt;…&gt; consider flow-based approach, where applicable”</a:t>
            </a:r>
            <a:r>
              <a:rPr lang="en-US" sz="2000" dirty="0"/>
              <a:t>. This was endorsed by ACER.</a:t>
            </a:r>
          </a:p>
          <a:p>
            <a:endParaRPr lang="en-GB" sz="2000" dirty="0"/>
          </a:p>
        </p:txBody>
      </p:sp>
      <p:pic>
        <p:nvPicPr>
          <p:cNvPr id="43" name="Graphic 42" descr="Gavel">
            <a:extLst>
              <a:ext uri="{FF2B5EF4-FFF2-40B4-BE49-F238E27FC236}">
                <a16:creationId xmlns:a16="http://schemas.microsoft.com/office/drawing/2014/main" id="{6A87BBDD-CA06-42DF-9BB3-482E788E5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5462" y="3716985"/>
            <a:ext cx="1151814" cy="1151814"/>
          </a:xfrm>
          <a:prstGeom prst="rect">
            <a:avLst/>
          </a:prstGeom>
        </p:spPr>
      </p:pic>
      <p:pic>
        <p:nvPicPr>
          <p:cNvPr id="44" name="Graphic 43" descr="Upward trend">
            <a:extLst>
              <a:ext uri="{FF2B5EF4-FFF2-40B4-BE49-F238E27FC236}">
                <a16:creationId xmlns:a16="http://schemas.microsoft.com/office/drawing/2014/main" id="{D1A8FD17-3115-498C-A7EC-A8002F5F3E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352" y="1680091"/>
            <a:ext cx="1225327" cy="1225327"/>
          </a:xfrm>
          <a:prstGeom prst="rect">
            <a:avLst/>
          </a:prstGeom>
        </p:spPr>
      </p:pic>
      <p:grpSp>
        <p:nvGrpSpPr>
          <p:cNvPr id="3" name="Group 2">
            <a:extLst>
              <a:ext uri="{FF2B5EF4-FFF2-40B4-BE49-F238E27FC236}">
                <a16:creationId xmlns:a16="http://schemas.microsoft.com/office/drawing/2014/main" id="{4FEF1017-C853-400B-869E-3EA250A67D6F}"/>
              </a:ext>
            </a:extLst>
          </p:cNvPr>
          <p:cNvGrpSpPr/>
          <p:nvPr/>
        </p:nvGrpSpPr>
        <p:grpSpPr>
          <a:xfrm>
            <a:off x="7396139" y="1428645"/>
            <a:ext cx="4591912" cy="5126846"/>
            <a:chOff x="7536160" y="1484784"/>
            <a:chExt cx="4591912" cy="5126846"/>
          </a:xfrm>
        </p:grpSpPr>
        <p:pic>
          <p:nvPicPr>
            <p:cNvPr id="45" name="Picture 44">
              <a:extLst>
                <a:ext uri="{FF2B5EF4-FFF2-40B4-BE49-F238E27FC236}">
                  <a16:creationId xmlns:a16="http://schemas.microsoft.com/office/drawing/2014/main" id="{789BADD4-B40C-470A-AC4D-8AD5CC1A7BD3}"/>
                </a:ext>
              </a:extLst>
            </p:cNvPr>
            <p:cNvPicPr/>
            <p:nvPr/>
          </p:nvPicPr>
          <p:blipFill rotWithShape="1">
            <a:blip r:embed="rId10" cstate="print">
              <a:extLst>
                <a:ext uri="{28A0092B-C50C-407E-A947-70E740481C1C}">
                  <a14:useLocalDpi xmlns:a14="http://schemas.microsoft.com/office/drawing/2010/main" val="0"/>
                </a:ext>
              </a:extLst>
            </a:blip>
            <a:srcRect r="24072" b="68022"/>
            <a:stretch/>
          </p:blipFill>
          <p:spPr bwMode="auto">
            <a:xfrm>
              <a:off x="7536160" y="1484784"/>
              <a:ext cx="4591912" cy="1262413"/>
            </a:xfrm>
            <a:prstGeom prst="rect">
              <a:avLst/>
            </a:prstGeom>
            <a:noFill/>
            <a:ln>
              <a:noFill/>
            </a:ln>
          </p:spPr>
        </p:pic>
        <p:pic>
          <p:nvPicPr>
            <p:cNvPr id="46" name="Picture 45">
              <a:extLst>
                <a:ext uri="{FF2B5EF4-FFF2-40B4-BE49-F238E27FC236}">
                  <a16:creationId xmlns:a16="http://schemas.microsoft.com/office/drawing/2014/main" id="{EFBD9C0E-9CFF-4EF9-8BE0-0A9B6F10B4CD}"/>
                </a:ext>
              </a:extLst>
            </p:cNvPr>
            <p:cNvPicPr/>
            <p:nvPr/>
          </p:nvPicPr>
          <p:blipFill rotWithShape="1">
            <a:blip r:embed="rId10" cstate="print">
              <a:extLst>
                <a:ext uri="{28A0092B-C50C-407E-A947-70E740481C1C}">
                  <a14:useLocalDpi xmlns:a14="http://schemas.microsoft.com/office/drawing/2010/main" val="0"/>
                </a:ext>
              </a:extLst>
            </a:blip>
            <a:srcRect l="15479" t="31194" r="10705"/>
            <a:stretch/>
          </p:blipFill>
          <p:spPr bwMode="auto">
            <a:xfrm>
              <a:off x="7536160" y="2633903"/>
              <a:ext cx="4464216" cy="2716329"/>
            </a:xfrm>
            <a:prstGeom prst="rect">
              <a:avLst/>
            </a:prstGeom>
            <a:noFill/>
            <a:ln>
              <a:noFill/>
            </a:ln>
          </p:spPr>
        </p:pic>
        <p:pic>
          <p:nvPicPr>
            <p:cNvPr id="47" name="Picture 46">
              <a:extLst>
                <a:ext uri="{FF2B5EF4-FFF2-40B4-BE49-F238E27FC236}">
                  <a16:creationId xmlns:a16="http://schemas.microsoft.com/office/drawing/2014/main" id="{0B36ABB5-2228-4634-A611-8624DB38A734}"/>
                </a:ext>
              </a:extLst>
            </p:cNvPr>
            <p:cNvPicPr/>
            <p:nvPr/>
          </p:nvPicPr>
          <p:blipFill rotWithShape="1">
            <a:blip r:embed="rId10" cstate="print">
              <a:extLst>
                <a:ext uri="{28A0092B-C50C-407E-A947-70E740481C1C}">
                  <a14:useLocalDpi xmlns:a14="http://schemas.microsoft.com/office/drawing/2010/main" val="0"/>
                </a:ext>
              </a:extLst>
            </a:blip>
            <a:srcRect l="74646" b="68022"/>
            <a:stretch/>
          </p:blipFill>
          <p:spPr bwMode="auto">
            <a:xfrm>
              <a:off x="8832304" y="5349218"/>
              <a:ext cx="1533347" cy="1262412"/>
            </a:xfrm>
            <a:prstGeom prst="rect">
              <a:avLst/>
            </a:prstGeom>
            <a:noFill/>
            <a:ln>
              <a:noFill/>
            </a:ln>
          </p:spPr>
        </p:pic>
      </p:grpSp>
      <p:sp>
        <p:nvSpPr>
          <p:cNvPr id="4" name="TextBox 3">
            <a:extLst>
              <a:ext uri="{FF2B5EF4-FFF2-40B4-BE49-F238E27FC236}">
                <a16:creationId xmlns:a16="http://schemas.microsoft.com/office/drawing/2014/main" id="{E2C1025F-7E5C-4271-B9A8-8F477D520B96}"/>
              </a:ext>
            </a:extLst>
          </p:cNvPr>
          <p:cNvSpPr txBox="1"/>
          <p:nvPr/>
        </p:nvSpPr>
        <p:spPr>
          <a:xfrm>
            <a:off x="191344" y="6428289"/>
            <a:ext cx="6898042" cy="307777"/>
          </a:xfrm>
          <a:prstGeom prst="rect">
            <a:avLst/>
          </a:prstGeom>
          <a:noFill/>
        </p:spPr>
        <p:txBody>
          <a:bodyPr wrap="none" rtlCol="0">
            <a:spAutoFit/>
          </a:bodyPr>
          <a:lstStyle/>
          <a:p>
            <a:r>
              <a:rPr lang="en-GB" sz="1400" b="1" dirty="0"/>
              <a:t>*Core </a:t>
            </a:r>
            <a:r>
              <a:rPr lang="en-GB" sz="1400" dirty="0"/>
              <a:t>is an extension of CWE (continental west Europe) capacity calculation region</a:t>
            </a:r>
          </a:p>
        </p:txBody>
      </p:sp>
      <p:sp>
        <p:nvSpPr>
          <p:cNvPr id="50" name="Rectangle 47">
            <a:extLst>
              <a:ext uri="{FF2B5EF4-FFF2-40B4-BE49-F238E27FC236}">
                <a16:creationId xmlns:a16="http://schemas.microsoft.com/office/drawing/2014/main" id="{D61EBBF0-17EB-470A-B3C6-9F7186EBE9E4}"/>
              </a:ext>
            </a:extLst>
          </p:cNvPr>
          <p:cNvSpPr/>
          <p:nvPr/>
        </p:nvSpPr>
        <p:spPr>
          <a:xfrm>
            <a:off x="10344472" y="1340768"/>
            <a:ext cx="1643579" cy="1350290"/>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
        <p:nvSpPr>
          <p:cNvPr id="49" name="Rectangle 48">
            <a:extLst>
              <a:ext uri="{FF2B5EF4-FFF2-40B4-BE49-F238E27FC236}">
                <a16:creationId xmlns:a16="http://schemas.microsoft.com/office/drawing/2014/main" id="{9CF17098-27C7-4453-9930-C27BC93DD2FA}"/>
              </a:ext>
            </a:extLst>
          </p:cNvPr>
          <p:cNvSpPr/>
          <p:nvPr/>
        </p:nvSpPr>
        <p:spPr>
          <a:xfrm>
            <a:off x="7199864" y="3942789"/>
            <a:ext cx="1643579" cy="1350290"/>
          </a:xfrm>
          <a:prstGeom prst="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GB"/>
          </a:p>
        </p:txBody>
      </p:sp>
    </p:spTree>
    <p:extLst>
      <p:ext uri="{BB962C8B-B14F-4D97-AF65-F5344CB8AC3E}">
        <p14:creationId xmlns:p14="http://schemas.microsoft.com/office/powerpoint/2010/main" val="3940096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0E64-7F70-4213-991C-FB81588C314F}"/>
              </a:ext>
            </a:extLst>
          </p:cNvPr>
          <p:cNvSpPr>
            <a:spLocks noGrp="1"/>
          </p:cNvSpPr>
          <p:nvPr>
            <p:ph type="title"/>
          </p:nvPr>
        </p:nvSpPr>
        <p:spPr>
          <a:xfrm>
            <a:off x="382588" y="462201"/>
            <a:ext cx="11617788" cy="785870"/>
          </a:xfrm>
        </p:spPr>
        <p:txBody>
          <a:bodyPr/>
          <a:lstStyle/>
          <a:p>
            <a:r>
              <a:rPr lang="en-GB" dirty="0"/>
              <a:t>Methodologies to define Flow-Based domains</a:t>
            </a:r>
            <a:br>
              <a:rPr lang="en-GB" dirty="0"/>
            </a:br>
            <a:r>
              <a:rPr lang="en-GB" sz="2400" dirty="0">
                <a:solidFill>
                  <a:schemeClr val="accent2"/>
                </a:solidFill>
              </a:rPr>
              <a:t>Two distinguished methodologies exist</a:t>
            </a:r>
            <a:endParaRPr lang="en-GB" dirty="0"/>
          </a:p>
        </p:txBody>
      </p:sp>
      <p:sp>
        <p:nvSpPr>
          <p:cNvPr id="6" name="Content Placeholder 5">
            <a:extLst>
              <a:ext uri="{FF2B5EF4-FFF2-40B4-BE49-F238E27FC236}">
                <a16:creationId xmlns:a16="http://schemas.microsoft.com/office/drawing/2014/main" id="{534FA058-3CD6-43CF-8EB1-FD95430511BE}"/>
              </a:ext>
            </a:extLst>
          </p:cNvPr>
          <p:cNvSpPr>
            <a:spLocks noGrp="1"/>
          </p:cNvSpPr>
          <p:nvPr>
            <p:ph idx="1"/>
          </p:nvPr>
        </p:nvSpPr>
        <p:spPr>
          <a:xfrm>
            <a:off x="372538" y="1700808"/>
            <a:ext cx="5723462" cy="4056501"/>
          </a:xfrm>
        </p:spPr>
        <p:txBody>
          <a:bodyPr/>
          <a:lstStyle/>
          <a:p>
            <a:r>
              <a:rPr lang="en-GB" sz="2200" b="1" dirty="0">
                <a:solidFill>
                  <a:schemeClr val="accent1"/>
                </a:solidFill>
              </a:rPr>
              <a:t>Deriving FB domains from network</a:t>
            </a:r>
          </a:p>
          <a:p>
            <a:r>
              <a:rPr lang="en-GB" b="1" dirty="0"/>
              <a:t>What it is</a:t>
            </a:r>
            <a:r>
              <a:rPr lang="en-GB" dirty="0"/>
              <a:t>: computing domains from future network models.</a:t>
            </a:r>
          </a:p>
          <a:p>
            <a:r>
              <a:rPr lang="en-GB" b="1" dirty="0">
                <a:solidFill>
                  <a:schemeClr val="accent2"/>
                </a:solidFill>
              </a:rPr>
              <a:t>Pros</a:t>
            </a:r>
            <a:r>
              <a:rPr lang="en-GB" b="1" dirty="0"/>
              <a:t>: </a:t>
            </a:r>
            <a:r>
              <a:rPr lang="en-GB" dirty="0"/>
              <a:t>accurate and possible to reflect any changes in power system.</a:t>
            </a:r>
          </a:p>
          <a:p>
            <a:r>
              <a:rPr lang="en-GB" b="1" dirty="0">
                <a:solidFill>
                  <a:schemeClr val="accent3"/>
                </a:solidFill>
              </a:rPr>
              <a:t>Cons</a:t>
            </a:r>
            <a:r>
              <a:rPr lang="en-GB" b="1" dirty="0"/>
              <a:t>: </a:t>
            </a:r>
            <a:r>
              <a:rPr lang="en-GB" dirty="0"/>
              <a:t>complex and time intensive work</a:t>
            </a:r>
          </a:p>
          <a:p>
            <a:pPr>
              <a:lnSpc>
                <a:spcPct val="100000"/>
              </a:lnSpc>
              <a:spcBef>
                <a:spcPts val="0"/>
              </a:spcBef>
            </a:pPr>
            <a:endParaRPr lang="en-GB" dirty="0"/>
          </a:p>
          <a:p>
            <a:pPr>
              <a:lnSpc>
                <a:spcPct val="100000"/>
              </a:lnSpc>
              <a:spcBef>
                <a:spcPts val="0"/>
              </a:spcBef>
            </a:pPr>
            <a:endParaRPr lang="en-GB" dirty="0"/>
          </a:p>
          <a:p>
            <a:pPr>
              <a:lnSpc>
                <a:spcPct val="100000"/>
              </a:lnSpc>
            </a:pPr>
            <a:r>
              <a:rPr lang="en-GB" b="1" dirty="0"/>
              <a:t>Example:</a:t>
            </a:r>
            <a:r>
              <a:rPr lang="en-GB" dirty="0"/>
              <a:t> 1/ estimating spacecraft fuel consumption based on detailed physical </a:t>
            </a:r>
            <a:r>
              <a:rPr lang="en-GB" dirty="0">
                <a:solidFill>
                  <a:srgbClr val="3A3A3F"/>
                </a:solidFill>
              </a:rPr>
              <a:t>model</a:t>
            </a:r>
            <a:r>
              <a:rPr lang="en-GB" dirty="0"/>
              <a:t>. 2/ Building weather models to create weather scenarios of the future climate.</a:t>
            </a:r>
          </a:p>
        </p:txBody>
      </p:sp>
      <p:sp>
        <p:nvSpPr>
          <p:cNvPr id="12" name="Content Placeholder 5">
            <a:extLst>
              <a:ext uri="{FF2B5EF4-FFF2-40B4-BE49-F238E27FC236}">
                <a16:creationId xmlns:a16="http://schemas.microsoft.com/office/drawing/2014/main" id="{BE09097B-81CA-438C-B61B-56729BD537D6}"/>
              </a:ext>
            </a:extLst>
          </p:cNvPr>
          <p:cNvSpPr txBox="1">
            <a:spLocks/>
          </p:cNvSpPr>
          <p:nvPr/>
        </p:nvSpPr>
        <p:spPr>
          <a:xfrm>
            <a:off x="6205659" y="1963299"/>
            <a:ext cx="5723462" cy="405650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Content Placeholder 5">
            <a:extLst>
              <a:ext uri="{FF2B5EF4-FFF2-40B4-BE49-F238E27FC236}">
                <a16:creationId xmlns:a16="http://schemas.microsoft.com/office/drawing/2014/main" id="{3D5408F7-C4DB-47B1-9346-224F668F376D}"/>
              </a:ext>
            </a:extLst>
          </p:cNvPr>
          <p:cNvSpPr txBox="1">
            <a:spLocks/>
          </p:cNvSpPr>
          <p:nvPr/>
        </p:nvSpPr>
        <p:spPr>
          <a:xfrm>
            <a:off x="6276914" y="1963298"/>
            <a:ext cx="5723462" cy="4056501"/>
          </a:xfrm>
          <a:prstGeom prst="rect">
            <a:avLst/>
          </a:prstGeom>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id="{E7E6AC80-3310-4802-A07B-7FF18A6044F0}"/>
              </a:ext>
            </a:extLst>
          </p:cNvPr>
          <p:cNvSpPr txBox="1"/>
          <p:nvPr/>
        </p:nvSpPr>
        <p:spPr>
          <a:xfrm>
            <a:off x="6167255" y="1700808"/>
            <a:ext cx="4859646" cy="3852337"/>
          </a:xfrm>
          <a:prstGeom prst="rect">
            <a:avLst/>
          </a:prstGeom>
          <a:noFill/>
        </p:spPr>
        <p:txBody>
          <a:bodyPr wrap="square" rtlCol="0">
            <a:spAutoFit/>
          </a:bodyPr>
          <a:lstStyle/>
          <a:p>
            <a:r>
              <a:rPr lang="en-GB" sz="2200" b="1" dirty="0">
                <a:solidFill>
                  <a:schemeClr val="accent1"/>
                </a:solidFill>
                <a:latin typeface="Calibri" panose="020F0502020204030204" pitchFamily="34" charset="0"/>
                <a:cs typeface="Calibri" panose="020F0502020204030204" pitchFamily="34" charset="0"/>
              </a:rPr>
              <a:t>Statistical analysis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What it is</a:t>
            </a:r>
            <a:r>
              <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 preparing domains based on historical observations.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Pros</a:t>
            </a:r>
            <a:r>
              <a:rPr kumimoji="0" lang="en-GB" sz="1800" b="1"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 </a:t>
            </a:r>
            <a:r>
              <a:rPr kumimoji="0" lang="en-GB" sz="180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simpler process</a:t>
            </a:r>
            <a:r>
              <a:rPr lang="en-GB" dirty="0">
                <a:solidFill>
                  <a:srgbClr val="3A3A3F"/>
                </a:solidFill>
                <a:latin typeface="Calibri" panose="020F0502020204030204" pitchFamily="34" charset="0"/>
                <a:cs typeface="Calibri" panose="020F0502020204030204" pitchFamily="34" charset="0"/>
              </a:rPr>
              <a:t> and hence less prone for mistakes. Faster to implement for first time.</a:t>
            </a:r>
            <a:endPar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Cons</a:t>
            </a:r>
            <a:r>
              <a:rPr kumimoji="0" lang="en-GB" sz="1800" b="1"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a:t>
            </a:r>
            <a:r>
              <a:rPr kumimoji="0" lang="en-GB" sz="180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 impact of network developments </a:t>
            </a:r>
            <a:r>
              <a:rPr lang="en-GB" dirty="0">
                <a:solidFill>
                  <a:srgbClr val="3A3A3F"/>
                </a:solidFill>
                <a:latin typeface="Calibri" panose="020F0502020204030204" pitchFamily="34" charset="0"/>
                <a:cs typeface="Calibri" panose="020F0502020204030204" pitchFamily="34" charset="0"/>
              </a:rPr>
              <a:t>missing.</a:t>
            </a:r>
            <a:endParaRPr kumimoji="0" lang="en-GB" sz="180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Example</a:t>
            </a:r>
            <a:r>
              <a:rPr kumimoji="0" lang="en-GB" sz="1800" b="1"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a:t>
            </a:r>
            <a:r>
              <a:rPr kumimoji="0" lang="en-GB" sz="1800" i="0" u="none" strike="noStrike" kern="1200" cap="none" spc="0" normalizeH="0" baseline="0" noProof="0" dirty="0">
                <a:ln>
                  <a:noFill/>
                </a:ln>
                <a:solidFill>
                  <a:srgbClr val="3A3A3F"/>
                </a:solidFill>
                <a:effectLst/>
                <a:uLnTx/>
                <a:uFillTx/>
                <a:latin typeface="Calibri" panose="020F0502020204030204" pitchFamily="34" charset="0"/>
                <a:ea typeface="+mn-ea"/>
                <a:cs typeface="Calibri" panose="020F0502020204030204" pitchFamily="34" charset="0"/>
              </a:rPr>
              <a:t> 1/ estimating vehicle fuel consumption based on historical records. 2/ Assuming weather scenarios based on historical observations.</a:t>
            </a:r>
          </a:p>
          <a:p>
            <a:endParaRPr lang="en-GB" dirty="0"/>
          </a:p>
        </p:txBody>
      </p:sp>
    </p:spTree>
    <p:extLst>
      <p:ext uri="{BB962C8B-B14F-4D97-AF65-F5344CB8AC3E}">
        <p14:creationId xmlns:p14="http://schemas.microsoft.com/office/powerpoint/2010/main" val="125461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815259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B5C544-8ACC-4125-B7D7-B95CCF2558BB}"/>
              </a:ext>
            </a:extLst>
          </p:cNvPr>
          <p:cNvSpPr>
            <a:spLocks noGrp="1"/>
          </p:cNvSpPr>
          <p:nvPr>
            <p:ph type="title"/>
          </p:nvPr>
        </p:nvSpPr>
        <p:spPr>
          <a:xfrm>
            <a:off x="382588" y="462201"/>
            <a:ext cx="11617788" cy="801609"/>
          </a:xfrm>
        </p:spPr>
        <p:txBody>
          <a:bodyPr vert="horz"/>
          <a:lstStyle/>
          <a:p>
            <a:r>
              <a:rPr lang="en-US" dirty="0"/>
              <a:t>Methodology – Deriving FB domains from network</a:t>
            </a:r>
            <a:br>
              <a:rPr lang="en-US" dirty="0"/>
            </a:br>
            <a:r>
              <a:rPr lang="en-US" sz="2400" dirty="0">
                <a:solidFill>
                  <a:schemeClr val="accent2"/>
                </a:solidFill>
              </a:rPr>
              <a:t>Core FB calculation</a:t>
            </a:r>
            <a:endParaRPr lang="en-GB" dirty="0">
              <a:solidFill>
                <a:schemeClr val="accent2"/>
              </a:solidFill>
            </a:endParaRPr>
          </a:p>
        </p:txBody>
      </p:sp>
      <p:sp>
        <p:nvSpPr>
          <p:cNvPr id="81" name="ZoneTexte 1027">
            <a:extLst>
              <a:ext uri="{FF2B5EF4-FFF2-40B4-BE49-F238E27FC236}">
                <a16:creationId xmlns:a16="http://schemas.microsoft.com/office/drawing/2014/main" id="{3E4E69F1-979F-4013-A8D5-1E48843F7681}"/>
              </a:ext>
            </a:extLst>
          </p:cNvPr>
          <p:cNvSpPr txBox="1"/>
          <p:nvPr/>
        </p:nvSpPr>
        <p:spPr>
          <a:xfrm>
            <a:off x="1195848" y="6237800"/>
            <a:ext cx="1869935" cy="307777"/>
          </a:xfrm>
          <a:prstGeom prst="rect">
            <a:avLst/>
          </a:prstGeom>
          <a:noFill/>
        </p:spPr>
        <p:txBody>
          <a:bodyPr wrap="square" rtlCol="0">
            <a:spAutoFit/>
          </a:bodyPr>
          <a:lstStyle/>
          <a:p>
            <a:r>
              <a:rPr lang="en-GB" sz="1400" i="1" dirty="0">
                <a:latin typeface="Calibri" panose="020F0502020204030204" pitchFamily="34" charset="0"/>
                <a:cs typeface="Calibri" panose="020F0502020204030204" pitchFamily="34" charset="0"/>
              </a:rPr>
              <a:t>Typical day selection</a:t>
            </a:r>
          </a:p>
        </p:txBody>
      </p:sp>
      <p:sp>
        <p:nvSpPr>
          <p:cNvPr id="82" name="Rectangle à coins arrondis 1028">
            <a:extLst>
              <a:ext uri="{FF2B5EF4-FFF2-40B4-BE49-F238E27FC236}">
                <a16:creationId xmlns:a16="http://schemas.microsoft.com/office/drawing/2014/main" id="{28D48911-7E87-47CA-8FC7-1F2814B1ED6B}"/>
              </a:ext>
            </a:extLst>
          </p:cNvPr>
          <p:cNvSpPr/>
          <p:nvPr/>
        </p:nvSpPr>
        <p:spPr>
          <a:xfrm>
            <a:off x="130974" y="4653138"/>
            <a:ext cx="6453514" cy="2021055"/>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cxnSp>
        <p:nvCxnSpPr>
          <p:cNvPr id="83" name="Connecteur en arc 1030">
            <a:extLst>
              <a:ext uri="{FF2B5EF4-FFF2-40B4-BE49-F238E27FC236}">
                <a16:creationId xmlns:a16="http://schemas.microsoft.com/office/drawing/2014/main" id="{4AF385A4-A9E6-4906-A106-CC9DCA30590A}"/>
              </a:ext>
            </a:extLst>
          </p:cNvPr>
          <p:cNvCxnSpPr>
            <a:cxnSpLocks/>
            <a:stCxn id="82" idx="0"/>
          </p:cNvCxnSpPr>
          <p:nvPr/>
        </p:nvCxnSpPr>
        <p:spPr>
          <a:xfrm rot="5400000" flipH="1" flipV="1">
            <a:off x="3853350" y="3562617"/>
            <a:ext cx="594903" cy="1586141"/>
          </a:xfrm>
          <a:prstGeom prst="curvedConnector2">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5" name="ZoneTexte 79">
            <a:extLst>
              <a:ext uri="{FF2B5EF4-FFF2-40B4-BE49-F238E27FC236}">
                <a16:creationId xmlns:a16="http://schemas.microsoft.com/office/drawing/2014/main" id="{B08BE2F4-738B-4FF0-A56B-31B3EF2999AD}"/>
              </a:ext>
            </a:extLst>
          </p:cNvPr>
          <p:cNvSpPr txBox="1"/>
          <p:nvPr/>
        </p:nvSpPr>
        <p:spPr>
          <a:xfrm>
            <a:off x="4651510" y="6361583"/>
            <a:ext cx="1869935" cy="307777"/>
          </a:xfrm>
          <a:prstGeom prst="rect">
            <a:avLst/>
          </a:prstGeom>
          <a:noFill/>
        </p:spPr>
        <p:txBody>
          <a:bodyPr wrap="square" rtlCol="0">
            <a:spAutoFit/>
          </a:bodyPr>
          <a:lstStyle/>
          <a:p>
            <a:r>
              <a:rPr lang="en-GB" sz="1400" i="1" dirty="0">
                <a:latin typeface="Calibri" panose="020F0502020204030204" pitchFamily="34" charset="0"/>
                <a:cs typeface="Calibri" panose="020F0502020204030204" pitchFamily="34" charset="0"/>
              </a:rPr>
              <a:t>Random forest</a:t>
            </a:r>
          </a:p>
        </p:txBody>
      </p:sp>
      <p:sp>
        <p:nvSpPr>
          <p:cNvPr id="86" name="Rectangle 6">
            <a:extLst>
              <a:ext uri="{FF2B5EF4-FFF2-40B4-BE49-F238E27FC236}">
                <a16:creationId xmlns:a16="http://schemas.microsoft.com/office/drawing/2014/main" id="{94B73F81-7853-40C1-97FB-E64B3032D757}"/>
              </a:ext>
            </a:extLst>
          </p:cNvPr>
          <p:cNvSpPr/>
          <p:nvPr/>
        </p:nvSpPr>
        <p:spPr>
          <a:xfrm>
            <a:off x="258134" y="2639094"/>
            <a:ext cx="1800000" cy="1080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ERAA 2021 market</a:t>
            </a:r>
            <a:r>
              <a:rPr kumimoji="0" lang="en-GB" b="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 simulation</a:t>
            </a:r>
            <a:endPar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7" name="Rectangle 7">
            <a:extLst>
              <a:ext uri="{FF2B5EF4-FFF2-40B4-BE49-F238E27FC236}">
                <a16:creationId xmlns:a16="http://schemas.microsoft.com/office/drawing/2014/main" id="{04A2DDA7-F4A3-4743-A82F-9E767B973FB8}"/>
              </a:ext>
            </a:extLst>
          </p:cNvPr>
          <p:cNvSpPr/>
          <p:nvPr/>
        </p:nvSpPr>
        <p:spPr>
          <a:xfrm>
            <a:off x="2203498" y="2639094"/>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Projection on TYNDP 2020</a:t>
            </a:r>
            <a:r>
              <a:rPr kumimoji="0" lang="en-GB" b="0" u="none" strike="noStrike" kern="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future grid</a:t>
            </a:r>
          </a:p>
        </p:txBody>
      </p:sp>
      <p:sp>
        <p:nvSpPr>
          <p:cNvPr id="88" name="Rectangle 8">
            <a:extLst>
              <a:ext uri="{FF2B5EF4-FFF2-40B4-BE49-F238E27FC236}">
                <a16:creationId xmlns:a16="http://schemas.microsoft.com/office/drawing/2014/main" id="{C529E76E-570D-47A6-BCD3-0374683270ED}"/>
              </a:ext>
            </a:extLst>
          </p:cNvPr>
          <p:cNvSpPr/>
          <p:nvPr/>
        </p:nvSpPr>
        <p:spPr>
          <a:xfrm>
            <a:off x="6050345" y="2639093"/>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Remedial Actions optimization</a:t>
            </a:r>
          </a:p>
        </p:txBody>
      </p:sp>
      <p:sp>
        <p:nvSpPr>
          <p:cNvPr id="89" name="Rectangle 9">
            <a:extLst>
              <a:ext uri="{FF2B5EF4-FFF2-40B4-BE49-F238E27FC236}">
                <a16:creationId xmlns:a16="http://schemas.microsoft.com/office/drawing/2014/main" id="{A5DFA005-18DC-4D0F-A67E-EA932E4DEA51}"/>
              </a:ext>
            </a:extLst>
          </p:cNvPr>
          <p:cNvSpPr/>
          <p:nvPr/>
        </p:nvSpPr>
        <p:spPr>
          <a:xfrm>
            <a:off x="7971017" y="2633680"/>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kern="0" dirty="0">
                <a:solidFill>
                  <a:prstClr val="white"/>
                </a:solidFill>
                <a:latin typeface="Calibri" panose="020F0502020204030204" pitchFamily="34" charset="0"/>
                <a:cs typeface="Calibri" panose="020F0502020204030204" pitchFamily="34" charset="0"/>
              </a:rPr>
              <a:t>Flow-Based domain computation and post-processing</a:t>
            </a:r>
          </a:p>
        </p:txBody>
      </p:sp>
      <p:cxnSp>
        <p:nvCxnSpPr>
          <p:cNvPr id="90" name="Connecteur droit avec flèche 10">
            <a:extLst>
              <a:ext uri="{FF2B5EF4-FFF2-40B4-BE49-F238E27FC236}">
                <a16:creationId xmlns:a16="http://schemas.microsoft.com/office/drawing/2014/main" id="{66325E5B-5E56-4827-9060-C1DB6A84F13F}"/>
              </a:ext>
            </a:extLst>
          </p:cNvPr>
          <p:cNvCxnSpPr>
            <a:cxnSpLocks/>
            <a:stCxn id="86" idx="3"/>
            <a:endCxn id="87" idx="1"/>
          </p:cNvCxnSpPr>
          <p:nvPr/>
        </p:nvCxnSpPr>
        <p:spPr>
          <a:xfrm>
            <a:off x="2058134" y="3179094"/>
            <a:ext cx="145364" cy="0"/>
          </a:xfrm>
          <a:prstGeom prst="straightConnector1">
            <a:avLst/>
          </a:prstGeom>
          <a:noFill/>
          <a:ln w="25400" cap="flat" cmpd="sng" algn="ctr">
            <a:solidFill>
              <a:sysClr val="windowText" lastClr="000000"/>
            </a:solidFill>
            <a:prstDash val="solid"/>
            <a:tailEnd type="triangle"/>
          </a:ln>
          <a:effectLst/>
        </p:spPr>
      </p:cxnSp>
      <p:cxnSp>
        <p:nvCxnSpPr>
          <p:cNvPr id="91" name="Connecteur droit avec flèche 11">
            <a:extLst>
              <a:ext uri="{FF2B5EF4-FFF2-40B4-BE49-F238E27FC236}">
                <a16:creationId xmlns:a16="http://schemas.microsoft.com/office/drawing/2014/main" id="{0C30B943-5397-4C9F-A3C3-076C5052833F}"/>
              </a:ext>
            </a:extLst>
          </p:cNvPr>
          <p:cNvCxnSpPr>
            <a:cxnSpLocks/>
            <a:stCxn id="96" idx="3"/>
            <a:endCxn id="88" idx="1"/>
          </p:cNvCxnSpPr>
          <p:nvPr/>
        </p:nvCxnSpPr>
        <p:spPr>
          <a:xfrm flipV="1">
            <a:off x="5938174" y="3179093"/>
            <a:ext cx="112171" cy="1"/>
          </a:xfrm>
          <a:prstGeom prst="straightConnector1">
            <a:avLst/>
          </a:prstGeom>
          <a:noFill/>
          <a:ln w="25400" cap="flat" cmpd="sng" algn="ctr">
            <a:solidFill>
              <a:sysClr val="windowText" lastClr="000000"/>
            </a:solidFill>
            <a:prstDash val="solid"/>
            <a:tailEnd type="triangle"/>
          </a:ln>
          <a:effectLst/>
        </p:spPr>
      </p:cxnSp>
      <p:cxnSp>
        <p:nvCxnSpPr>
          <p:cNvPr id="92" name="Connecteur droit avec flèche 12">
            <a:extLst>
              <a:ext uri="{FF2B5EF4-FFF2-40B4-BE49-F238E27FC236}">
                <a16:creationId xmlns:a16="http://schemas.microsoft.com/office/drawing/2014/main" id="{6D34D035-01C2-41AD-B8FC-B21384D55B66}"/>
              </a:ext>
            </a:extLst>
          </p:cNvPr>
          <p:cNvCxnSpPr>
            <a:cxnSpLocks/>
            <a:stCxn id="88" idx="3"/>
            <a:endCxn id="89" idx="1"/>
          </p:cNvCxnSpPr>
          <p:nvPr/>
        </p:nvCxnSpPr>
        <p:spPr>
          <a:xfrm flipV="1">
            <a:off x="7850345" y="3173680"/>
            <a:ext cx="120672" cy="5413"/>
          </a:xfrm>
          <a:prstGeom prst="straightConnector1">
            <a:avLst/>
          </a:prstGeom>
          <a:noFill/>
          <a:ln w="25400" cap="flat" cmpd="sng" algn="ctr">
            <a:solidFill>
              <a:sysClr val="windowText" lastClr="000000"/>
            </a:solidFill>
            <a:prstDash val="solid"/>
            <a:tailEnd type="triangle"/>
          </a:ln>
          <a:effectLst/>
        </p:spPr>
      </p:cxnSp>
      <p:cxnSp>
        <p:nvCxnSpPr>
          <p:cNvPr id="93" name="Connecteur droit avec flèche 13">
            <a:extLst>
              <a:ext uri="{FF2B5EF4-FFF2-40B4-BE49-F238E27FC236}">
                <a16:creationId xmlns:a16="http://schemas.microsoft.com/office/drawing/2014/main" id="{47EC3B40-A8BD-4809-97F6-D5FA9C3EE59B}"/>
              </a:ext>
            </a:extLst>
          </p:cNvPr>
          <p:cNvCxnSpPr>
            <a:cxnSpLocks/>
            <a:stCxn id="89" idx="3"/>
            <a:endCxn id="99" idx="1"/>
          </p:cNvCxnSpPr>
          <p:nvPr/>
        </p:nvCxnSpPr>
        <p:spPr>
          <a:xfrm>
            <a:off x="9771017" y="3173680"/>
            <a:ext cx="112171" cy="0"/>
          </a:xfrm>
          <a:prstGeom prst="straightConnector1">
            <a:avLst/>
          </a:prstGeom>
          <a:noFill/>
          <a:ln w="25400" cap="flat" cmpd="sng" algn="ctr">
            <a:solidFill>
              <a:sysClr val="windowText" lastClr="000000"/>
            </a:solidFill>
            <a:prstDash val="solid"/>
            <a:tailEnd type="triangle"/>
          </a:ln>
          <a:effectLst/>
        </p:spPr>
      </p:cxnSp>
      <p:cxnSp>
        <p:nvCxnSpPr>
          <p:cNvPr id="94" name="Connecteur droit avec flèche 25">
            <a:extLst>
              <a:ext uri="{FF2B5EF4-FFF2-40B4-BE49-F238E27FC236}">
                <a16:creationId xmlns:a16="http://schemas.microsoft.com/office/drawing/2014/main" id="{E84F8FAD-FA75-4656-AC52-6DF1609DFBD3}"/>
              </a:ext>
            </a:extLst>
          </p:cNvPr>
          <p:cNvCxnSpPr>
            <a:cxnSpLocks/>
            <a:stCxn id="96" idx="0"/>
            <a:endCxn id="80" idx="2"/>
          </p:cNvCxnSpPr>
          <p:nvPr/>
        </p:nvCxnSpPr>
        <p:spPr>
          <a:xfrm flipV="1">
            <a:off x="5038174" y="2472780"/>
            <a:ext cx="0" cy="166314"/>
          </a:xfrm>
          <a:prstGeom prst="straightConnector1">
            <a:avLst/>
          </a:prstGeom>
          <a:noFill/>
          <a:ln w="25400" cap="flat" cmpd="sng" algn="ctr">
            <a:solidFill>
              <a:sysClr val="windowText" lastClr="000000"/>
            </a:solidFill>
            <a:prstDash val="solid"/>
            <a:headEnd type="triangle" w="med" len="med"/>
            <a:tailEnd type="none" w="med" len="med"/>
          </a:ln>
          <a:effectLst/>
        </p:spPr>
      </p:cxnSp>
      <p:sp>
        <p:nvSpPr>
          <p:cNvPr id="96" name="Rectangle 35">
            <a:extLst>
              <a:ext uri="{FF2B5EF4-FFF2-40B4-BE49-F238E27FC236}">
                <a16:creationId xmlns:a16="http://schemas.microsoft.com/office/drawing/2014/main" id="{30080036-D9D5-4EDD-998B-9105A238EC37}"/>
              </a:ext>
            </a:extLst>
          </p:cNvPr>
          <p:cNvSpPr/>
          <p:nvPr/>
        </p:nvSpPr>
        <p:spPr>
          <a:xfrm>
            <a:off x="4138174" y="2639094"/>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Clustering and representative hours</a:t>
            </a:r>
          </a:p>
        </p:txBody>
      </p:sp>
      <p:cxnSp>
        <p:nvCxnSpPr>
          <p:cNvPr id="97" name="Connecteur droit avec flèche 21">
            <a:extLst>
              <a:ext uri="{FF2B5EF4-FFF2-40B4-BE49-F238E27FC236}">
                <a16:creationId xmlns:a16="http://schemas.microsoft.com/office/drawing/2014/main" id="{7DA2A291-1854-4820-B050-F14B86E1059B}"/>
              </a:ext>
            </a:extLst>
          </p:cNvPr>
          <p:cNvCxnSpPr>
            <a:cxnSpLocks/>
            <a:stCxn id="96" idx="1"/>
            <a:endCxn id="87" idx="3"/>
          </p:cNvCxnSpPr>
          <p:nvPr/>
        </p:nvCxnSpPr>
        <p:spPr>
          <a:xfrm flipH="1">
            <a:off x="4003498" y="3179094"/>
            <a:ext cx="134676" cy="0"/>
          </a:xfrm>
          <a:prstGeom prst="straightConnector1">
            <a:avLst/>
          </a:prstGeom>
          <a:noFill/>
          <a:ln w="25400" cap="flat" cmpd="sng" algn="ctr">
            <a:solidFill>
              <a:sysClr val="windowText" lastClr="000000"/>
            </a:solidFill>
            <a:prstDash val="solid"/>
            <a:headEnd type="triangle" w="med" len="med"/>
            <a:tailEnd type="none" w="med" len="med"/>
          </a:ln>
          <a:effectLst/>
        </p:spPr>
      </p:cxnSp>
      <p:sp>
        <p:nvSpPr>
          <p:cNvPr id="98" name="Rectangle 35">
            <a:extLst>
              <a:ext uri="{FF2B5EF4-FFF2-40B4-BE49-F238E27FC236}">
                <a16:creationId xmlns:a16="http://schemas.microsoft.com/office/drawing/2014/main" id="{30080036-D9D5-4EDD-998B-9105A238EC37}"/>
              </a:ext>
            </a:extLst>
          </p:cNvPr>
          <p:cNvSpPr/>
          <p:nvPr/>
        </p:nvSpPr>
        <p:spPr>
          <a:xfrm>
            <a:off x="7111245" y="4012921"/>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Classification</a:t>
            </a:r>
          </a:p>
        </p:txBody>
      </p:sp>
      <p:sp>
        <p:nvSpPr>
          <p:cNvPr id="99" name="Rectangle 27">
            <a:extLst>
              <a:ext uri="{FF2B5EF4-FFF2-40B4-BE49-F238E27FC236}">
                <a16:creationId xmlns:a16="http://schemas.microsoft.com/office/drawing/2014/main" id="{9B325ACD-05D4-4A5A-B3C2-6E573B1F0C85}"/>
              </a:ext>
            </a:extLst>
          </p:cNvPr>
          <p:cNvSpPr/>
          <p:nvPr/>
        </p:nvSpPr>
        <p:spPr>
          <a:xfrm>
            <a:off x="9883188" y="2633680"/>
            <a:ext cx="1800000" cy="108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Probabilistic capacity allocation</a:t>
            </a:r>
          </a:p>
        </p:txBody>
      </p:sp>
      <p:cxnSp>
        <p:nvCxnSpPr>
          <p:cNvPr id="100" name="Gewinkelte Verbindung 99"/>
          <p:cNvCxnSpPr>
            <a:cxnSpLocks/>
            <a:stCxn id="98" idx="3"/>
            <a:endCxn id="99" idx="2"/>
          </p:cNvCxnSpPr>
          <p:nvPr/>
        </p:nvCxnSpPr>
        <p:spPr>
          <a:xfrm flipV="1">
            <a:off x="8911245" y="3713680"/>
            <a:ext cx="1871943" cy="83924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ZoneTexte 31">
            <a:extLst>
              <a:ext uri="{FF2B5EF4-FFF2-40B4-BE49-F238E27FC236}">
                <a16:creationId xmlns:a16="http://schemas.microsoft.com/office/drawing/2014/main" id="{091BEB68-11B5-4809-9F78-3F6A3D270EF0}"/>
              </a:ext>
            </a:extLst>
          </p:cNvPr>
          <p:cNvSpPr txBox="1"/>
          <p:nvPr/>
        </p:nvSpPr>
        <p:spPr>
          <a:xfrm>
            <a:off x="9712779" y="4575263"/>
            <a:ext cx="1291782" cy="577081"/>
          </a:xfrm>
          <a:prstGeom prst="rect">
            <a:avLst/>
          </a:prstGeom>
          <a:noFill/>
        </p:spPr>
        <p:txBody>
          <a:bodyPr wrap="square" rtlCol="0">
            <a:spAutoFit/>
          </a:bodyPr>
          <a:lstStyle/>
          <a:p>
            <a:pPr algn="ctr" defTabSz="457200"/>
            <a:r>
              <a:rPr lang="en-GB" sz="1050" dirty="0">
                <a:solidFill>
                  <a:prstClr val="black"/>
                </a:solidFill>
                <a:latin typeface="Calibri" panose="020F0502020204030204" pitchFamily="34" charset="0"/>
                <a:cs typeface="Calibri" panose="020F0502020204030204" pitchFamily="34" charset="0"/>
              </a:rPr>
              <a:t>Allocation to hours based on climatic variables scenario</a:t>
            </a:r>
          </a:p>
        </p:txBody>
      </p:sp>
      <p:cxnSp>
        <p:nvCxnSpPr>
          <p:cNvPr id="103" name="Gewinkelte Verbindung 102"/>
          <p:cNvCxnSpPr>
            <a:cxnSpLocks/>
            <a:stCxn id="96" idx="2"/>
            <a:endCxn id="98" idx="1"/>
          </p:cNvCxnSpPr>
          <p:nvPr/>
        </p:nvCxnSpPr>
        <p:spPr>
          <a:xfrm rot="16200000" flipH="1">
            <a:off x="5657796" y="3099471"/>
            <a:ext cx="833827" cy="207307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5384" y="4757786"/>
            <a:ext cx="1987283" cy="1490462"/>
          </a:xfrm>
          <a:prstGeom prst="rect">
            <a:avLst/>
          </a:prstGeom>
        </p:spPr>
      </p:pic>
      <p:sp>
        <p:nvSpPr>
          <p:cNvPr id="5" name="ZoneTexte 4"/>
          <p:cNvSpPr txBox="1"/>
          <p:nvPr/>
        </p:nvSpPr>
        <p:spPr>
          <a:xfrm>
            <a:off x="4742977" y="6237800"/>
            <a:ext cx="843501" cy="200055"/>
          </a:xfrm>
          <a:prstGeom prst="rect">
            <a:avLst/>
          </a:prstGeom>
          <a:noFill/>
        </p:spPr>
        <p:txBody>
          <a:bodyPr wrap="none" rtlCol="0">
            <a:spAutoFit/>
          </a:bodyPr>
          <a:lstStyle/>
          <a:p>
            <a:r>
              <a:rPr lang="en-GB" sz="700" i="1" dirty="0">
                <a:latin typeface="Calibri" panose="020F0502020204030204" pitchFamily="34" charset="0"/>
                <a:cs typeface="Calibri" panose="020F0502020204030204" pitchFamily="34" charset="0"/>
              </a:rPr>
              <a:t>Source : </a:t>
            </a:r>
            <a:r>
              <a:rPr lang="en-GB" sz="700" i="1" dirty="0" err="1">
                <a:latin typeface="Calibri" panose="020F0502020204030204" pitchFamily="34" charset="0"/>
                <a:cs typeface="Calibri" panose="020F0502020204030204" pitchFamily="34" charset="0"/>
              </a:rPr>
              <a:t>wikipedia</a:t>
            </a:r>
            <a:endParaRPr lang="en-GB" sz="700" i="1" dirty="0">
              <a:latin typeface="Calibri" panose="020F0502020204030204" pitchFamily="34" charset="0"/>
              <a:cs typeface="Calibri" panose="020F0502020204030204" pitchFamily="34" charset="0"/>
            </a:endParaRPr>
          </a:p>
        </p:txBody>
      </p:sp>
      <p:graphicFrame>
        <p:nvGraphicFramePr>
          <p:cNvPr id="29" name="Tableau 1026">
            <a:extLst>
              <a:ext uri="{FF2B5EF4-FFF2-40B4-BE49-F238E27FC236}">
                <a16:creationId xmlns:a16="http://schemas.microsoft.com/office/drawing/2014/main" id="{EEE59B44-DEB4-4CBE-997E-83B6D01A169D}"/>
              </a:ext>
            </a:extLst>
          </p:cNvPr>
          <p:cNvGraphicFramePr>
            <a:graphicFrameLocks noGrp="1"/>
          </p:cNvGraphicFramePr>
          <p:nvPr>
            <p:extLst>
              <p:ext uri="{D42A27DB-BD31-4B8C-83A1-F6EECF244321}">
                <p14:modId xmlns:p14="http://schemas.microsoft.com/office/powerpoint/2010/main" val="1120679293"/>
              </p:ext>
            </p:extLst>
          </p:nvPr>
        </p:nvGraphicFramePr>
        <p:xfrm>
          <a:off x="303998" y="4768738"/>
          <a:ext cx="4064000" cy="145059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290118">
                <a:tc>
                  <a:txBody>
                    <a:bodyPr/>
                    <a:lstStyle/>
                    <a:p>
                      <a:pPr algn="l" rtl="0">
                        <a:spcAft>
                          <a:spcPts val="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rtl="0">
                        <a:spcAft>
                          <a:spcPts val="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Day type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290118">
                <a:tc>
                  <a:txBody>
                    <a:bodyPr/>
                    <a:lstStyle/>
                    <a:p>
                      <a:pPr algn="l" rtl="0">
                        <a:spcAft>
                          <a:spcPts val="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Year 33, 10-27 (4h)</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rtl="0">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Winter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290118">
                <a:tc>
                  <a:txBody>
                    <a:bodyPr/>
                    <a:lstStyle/>
                    <a:p>
                      <a:pPr algn="l" rtl="0">
                        <a:spcAft>
                          <a:spcPts val="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Year 33, 11-09 (13h)</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rtl="0">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Winter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290118">
                <a:tc>
                  <a:txBody>
                    <a:bodyPr/>
                    <a:lstStyle/>
                    <a:p>
                      <a:pPr algn="l" rtl="0">
                        <a:spcAft>
                          <a:spcPts val="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Year 7, 09-14 (23h)</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rtl="0">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Winter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290118">
                <a:tc>
                  <a:txBody>
                    <a:bodyPr/>
                    <a:lstStyle/>
                    <a:p>
                      <a:pPr algn="l" rtl="0">
                        <a:spcAft>
                          <a:spcPts val="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Climate Year 33, 06-14 (19h)</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rtl="0">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Summer</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80" name="Rectangle 35">
            <a:extLst>
              <a:ext uri="{FF2B5EF4-FFF2-40B4-BE49-F238E27FC236}">
                <a16:creationId xmlns:a16="http://schemas.microsoft.com/office/drawing/2014/main" id="{6E433FE3-6574-4C6D-9BFC-283BD9E61979}"/>
              </a:ext>
            </a:extLst>
          </p:cNvPr>
          <p:cNvSpPr/>
          <p:nvPr/>
        </p:nvSpPr>
        <p:spPr>
          <a:xfrm>
            <a:off x="4138174" y="1392780"/>
            <a:ext cx="1800000" cy="1080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CNEC selection</a:t>
            </a:r>
          </a:p>
        </p:txBody>
      </p:sp>
      <p:sp>
        <p:nvSpPr>
          <p:cNvPr id="66" name="Oval 65">
            <a:extLst>
              <a:ext uri="{FF2B5EF4-FFF2-40B4-BE49-F238E27FC236}">
                <a16:creationId xmlns:a16="http://schemas.microsoft.com/office/drawing/2014/main" id="{5924D0F4-04DC-4D33-BD21-2B7C7B12F7DB}"/>
              </a:ext>
            </a:extLst>
          </p:cNvPr>
          <p:cNvSpPr/>
          <p:nvPr/>
        </p:nvSpPr>
        <p:spPr>
          <a:xfrm>
            <a:off x="258134" y="2651205"/>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0</a:t>
            </a:r>
          </a:p>
        </p:txBody>
      </p:sp>
      <p:sp>
        <p:nvSpPr>
          <p:cNvPr id="95" name="Oval 94">
            <a:extLst>
              <a:ext uri="{FF2B5EF4-FFF2-40B4-BE49-F238E27FC236}">
                <a16:creationId xmlns:a16="http://schemas.microsoft.com/office/drawing/2014/main" id="{BE611498-107F-42E4-824E-FC0524F27B51}"/>
              </a:ext>
            </a:extLst>
          </p:cNvPr>
          <p:cNvSpPr/>
          <p:nvPr/>
        </p:nvSpPr>
        <p:spPr>
          <a:xfrm>
            <a:off x="2216173" y="2637986"/>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4" name="Oval 103">
            <a:extLst>
              <a:ext uri="{FF2B5EF4-FFF2-40B4-BE49-F238E27FC236}">
                <a16:creationId xmlns:a16="http://schemas.microsoft.com/office/drawing/2014/main" id="{51E43E9F-CF06-4A9A-9960-CD31A6B103BE}"/>
              </a:ext>
            </a:extLst>
          </p:cNvPr>
          <p:cNvSpPr/>
          <p:nvPr/>
        </p:nvSpPr>
        <p:spPr>
          <a:xfrm>
            <a:off x="4148862" y="2647048"/>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05" name="Oval 104">
            <a:extLst>
              <a:ext uri="{FF2B5EF4-FFF2-40B4-BE49-F238E27FC236}">
                <a16:creationId xmlns:a16="http://schemas.microsoft.com/office/drawing/2014/main" id="{C58F67EC-C53E-4CC0-B7B9-022591F17F03}"/>
              </a:ext>
            </a:extLst>
          </p:cNvPr>
          <p:cNvSpPr/>
          <p:nvPr/>
        </p:nvSpPr>
        <p:spPr>
          <a:xfrm>
            <a:off x="4138174" y="1409317"/>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0</a:t>
            </a:r>
          </a:p>
        </p:txBody>
      </p:sp>
      <p:sp>
        <p:nvSpPr>
          <p:cNvPr id="106" name="Oval 105">
            <a:extLst>
              <a:ext uri="{FF2B5EF4-FFF2-40B4-BE49-F238E27FC236}">
                <a16:creationId xmlns:a16="http://schemas.microsoft.com/office/drawing/2014/main" id="{C3062B26-9103-41AF-A356-C54B1CD7D6A4}"/>
              </a:ext>
            </a:extLst>
          </p:cNvPr>
          <p:cNvSpPr/>
          <p:nvPr/>
        </p:nvSpPr>
        <p:spPr>
          <a:xfrm>
            <a:off x="6058846" y="2647048"/>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07" name="Oval 106">
            <a:extLst>
              <a:ext uri="{FF2B5EF4-FFF2-40B4-BE49-F238E27FC236}">
                <a16:creationId xmlns:a16="http://schemas.microsoft.com/office/drawing/2014/main" id="{BA3F2A49-1244-4C73-952C-63C4FA17C0AE}"/>
              </a:ext>
            </a:extLst>
          </p:cNvPr>
          <p:cNvSpPr/>
          <p:nvPr/>
        </p:nvSpPr>
        <p:spPr>
          <a:xfrm>
            <a:off x="7991580" y="2637986"/>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08" name="Oval 107">
            <a:extLst>
              <a:ext uri="{FF2B5EF4-FFF2-40B4-BE49-F238E27FC236}">
                <a16:creationId xmlns:a16="http://schemas.microsoft.com/office/drawing/2014/main" id="{E8DBD416-CA2D-4569-A072-473B7A540707}"/>
              </a:ext>
            </a:extLst>
          </p:cNvPr>
          <p:cNvSpPr/>
          <p:nvPr/>
        </p:nvSpPr>
        <p:spPr>
          <a:xfrm>
            <a:off x="9900449" y="2649511"/>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10" name="Oval 109">
            <a:extLst>
              <a:ext uri="{FF2B5EF4-FFF2-40B4-BE49-F238E27FC236}">
                <a16:creationId xmlns:a16="http://schemas.microsoft.com/office/drawing/2014/main" id="{4681B00B-6886-4F11-A5C3-2CE62C981DF8}"/>
              </a:ext>
            </a:extLst>
          </p:cNvPr>
          <p:cNvSpPr/>
          <p:nvPr/>
        </p:nvSpPr>
        <p:spPr>
          <a:xfrm>
            <a:off x="7129343" y="4033433"/>
            <a:ext cx="204810" cy="19973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Tree>
    <p:extLst>
      <p:ext uri="{BB962C8B-B14F-4D97-AF65-F5344CB8AC3E}">
        <p14:creationId xmlns:p14="http://schemas.microsoft.com/office/powerpoint/2010/main" val="72384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0FB8-97B7-438B-9C7B-6DE7E0836997}"/>
              </a:ext>
            </a:extLst>
          </p:cNvPr>
          <p:cNvSpPr>
            <a:spLocks noGrp="1"/>
          </p:cNvSpPr>
          <p:nvPr>
            <p:ph type="title"/>
          </p:nvPr>
        </p:nvSpPr>
        <p:spPr>
          <a:xfrm>
            <a:off x="382588" y="332656"/>
            <a:ext cx="11617788" cy="1213756"/>
          </a:xfrm>
        </p:spPr>
        <p:txBody>
          <a:bodyPr/>
          <a:lstStyle/>
          <a:p>
            <a:r>
              <a:rPr lang="en-US" dirty="0"/>
              <a:t>FBMC in ERAA for closer representation of actual network and market arrangements</a:t>
            </a:r>
            <a:br>
              <a:rPr lang="en-US" dirty="0"/>
            </a:br>
            <a:r>
              <a:rPr lang="en-US" sz="2400" b="0" dirty="0">
                <a:solidFill>
                  <a:schemeClr val="accent2"/>
                </a:solidFill>
              </a:rPr>
              <a:t>Conclusions</a:t>
            </a:r>
            <a:endParaRPr lang="en-GB" b="0" dirty="0">
              <a:solidFill>
                <a:schemeClr val="accent2"/>
              </a:solidFill>
            </a:endParaRPr>
          </a:p>
        </p:txBody>
      </p:sp>
      <p:sp>
        <p:nvSpPr>
          <p:cNvPr id="5" name="Text Placeholder 2">
            <a:extLst>
              <a:ext uri="{FF2B5EF4-FFF2-40B4-BE49-F238E27FC236}">
                <a16:creationId xmlns:a16="http://schemas.microsoft.com/office/drawing/2014/main" id="{75990E25-B283-4046-8034-67F78D4402CA}"/>
              </a:ext>
            </a:extLst>
          </p:cNvPr>
          <p:cNvSpPr txBox="1">
            <a:spLocks/>
          </p:cNvSpPr>
          <p:nvPr/>
        </p:nvSpPr>
        <p:spPr>
          <a:xfrm>
            <a:off x="286346" y="2060848"/>
            <a:ext cx="11617788" cy="3816424"/>
          </a:xfrm>
          <a:prstGeom prst="rect">
            <a:avLst/>
          </a:prstGeom>
          <a:ln>
            <a:noFill/>
          </a:ln>
        </p:spPr>
        <p:txBody>
          <a:bodyPr vert="horz" lIns="91440" tIns="45720" rIns="91440" bIns="45720" rtlCol="0" anchor="t">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1"/>
                </a:solidFill>
              </a:rPr>
              <a:t>FBMC enables better representation </a:t>
            </a:r>
            <a:r>
              <a:rPr lang="en-GB" dirty="0">
                <a:solidFill>
                  <a:schemeClr val="tx1"/>
                </a:solidFill>
              </a:rPr>
              <a:t>of network in market simulations.</a:t>
            </a:r>
          </a:p>
          <a:p>
            <a:endParaRPr lang="en-GB" dirty="0">
              <a:solidFill>
                <a:schemeClr val="tx1"/>
              </a:solidFill>
            </a:endParaRPr>
          </a:p>
          <a:p>
            <a:r>
              <a:rPr lang="en-GB" b="1" dirty="0">
                <a:solidFill>
                  <a:schemeClr val="tx1"/>
                </a:solidFill>
              </a:rPr>
              <a:t>FBMC in ERAA better represents future market arrangements </a:t>
            </a:r>
            <a:r>
              <a:rPr lang="en-GB" dirty="0">
                <a:solidFill>
                  <a:schemeClr val="tx1"/>
                </a:solidFill>
              </a:rPr>
              <a:t>and therefore enhances adequacy simulation result representativeness.</a:t>
            </a:r>
          </a:p>
          <a:p>
            <a:endParaRPr lang="en-GB" b="1" dirty="0">
              <a:solidFill>
                <a:schemeClr val="tx1"/>
              </a:solidFill>
            </a:endParaRPr>
          </a:p>
          <a:p>
            <a:r>
              <a:rPr lang="en-GB" b="1" dirty="0">
                <a:solidFill>
                  <a:schemeClr val="tx1"/>
                </a:solidFill>
              </a:rPr>
              <a:t>FB domain computation is a work intensive task</a:t>
            </a:r>
            <a:r>
              <a:rPr lang="en-GB" dirty="0">
                <a:solidFill>
                  <a:schemeClr val="tx1"/>
                </a:solidFill>
              </a:rPr>
              <a:t>:</a:t>
            </a:r>
          </a:p>
          <a:p>
            <a:pPr marL="342900" indent="-342900">
              <a:buFont typeface="Arial" panose="020B0604020202020204" pitchFamily="34" charset="0"/>
              <a:buChar char="•"/>
            </a:pPr>
            <a:r>
              <a:rPr lang="en-GB" dirty="0">
                <a:solidFill>
                  <a:schemeClr val="tx1"/>
                </a:solidFill>
              </a:rPr>
              <a:t>Future developments have certain impact on network exchanges</a:t>
            </a:r>
          </a:p>
          <a:p>
            <a:pPr marL="342900" indent="-342900">
              <a:buFont typeface="Arial" panose="020B0604020202020204" pitchFamily="34" charset="0"/>
              <a:buChar char="•"/>
            </a:pPr>
            <a:r>
              <a:rPr lang="en-GB" dirty="0">
                <a:solidFill>
                  <a:schemeClr val="tx1"/>
                </a:solidFill>
              </a:rPr>
              <a:t>Large number of analysed scenarios (especially weather and RES generation)</a:t>
            </a:r>
          </a:p>
          <a:p>
            <a:pPr marL="342900" indent="-342900">
              <a:buFont typeface="Arial" panose="020B0604020202020204" pitchFamily="34" charset="0"/>
              <a:buChar char="•"/>
            </a:pPr>
            <a:endParaRPr lang="en-GB" dirty="0">
              <a:solidFill>
                <a:schemeClr val="tx1"/>
              </a:solidFill>
            </a:endParaRPr>
          </a:p>
          <a:p>
            <a:r>
              <a:rPr lang="en-GB" b="1" dirty="0">
                <a:solidFill>
                  <a:schemeClr val="tx1"/>
                </a:solidFill>
              </a:rPr>
              <a:t>Deriving FB domains from network </a:t>
            </a:r>
            <a:r>
              <a:rPr lang="en-GB" dirty="0">
                <a:solidFill>
                  <a:schemeClr val="tx1"/>
                </a:solidFill>
              </a:rPr>
              <a:t>is a target methodology for any prospective studies looking few years ahead.</a:t>
            </a:r>
            <a:endParaRPr lang="en-GB" b="1" dirty="0">
              <a:solidFill>
                <a:schemeClr val="tx1"/>
              </a:solidFill>
            </a:endParaRPr>
          </a:p>
        </p:txBody>
      </p:sp>
    </p:spTree>
    <p:extLst>
      <p:ext uri="{BB962C8B-B14F-4D97-AF65-F5344CB8AC3E}">
        <p14:creationId xmlns:p14="http://schemas.microsoft.com/office/powerpoint/2010/main" val="2152615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2401241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Curtailment Sharing methodology</a:t>
            </a:r>
          </a:p>
        </p:txBody>
      </p:sp>
      <p:sp>
        <p:nvSpPr>
          <p:cNvPr id="6" name="Text Placeholder 2">
            <a:extLst>
              <a:ext uri="{FF2B5EF4-FFF2-40B4-BE49-F238E27FC236}">
                <a16:creationId xmlns:a16="http://schemas.microsoft.com/office/drawing/2014/main" id="{6CA9A116-848D-910D-3A95-0F3F80452398}"/>
              </a:ext>
            </a:extLst>
          </p:cNvPr>
          <p:cNvSpPr>
            <a:spLocks noGrp="1"/>
          </p:cNvSpPr>
          <p:nvPr>
            <p:ph type="body" sz="quarter" idx="12"/>
          </p:nvPr>
        </p:nvSpPr>
        <p:spPr>
          <a:xfrm>
            <a:off x="254397" y="5661248"/>
            <a:ext cx="11617788" cy="1008112"/>
          </a:xfrm>
        </p:spPr>
        <p:txBody>
          <a:bodyPr/>
          <a:lstStyle/>
          <a:p>
            <a:r>
              <a:rPr lang="en-US" dirty="0"/>
              <a:t>Zakaria EL Khelloufi</a:t>
            </a:r>
          </a:p>
          <a:p>
            <a:r>
              <a:rPr lang="en-US" dirty="0" err="1"/>
              <a:t>TenneT</a:t>
            </a:r>
            <a:r>
              <a:rPr lang="en-US" dirty="0"/>
              <a:t> &amp; ERAA study team</a:t>
            </a:r>
          </a:p>
          <a:p>
            <a:endParaRPr lang="en-GB" dirty="0"/>
          </a:p>
        </p:txBody>
      </p:sp>
    </p:spTree>
    <p:extLst>
      <p:ext uri="{BB962C8B-B14F-4D97-AF65-F5344CB8AC3E}">
        <p14:creationId xmlns:p14="http://schemas.microsoft.com/office/powerpoint/2010/main" val="415619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r] How OPC and STA tools enhance the coordination between the 42  members of ENTSO-E | RTE international">
            <a:extLst>
              <a:ext uri="{FF2B5EF4-FFF2-40B4-BE49-F238E27FC236}">
                <a16:creationId xmlns:a16="http://schemas.microsoft.com/office/drawing/2014/main" id="{1A933B57-2B9E-4633-A317-9EE31219BA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57" t="-123" r="63270" b="123"/>
          <a:stretch/>
        </p:blipFill>
        <p:spPr bwMode="auto">
          <a:xfrm>
            <a:off x="-1086150" y="-6473"/>
            <a:ext cx="52759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334713" y="1348862"/>
            <a:ext cx="249882" cy="249138"/>
            <a:chOff x="4941177" y="3859206"/>
            <a:chExt cx="277647" cy="276819"/>
          </a:xfrm>
          <a:solidFill>
            <a:srgbClr val="00947F"/>
          </a:solidFill>
        </p:grpSpPr>
        <p:sp>
          <p:nvSpPr>
            <p:cNvPr id="3" name="Oval 2"/>
            <p:cNvSpPr>
              <a:spLocks noChangeArrowheads="1"/>
            </p:cNvSpPr>
            <p:nvPr/>
          </p:nvSpPr>
          <p:spPr bwMode="auto">
            <a:xfrm>
              <a:off x="5012797" y="3930274"/>
              <a:ext cx="134408" cy="1346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sp>
          <p:nvSpPr>
            <p:cNvPr id="4" name="Freeform 3"/>
            <p:cNvSpPr>
              <a:spLocks noEditPoints="1"/>
            </p:cNvSpPr>
            <p:nvPr/>
          </p:nvSpPr>
          <p:spPr bwMode="auto">
            <a:xfrm>
              <a:off x="4941177" y="3859206"/>
              <a:ext cx="277647" cy="276819"/>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grpSp>
      <p:sp>
        <p:nvSpPr>
          <p:cNvPr id="10" name="Rectangle 9"/>
          <p:cNvSpPr/>
          <p:nvPr/>
        </p:nvSpPr>
        <p:spPr>
          <a:xfrm flipH="1">
            <a:off x="4729559" y="1082476"/>
            <a:ext cx="7376756" cy="699166"/>
          </a:xfrm>
          <a:prstGeom prst="rect">
            <a:avLst/>
          </a:prstGeom>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ERAA is an ENTSO-E legal mandate, which aims to understand how the rapid changes to our energy system will affect security of supply.</a:t>
            </a:r>
          </a:p>
        </p:txBody>
      </p:sp>
      <p:grpSp>
        <p:nvGrpSpPr>
          <p:cNvPr id="16" name="Group 15"/>
          <p:cNvGrpSpPr/>
          <p:nvPr/>
        </p:nvGrpSpPr>
        <p:grpSpPr>
          <a:xfrm>
            <a:off x="4334713" y="2478060"/>
            <a:ext cx="249882" cy="249138"/>
            <a:chOff x="4941177" y="3859206"/>
            <a:chExt cx="277647" cy="276819"/>
          </a:xfrm>
          <a:solidFill>
            <a:srgbClr val="00947F"/>
          </a:solidFill>
        </p:grpSpPr>
        <p:sp>
          <p:nvSpPr>
            <p:cNvPr id="17" name="Oval 16"/>
            <p:cNvSpPr>
              <a:spLocks noChangeArrowheads="1"/>
            </p:cNvSpPr>
            <p:nvPr/>
          </p:nvSpPr>
          <p:spPr bwMode="auto">
            <a:xfrm>
              <a:off x="5012797" y="3930274"/>
              <a:ext cx="134408" cy="1346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sp>
          <p:nvSpPr>
            <p:cNvPr id="18" name="Freeform 17"/>
            <p:cNvSpPr>
              <a:spLocks noEditPoints="1"/>
            </p:cNvSpPr>
            <p:nvPr/>
          </p:nvSpPr>
          <p:spPr bwMode="auto">
            <a:xfrm>
              <a:off x="4941177" y="3859206"/>
              <a:ext cx="277647" cy="276819"/>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grpSp>
      <p:sp>
        <p:nvSpPr>
          <p:cNvPr id="20" name="Rectangle 19"/>
          <p:cNvSpPr/>
          <p:nvPr/>
        </p:nvSpPr>
        <p:spPr>
          <a:xfrm flipH="1">
            <a:off x="4739654" y="2135997"/>
            <a:ext cx="7304814" cy="883832"/>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It is a full pan-European monitoring assessment of power system resource adequacy, based on a state-of-the-art, globally unparalleled probabilistic analysis looking up to a decade ahead.</a:t>
            </a:r>
          </a:p>
        </p:txBody>
      </p:sp>
      <p:grpSp>
        <p:nvGrpSpPr>
          <p:cNvPr id="21" name="Group 20"/>
          <p:cNvGrpSpPr/>
          <p:nvPr/>
        </p:nvGrpSpPr>
        <p:grpSpPr>
          <a:xfrm>
            <a:off x="4327976" y="3635327"/>
            <a:ext cx="249882" cy="249138"/>
            <a:chOff x="4941177" y="3859206"/>
            <a:chExt cx="277647" cy="276819"/>
          </a:xfrm>
          <a:solidFill>
            <a:srgbClr val="00947F"/>
          </a:solidFill>
        </p:grpSpPr>
        <p:sp>
          <p:nvSpPr>
            <p:cNvPr id="22" name="Oval 21"/>
            <p:cNvSpPr>
              <a:spLocks noChangeArrowheads="1"/>
            </p:cNvSpPr>
            <p:nvPr/>
          </p:nvSpPr>
          <p:spPr bwMode="auto">
            <a:xfrm>
              <a:off x="5012797" y="3930274"/>
              <a:ext cx="134408" cy="1346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sp>
          <p:nvSpPr>
            <p:cNvPr id="23" name="Freeform 22"/>
            <p:cNvSpPr>
              <a:spLocks noEditPoints="1"/>
            </p:cNvSpPr>
            <p:nvPr/>
          </p:nvSpPr>
          <p:spPr bwMode="auto">
            <a:xfrm>
              <a:off x="4941177" y="3859206"/>
              <a:ext cx="277647" cy="276819"/>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grpSp>
      <p:sp>
        <p:nvSpPr>
          <p:cNvPr id="25" name="Rectangle 24"/>
          <p:cNvSpPr/>
          <p:nvPr/>
        </p:nvSpPr>
        <p:spPr>
          <a:xfrm flipH="1">
            <a:off x="4727848" y="3429000"/>
            <a:ext cx="7376749" cy="612988"/>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Stepwise implementation of the ACER methodology already began with ERAA 2021, and aims for a full target methodology to be applied as of ERAA 2024.</a:t>
            </a:r>
          </a:p>
        </p:txBody>
      </p:sp>
      <p:sp>
        <p:nvSpPr>
          <p:cNvPr id="32" name="TextBox 31"/>
          <p:cNvSpPr txBox="1"/>
          <p:nvPr/>
        </p:nvSpPr>
        <p:spPr>
          <a:xfrm rot="5400000">
            <a:off x="6989655" y="2512504"/>
            <a:ext cx="184731" cy="2868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dirty="0">
              <a:ln>
                <a:noFill/>
              </a:ln>
              <a:solidFill>
                <a:srgbClr val="FFFFFF"/>
              </a:solidFill>
              <a:effectLst/>
              <a:uLnTx/>
              <a:uFillTx/>
              <a:latin typeface="Bebas" pitchFamily="2" charset="0"/>
              <a:ea typeface="+mn-ea"/>
              <a:cs typeface="+mn-cs"/>
            </a:endParaRPr>
          </a:p>
        </p:txBody>
      </p:sp>
      <p:sp>
        <p:nvSpPr>
          <p:cNvPr id="30" name="Rectangle 29">
            <a:extLst>
              <a:ext uri="{FF2B5EF4-FFF2-40B4-BE49-F238E27FC236}">
                <a16:creationId xmlns:a16="http://schemas.microsoft.com/office/drawing/2014/main" id="{9E9E5C5F-BC4D-42D3-9CF5-D9CD878C37CE}"/>
              </a:ext>
            </a:extLst>
          </p:cNvPr>
          <p:cNvSpPr/>
          <p:nvPr/>
        </p:nvSpPr>
        <p:spPr>
          <a:xfrm flipH="1">
            <a:off x="4735629" y="4296970"/>
            <a:ext cx="7333500" cy="1175706"/>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ERAA 2022 aims to be an effective tool to identify adequacy risks, and includes an </a:t>
            </a:r>
            <a:r>
              <a:rPr kumimoji="0" lang="en-GB" sz="1600" b="1"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enhanced Economic Viability Assessment</a:t>
            </a: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 </a:t>
            </a:r>
            <a:r>
              <a:rPr kumimoji="0" lang="en-GB" sz="1600" b="1"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more specific representation of demand response</a:t>
            </a: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 and </a:t>
            </a:r>
            <a:r>
              <a:rPr kumimoji="0" lang="en-GB" sz="1600" b="1"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Flow-Based market coupling </a:t>
            </a: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incorporated in the central reference scenarios.</a:t>
            </a:r>
            <a:endParaRPr kumimoji="0" lang="en-US"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endParaRPr>
          </a:p>
        </p:txBody>
      </p:sp>
      <p:grpSp>
        <p:nvGrpSpPr>
          <p:cNvPr id="64" name="Group 63">
            <a:extLst>
              <a:ext uri="{FF2B5EF4-FFF2-40B4-BE49-F238E27FC236}">
                <a16:creationId xmlns:a16="http://schemas.microsoft.com/office/drawing/2014/main" id="{98E2DE48-E75D-48A5-A7FF-B57C82244ABA}"/>
              </a:ext>
            </a:extLst>
          </p:cNvPr>
          <p:cNvGrpSpPr/>
          <p:nvPr/>
        </p:nvGrpSpPr>
        <p:grpSpPr>
          <a:xfrm>
            <a:off x="4334713" y="4595081"/>
            <a:ext cx="249882" cy="249138"/>
            <a:chOff x="4941177" y="3859206"/>
            <a:chExt cx="277647" cy="276819"/>
          </a:xfrm>
          <a:solidFill>
            <a:srgbClr val="00947F"/>
          </a:solidFill>
        </p:grpSpPr>
        <p:sp>
          <p:nvSpPr>
            <p:cNvPr id="65" name="Oval 64">
              <a:extLst>
                <a:ext uri="{FF2B5EF4-FFF2-40B4-BE49-F238E27FC236}">
                  <a16:creationId xmlns:a16="http://schemas.microsoft.com/office/drawing/2014/main" id="{7FFC33BF-4D89-41CE-A3B3-C51768D65241}"/>
                </a:ext>
              </a:extLst>
            </p:cNvPr>
            <p:cNvSpPr>
              <a:spLocks noChangeArrowheads="1"/>
            </p:cNvSpPr>
            <p:nvPr/>
          </p:nvSpPr>
          <p:spPr bwMode="auto">
            <a:xfrm>
              <a:off x="5012797" y="3930274"/>
              <a:ext cx="134408" cy="1346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sp>
          <p:nvSpPr>
            <p:cNvPr id="66" name="Freeform 22">
              <a:extLst>
                <a:ext uri="{FF2B5EF4-FFF2-40B4-BE49-F238E27FC236}">
                  <a16:creationId xmlns:a16="http://schemas.microsoft.com/office/drawing/2014/main" id="{69151508-8C0B-4BE5-884D-6C41C9B5A714}"/>
                </a:ext>
              </a:extLst>
            </p:cNvPr>
            <p:cNvSpPr>
              <a:spLocks noEditPoints="1"/>
            </p:cNvSpPr>
            <p:nvPr/>
          </p:nvSpPr>
          <p:spPr bwMode="auto">
            <a:xfrm>
              <a:off x="4941177" y="3859206"/>
              <a:ext cx="277647" cy="276819"/>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grpSp>
      <p:sp>
        <p:nvSpPr>
          <p:cNvPr id="68" name="TextBox 67">
            <a:extLst>
              <a:ext uri="{FF2B5EF4-FFF2-40B4-BE49-F238E27FC236}">
                <a16:creationId xmlns:a16="http://schemas.microsoft.com/office/drawing/2014/main" id="{7555B213-25BE-4C89-8FE0-AFC284990416}"/>
              </a:ext>
            </a:extLst>
          </p:cNvPr>
          <p:cNvSpPr txBox="1"/>
          <p:nvPr/>
        </p:nvSpPr>
        <p:spPr>
          <a:xfrm>
            <a:off x="4968552" y="256521"/>
            <a:ext cx="6096000" cy="502702"/>
          </a:xfrm>
          <a:prstGeom prst="rect">
            <a:avLst/>
          </a:prstGeom>
          <a:noFill/>
        </p:spPr>
        <p:txBody>
          <a:bodyPr wrap="square">
            <a:spAutoFit/>
          </a:body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F218B"/>
                </a:solidFill>
                <a:effectLst/>
                <a:uLnTx/>
                <a:uFillTx/>
                <a:latin typeface="Helvetica" panose="020B0604020202020204" pitchFamily="34" charset="0"/>
                <a:ea typeface="+mn-ea"/>
                <a:cs typeface="Helvetica" panose="020B0604020202020204" pitchFamily="34" charset="0"/>
              </a:rPr>
              <a:t>Background</a:t>
            </a:r>
            <a:endParaRPr kumimoji="0" lang="en-IE" sz="3000" b="1" i="0" u="none" strike="noStrike" kern="1200" cap="none" spc="0" normalizeH="0" baseline="0" noProof="0" dirty="0">
              <a:ln>
                <a:noFill/>
              </a:ln>
              <a:solidFill>
                <a:srgbClr val="0F218B"/>
              </a:solidFill>
              <a:effectLst/>
              <a:uLnTx/>
              <a:uFillTx/>
              <a:latin typeface="Helvetica" panose="020B0604020202020204" pitchFamily="34" charset="0"/>
              <a:ea typeface="+mn-ea"/>
              <a:cs typeface="Helvetica" panose="020B0604020202020204" pitchFamily="34" charset="0"/>
            </a:endParaRPr>
          </a:p>
        </p:txBody>
      </p:sp>
      <p:sp>
        <p:nvSpPr>
          <p:cNvPr id="69" name="Rechteck 1">
            <a:extLst>
              <a:ext uri="{FF2B5EF4-FFF2-40B4-BE49-F238E27FC236}">
                <a16:creationId xmlns:a16="http://schemas.microsoft.com/office/drawing/2014/main" id="{A41DBBE6-3CB4-4C34-8259-61B7FC175693}"/>
              </a:ext>
            </a:extLst>
          </p:cNvPr>
          <p:cNvSpPr/>
          <p:nvPr/>
        </p:nvSpPr>
        <p:spPr>
          <a:xfrm flipH="1">
            <a:off x="4877494" y="17352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0FB29A"/>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4D7A5713-EDBC-4BED-9452-D4042C71D836}"/>
              </a:ext>
            </a:extLst>
          </p:cNvPr>
          <p:cNvSpPr txBox="1"/>
          <p:nvPr/>
        </p:nvSpPr>
        <p:spPr>
          <a:xfrm>
            <a:off x="4743316" y="5517232"/>
            <a:ext cx="744868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A3A3F"/>
                </a:solidFill>
                <a:effectLst/>
                <a:uLnTx/>
                <a:uFillTx/>
                <a:latin typeface="Helvetica" panose="020B0604020202020204" pitchFamily="34" charset="0"/>
                <a:ea typeface="+mn-ea"/>
                <a:cs typeface="Helvetica" panose="020B0604020202020204" pitchFamily="34" charset="0"/>
              </a:rPr>
              <a:t>By proactively and factually identifying any system adequacy challenges, ERAA supports decision-makers in ensuring secure, affordable and sustainable energy to citizens and industries.</a:t>
            </a:r>
            <a:endParaRPr kumimoji="0" lang="en-IE" sz="1600" b="0" i="0" u="none" strike="noStrike" kern="1200" cap="none" spc="0" normalizeH="0" baseline="0" noProof="0" dirty="0">
              <a:ln>
                <a:noFill/>
              </a:ln>
              <a:solidFill>
                <a:srgbClr val="3A3A3F"/>
              </a:solidFill>
              <a:effectLst/>
              <a:uLnTx/>
              <a:uFillTx/>
              <a:latin typeface="Trebuchet MS"/>
              <a:ea typeface="+mn-ea"/>
              <a:cs typeface="+mn-cs"/>
            </a:endParaRPr>
          </a:p>
        </p:txBody>
      </p:sp>
      <p:grpSp>
        <p:nvGrpSpPr>
          <p:cNvPr id="26" name="Group 25">
            <a:extLst>
              <a:ext uri="{FF2B5EF4-FFF2-40B4-BE49-F238E27FC236}">
                <a16:creationId xmlns:a16="http://schemas.microsoft.com/office/drawing/2014/main" id="{473B98A1-00AC-4C96-9C97-3C62738471E5}"/>
              </a:ext>
            </a:extLst>
          </p:cNvPr>
          <p:cNvGrpSpPr/>
          <p:nvPr/>
        </p:nvGrpSpPr>
        <p:grpSpPr>
          <a:xfrm>
            <a:off x="4358218" y="5600227"/>
            <a:ext cx="249882" cy="249138"/>
            <a:chOff x="4941177" y="3859206"/>
            <a:chExt cx="277647" cy="276819"/>
          </a:xfrm>
          <a:solidFill>
            <a:srgbClr val="00947F"/>
          </a:solidFill>
        </p:grpSpPr>
        <p:sp>
          <p:nvSpPr>
            <p:cNvPr id="27" name="Oval 26">
              <a:extLst>
                <a:ext uri="{FF2B5EF4-FFF2-40B4-BE49-F238E27FC236}">
                  <a16:creationId xmlns:a16="http://schemas.microsoft.com/office/drawing/2014/main" id="{BB3FB8F9-4D58-4DD0-8A60-10B37A7B813A}"/>
                </a:ext>
              </a:extLst>
            </p:cNvPr>
            <p:cNvSpPr>
              <a:spLocks noChangeArrowheads="1"/>
            </p:cNvSpPr>
            <p:nvPr/>
          </p:nvSpPr>
          <p:spPr bwMode="auto">
            <a:xfrm>
              <a:off x="5012797" y="3930274"/>
              <a:ext cx="134408" cy="13468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sp>
          <p:nvSpPr>
            <p:cNvPr id="28" name="Freeform 22">
              <a:extLst>
                <a:ext uri="{FF2B5EF4-FFF2-40B4-BE49-F238E27FC236}">
                  <a16:creationId xmlns:a16="http://schemas.microsoft.com/office/drawing/2014/main" id="{4FE64386-8B99-4E9F-AFEE-2F9F38487E44}"/>
                </a:ext>
              </a:extLst>
            </p:cNvPr>
            <p:cNvSpPr>
              <a:spLocks noEditPoints="1"/>
            </p:cNvSpPr>
            <p:nvPr/>
          </p:nvSpPr>
          <p:spPr bwMode="auto">
            <a:xfrm>
              <a:off x="4941177" y="3859206"/>
              <a:ext cx="277647" cy="276819"/>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264" b="0" i="0" u="none" strike="noStrike" kern="1200" cap="none" spc="0" normalizeH="0" baseline="0" noProof="0">
                <a:ln>
                  <a:noFill/>
                </a:ln>
                <a:solidFill>
                  <a:srgbClr val="FFFFFF"/>
                </a:solidFill>
                <a:effectLst/>
                <a:uLnTx/>
                <a:uFillTx/>
                <a:latin typeface="Trebuchet MS"/>
                <a:ea typeface="+mn-ea"/>
                <a:cs typeface="+mn-cs"/>
              </a:endParaRPr>
            </a:p>
          </p:txBody>
        </p:sp>
      </p:grpSp>
    </p:spTree>
    <p:extLst>
      <p:ext uri="{BB962C8B-B14F-4D97-AF65-F5344CB8AC3E}">
        <p14:creationId xmlns:p14="http://schemas.microsoft.com/office/powerpoint/2010/main" val="39700568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BFBB3DF-8657-B229-B231-00510E1C5CC3}"/>
              </a:ext>
            </a:extLst>
          </p:cNvPr>
          <p:cNvGraphicFramePr/>
          <p:nvPr>
            <p:extLst>
              <p:ext uri="{D42A27DB-BD31-4B8C-83A1-F6EECF244321}">
                <p14:modId xmlns:p14="http://schemas.microsoft.com/office/powerpoint/2010/main" val="1071724399"/>
              </p:ext>
            </p:extLst>
          </p:nvPr>
        </p:nvGraphicFramePr>
        <p:xfrm>
          <a:off x="5489292" y="6391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212C710-6867-486B-A5DA-60886A134558}"/>
              </a:ext>
            </a:extLst>
          </p:cNvPr>
          <p:cNvSpPr>
            <a:spLocks noGrp="1"/>
          </p:cNvSpPr>
          <p:nvPr>
            <p:ph type="title"/>
          </p:nvPr>
        </p:nvSpPr>
        <p:spPr>
          <a:xfrm>
            <a:off x="382588" y="461963"/>
            <a:ext cx="11617325" cy="357187"/>
          </a:xfrm>
        </p:spPr>
        <p:txBody>
          <a:bodyPr>
            <a:normAutofit fontScale="90000"/>
          </a:bodyPr>
          <a:lstStyle/>
          <a:p>
            <a:r>
              <a:rPr lang="en-GB" dirty="0"/>
              <a:t>Euphemia algorithm - Background</a:t>
            </a:r>
          </a:p>
        </p:txBody>
      </p:sp>
      <p:sp>
        <p:nvSpPr>
          <p:cNvPr id="13" name="Arrow: Bent 12">
            <a:extLst>
              <a:ext uri="{FF2B5EF4-FFF2-40B4-BE49-F238E27FC236}">
                <a16:creationId xmlns:a16="http://schemas.microsoft.com/office/drawing/2014/main" id="{979BAA7E-98DB-420B-9050-5E80E91B3E36}"/>
              </a:ext>
            </a:extLst>
          </p:cNvPr>
          <p:cNvSpPr/>
          <p:nvPr/>
        </p:nvSpPr>
        <p:spPr>
          <a:xfrm rot="10800000" flipH="1">
            <a:off x="1583703" y="4874318"/>
            <a:ext cx="810706" cy="10453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11879824-FC70-4C84-ACD4-0B407AFB948D}"/>
              </a:ext>
            </a:extLst>
          </p:cNvPr>
          <p:cNvSpPr txBox="1"/>
          <p:nvPr/>
        </p:nvSpPr>
        <p:spPr>
          <a:xfrm>
            <a:off x="2394409" y="5413000"/>
            <a:ext cx="5219822" cy="584775"/>
          </a:xfrm>
          <a:custGeom>
            <a:avLst/>
            <a:gdLst>
              <a:gd name="connsiteX0" fmla="*/ 0 w 4487158"/>
              <a:gd name="connsiteY0" fmla="*/ 0 h 1200329"/>
              <a:gd name="connsiteX1" fmla="*/ 4487158 w 4487158"/>
              <a:gd name="connsiteY1" fmla="*/ 0 h 1200329"/>
              <a:gd name="connsiteX2" fmla="*/ 4487158 w 4487158"/>
              <a:gd name="connsiteY2" fmla="*/ 1200329 h 1200329"/>
              <a:gd name="connsiteX3" fmla="*/ 0 w 4487158"/>
              <a:gd name="connsiteY3" fmla="*/ 1200329 h 1200329"/>
              <a:gd name="connsiteX4" fmla="*/ 0 w 4487158"/>
              <a:gd name="connsiteY4" fmla="*/ 0 h 1200329"/>
              <a:gd name="connsiteX0" fmla="*/ 0 w 4487158"/>
              <a:gd name="connsiteY0" fmla="*/ 0 h 1200329"/>
              <a:gd name="connsiteX1" fmla="*/ 4477731 w 4487158"/>
              <a:gd name="connsiteY1" fmla="*/ 9427 h 1200329"/>
              <a:gd name="connsiteX2" fmla="*/ 4487158 w 4487158"/>
              <a:gd name="connsiteY2" fmla="*/ 1200329 h 1200329"/>
              <a:gd name="connsiteX3" fmla="*/ 0 w 4487158"/>
              <a:gd name="connsiteY3" fmla="*/ 1200329 h 1200329"/>
              <a:gd name="connsiteX4" fmla="*/ 0 w 4487158"/>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158" h="1200329">
                <a:moveTo>
                  <a:pt x="0" y="0"/>
                </a:moveTo>
                <a:lnTo>
                  <a:pt x="4477731" y="9427"/>
                </a:lnTo>
                <a:cubicBezTo>
                  <a:pt x="4480873" y="406394"/>
                  <a:pt x="4484016" y="803362"/>
                  <a:pt x="4487158" y="1200329"/>
                </a:cubicBezTo>
                <a:lnTo>
                  <a:pt x="0" y="1200329"/>
                </a:lnTo>
                <a:lnTo>
                  <a:pt x="0" y="0"/>
                </a:lnTo>
                <a:close/>
              </a:path>
            </a:pathLst>
          </a:custGeom>
          <a:noFill/>
          <a:ln>
            <a:solidFill>
              <a:schemeClr val="tx1"/>
            </a:solidFill>
          </a:ln>
        </p:spPr>
        <p:txBody>
          <a:bodyPr wrap="square">
            <a:spAutoFit/>
          </a:bodyPr>
          <a:lstStyle/>
          <a:p>
            <a:r>
              <a:rPr lang="en-GB" sz="1600" dirty="0"/>
              <a:t>EUPHEMIA runs a combinatorial optimization process structured in four different phases. </a:t>
            </a:r>
          </a:p>
        </p:txBody>
      </p:sp>
      <p:sp>
        <p:nvSpPr>
          <p:cNvPr id="2" name="Rectangle 1">
            <a:extLst>
              <a:ext uri="{FF2B5EF4-FFF2-40B4-BE49-F238E27FC236}">
                <a16:creationId xmlns:a16="http://schemas.microsoft.com/office/drawing/2014/main" id="{5536482F-5312-E3B2-5C90-F473BE3275E2}"/>
              </a:ext>
            </a:extLst>
          </p:cNvPr>
          <p:cNvSpPr/>
          <p:nvPr/>
        </p:nvSpPr>
        <p:spPr>
          <a:xfrm>
            <a:off x="382588" y="1291738"/>
            <a:ext cx="6937548" cy="3615695"/>
          </a:xfrm>
          <a:prstGeom prst="rect">
            <a:avLst/>
          </a:prstGeom>
        </p:spPr>
        <p:txBody>
          <a:bodyPr/>
          <a:lstStyle/>
          <a:p>
            <a:pPr lvl="0"/>
            <a:r>
              <a:rPr lang="en-GB" sz="2400" dirty="0">
                <a:solidFill>
                  <a:schemeClr val="accent2"/>
                </a:solidFill>
              </a:rPr>
              <a:t>Purpose</a:t>
            </a:r>
            <a:endParaRPr lang="en-GB" dirty="0">
              <a:solidFill>
                <a:schemeClr val="accent2"/>
              </a:solidFill>
            </a:endParaRPr>
          </a:p>
          <a:p>
            <a:pPr lvl="0"/>
            <a:endParaRPr lang="en-GB" dirty="0">
              <a:solidFill>
                <a:schemeClr val="accent2"/>
              </a:solidFill>
            </a:endParaRPr>
          </a:p>
          <a:p>
            <a:pPr marL="285750" lvl="0" indent="-285750">
              <a:buFont typeface="Arial" panose="020B0604020202020204" pitchFamily="34" charset="0"/>
              <a:buChar char="•"/>
            </a:pPr>
            <a:r>
              <a:rPr lang="en-GB" dirty="0"/>
              <a:t>Solving the Day-Ahead European Market Coupling problem maximising social welfare</a:t>
            </a:r>
          </a:p>
          <a:p>
            <a:pPr marL="285750" lvl="0" indent="-285750">
              <a:buFont typeface="Arial" panose="020B0604020202020204" pitchFamily="34" charset="0"/>
              <a:buChar char="•"/>
            </a:pPr>
            <a:endParaRPr lang="en-GB" dirty="0"/>
          </a:p>
          <a:p>
            <a:pPr lvl="0"/>
            <a:r>
              <a:rPr lang="en-GB" sz="2400" dirty="0">
                <a:solidFill>
                  <a:schemeClr val="accent2"/>
                </a:solidFill>
              </a:rPr>
              <a:t>Outcome</a:t>
            </a:r>
          </a:p>
          <a:p>
            <a:pPr lvl="0"/>
            <a:endParaRPr lang="en-GB" dirty="0">
              <a:solidFill>
                <a:schemeClr val="accent2"/>
              </a:solidFill>
            </a:endParaRPr>
          </a:p>
          <a:p>
            <a:pPr marL="285750" lvl="0" indent="-285750">
              <a:buFont typeface="Arial" panose="020B0604020202020204" pitchFamily="34" charset="0"/>
              <a:buChar char="•"/>
            </a:pPr>
            <a:r>
              <a:rPr lang="en-US" dirty="0"/>
              <a:t>Market clearing prices, matched volumes, and net positions for each bidding zone </a:t>
            </a:r>
            <a:br>
              <a:rPr lang="en-US" dirty="0"/>
            </a:br>
            <a:endParaRPr lang="en-US" dirty="0"/>
          </a:p>
          <a:p>
            <a:pPr marL="285750" lvl="0" indent="-285750">
              <a:buFont typeface="Arial" panose="020B0604020202020204" pitchFamily="34" charset="0"/>
              <a:buChar char="•"/>
            </a:pPr>
            <a:r>
              <a:rPr lang="en-US" dirty="0"/>
              <a:t>Interconnector flows </a:t>
            </a:r>
            <a:endParaRPr lang="en-GB" dirty="0"/>
          </a:p>
        </p:txBody>
      </p:sp>
      <p:sp>
        <p:nvSpPr>
          <p:cNvPr id="3" name="Oval 2">
            <a:extLst>
              <a:ext uri="{FF2B5EF4-FFF2-40B4-BE49-F238E27FC236}">
                <a16:creationId xmlns:a16="http://schemas.microsoft.com/office/drawing/2014/main" id="{1A644A4F-E31F-40D1-85AB-0B296DA9DC81}"/>
              </a:ext>
            </a:extLst>
          </p:cNvPr>
          <p:cNvSpPr/>
          <p:nvPr/>
        </p:nvSpPr>
        <p:spPr>
          <a:xfrm>
            <a:off x="8293152" y="4005064"/>
            <a:ext cx="2520280" cy="1080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1A6F814-9891-4EEC-BF39-8FC6DCC85EA4}"/>
              </a:ext>
            </a:extLst>
          </p:cNvPr>
          <p:cNvSpPr txBox="1"/>
          <p:nvPr/>
        </p:nvSpPr>
        <p:spPr>
          <a:xfrm>
            <a:off x="479376" y="6394694"/>
            <a:ext cx="8127999" cy="338554"/>
          </a:xfrm>
          <a:prstGeom prst="rect">
            <a:avLst/>
          </a:prstGeom>
          <a:noFill/>
        </p:spPr>
        <p:txBody>
          <a:bodyPr wrap="square">
            <a:spAutoFit/>
          </a:bodyPr>
          <a:lstStyle/>
          <a:p>
            <a:r>
              <a:rPr lang="en-GB" sz="1600" dirty="0"/>
              <a:t>*PUN is defined as the average of the zonal prices weighted by zonal consumption</a:t>
            </a:r>
          </a:p>
        </p:txBody>
      </p:sp>
    </p:spTree>
    <p:extLst>
      <p:ext uri="{BB962C8B-B14F-4D97-AF65-F5344CB8AC3E}">
        <p14:creationId xmlns:p14="http://schemas.microsoft.com/office/powerpoint/2010/main" val="3721363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9C73-51EF-473E-BD09-757576FCC383}"/>
              </a:ext>
            </a:extLst>
          </p:cNvPr>
          <p:cNvSpPr>
            <a:spLocks noGrp="1"/>
          </p:cNvSpPr>
          <p:nvPr>
            <p:ph type="title"/>
          </p:nvPr>
        </p:nvSpPr>
        <p:spPr>
          <a:xfrm>
            <a:off x="382588" y="443348"/>
            <a:ext cx="11617788" cy="356467"/>
          </a:xfrm>
        </p:spPr>
        <p:txBody>
          <a:bodyPr>
            <a:normAutofit fontScale="90000"/>
          </a:bodyPr>
          <a:lstStyle/>
          <a:p>
            <a:r>
              <a:rPr lang="en-US" dirty="0"/>
              <a:t>Volume Indeterminacy</a:t>
            </a:r>
            <a:endParaRPr lang="en-GB" dirty="0"/>
          </a:p>
        </p:txBody>
      </p:sp>
      <p:sp>
        <p:nvSpPr>
          <p:cNvPr id="5" name="Rectangle 4">
            <a:extLst>
              <a:ext uri="{FF2B5EF4-FFF2-40B4-BE49-F238E27FC236}">
                <a16:creationId xmlns:a16="http://schemas.microsoft.com/office/drawing/2014/main" id="{973D3191-8A7B-4855-AE1A-E6BD796CE90D}"/>
              </a:ext>
            </a:extLst>
          </p:cNvPr>
          <p:cNvSpPr/>
          <p:nvPr/>
        </p:nvSpPr>
        <p:spPr>
          <a:xfrm>
            <a:off x="2536578" y="3513317"/>
            <a:ext cx="2551310" cy="548675"/>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1. </a:t>
            </a:r>
            <a:r>
              <a:rPr kumimoji="0" lang="en-BE" sz="1800" b="0" i="0" u="none" strike="noStrike" kern="1200" cap="none" spc="0" normalizeH="0" baseline="0" noProof="0" dirty="0">
                <a:ln>
                  <a:noFill/>
                </a:ln>
                <a:solidFill>
                  <a:srgbClr val="FFFFFF"/>
                </a:solidFill>
                <a:effectLst/>
                <a:uLnTx/>
                <a:uFillTx/>
                <a:latin typeface="Calibri" panose="020F0502020204030204"/>
                <a:ea typeface="+mn-ea"/>
                <a:cs typeface="+mn-cs"/>
              </a:rPr>
              <a:t>Curtailment minimization</a:t>
            </a:r>
          </a:p>
        </p:txBody>
      </p:sp>
      <p:sp>
        <p:nvSpPr>
          <p:cNvPr id="7" name="Rectangle 6">
            <a:extLst>
              <a:ext uri="{FF2B5EF4-FFF2-40B4-BE49-F238E27FC236}">
                <a16:creationId xmlns:a16="http://schemas.microsoft.com/office/drawing/2014/main" id="{90D9F9FB-BF2B-4658-A351-C53970BBF8F0}"/>
              </a:ext>
            </a:extLst>
          </p:cNvPr>
          <p:cNvSpPr/>
          <p:nvPr/>
        </p:nvSpPr>
        <p:spPr>
          <a:xfrm>
            <a:off x="2536576" y="4722806"/>
            <a:ext cx="2551305" cy="584775"/>
          </a:xfrm>
          <a:prstGeom prst="rect">
            <a:avLst/>
          </a:prstGeom>
          <a:solidFill>
            <a:schemeClr val="accent1">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Calibri" panose="020F0502020204030204"/>
              </a:rPr>
              <a:t>2.</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lang="en-US" dirty="0">
                <a:solidFill>
                  <a:srgbClr val="FFFFFF"/>
                </a:solidFill>
                <a:latin typeface="Calibri" panose="020F0502020204030204"/>
              </a:rPr>
              <a:t>Curtailment sharing</a:t>
            </a:r>
            <a:endParaRPr kumimoji="0" lang="en-B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20" name="Diagram 19">
            <a:extLst>
              <a:ext uri="{FF2B5EF4-FFF2-40B4-BE49-F238E27FC236}">
                <a16:creationId xmlns:a16="http://schemas.microsoft.com/office/drawing/2014/main" id="{081D35A8-9254-4E3A-8A50-2D8E51E511A2}"/>
              </a:ext>
            </a:extLst>
          </p:cNvPr>
          <p:cNvGraphicFramePr/>
          <p:nvPr/>
        </p:nvGraphicFramePr>
        <p:xfrm>
          <a:off x="588443" y="1822281"/>
          <a:ext cx="10675332" cy="105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2" name="Connector: Curved 21">
            <a:extLst>
              <a:ext uri="{FF2B5EF4-FFF2-40B4-BE49-F238E27FC236}">
                <a16:creationId xmlns:a16="http://schemas.microsoft.com/office/drawing/2014/main" id="{B17B3AB0-965F-4769-AFAF-44F2465E42D8}"/>
              </a:ext>
            </a:extLst>
          </p:cNvPr>
          <p:cNvCxnSpPr>
            <a:cxnSpLocks/>
            <a:endCxn id="23" idx="1"/>
          </p:cNvCxnSpPr>
          <p:nvPr/>
        </p:nvCxnSpPr>
        <p:spPr>
          <a:xfrm>
            <a:off x="5087881" y="3789040"/>
            <a:ext cx="2915476" cy="809130"/>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84FA76C-B294-45A4-BC0E-B9ECD14FD206}"/>
              </a:ext>
            </a:extLst>
          </p:cNvPr>
          <p:cNvSpPr txBox="1"/>
          <p:nvPr/>
        </p:nvSpPr>
        <p:spPr>
          <a:xfrm>
            <a:off x="8003357" y="3936450"/>
            <a:ext cx="3853277" cy="132343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GB" sz="1600" dirty="0"/>
              <a:t>Mitigation measure that prevents PTOs* (price taking order) to be curtailed.</a:t>
            </a:r>
          </a:p>
          <a:p>
            <a:pPr marL="285750" indent="-285750">
              <a:buFont typeface="Arial" panose="020B0604020202020204" pitchFamily="34" charset="0"/>
              <a:buChar char="•"/>
            </a:pPr>
            <a:r>
              <a:rPr lang="en-GB" sz="1600" dirty="0"/>
              <a:t>A fair distribution of curtailment across the involved markets.</a:t>
            </a:r>
          </a:p>
        </p:txBody>
      </p:sp>
      <p:sp>
        <p:nvSpPr>
          <p:cNvPr id="26" name="TextBox 25">
            <a:extLst>
              <a:ext uri="{FF2B5EF4-FFF2-40B4-BE49-F238E27FC236}">
                <a16:creationId xmlns:a16="http://schemas.microsoft.com/office/drawing/2014/main" id="{A03B1924-750B-4B15-AE70-A9A231DBB22A}"/>
              </a:ext>
            </a:extLst>
          </p:cNvPr>
          <p:cNvSpPr txBox="1"/>
          <p:nvPr/>
        </p:nvSpPr>
        <p:spPr>
          <a:xfrm>
            <a:off x="2279576" y="6369177"/>
            <a:ext cx="7632848" cy="369332"/>
          </a:xfrm>
          <a:prstGeom prst="rect">
            <a:avLst/>
          </a:prstGeom>
          <a:noFill/>
        </p:spPr>
        <p:txBody>
          <a:bodyPr wrap="square" rtlCol="0">
            <a:spAutoFit/>
          </a:bodyPr>
          <a:lstStyle/>
          <a:p>
            <a:r>
              <a:rPr lang="en-GB" sz="1600" dirty="0"/>
              <a:t>*PTOs: orders submitted at the price bounds set by the exchanges</a:t>
            </a:r>
            <a:r>
              <a:rPr lang="en-GB" dirty="0"/>
              <a:t>.</a:t>
            </a:r>
          </a:p>
        </p:txBody>
      </p:sp>
      <p:sp>
        <p:nvSpPr>
          <p:cNvPr id="16" name="Text Placeholder 15">
            <a:extLst>
              <a:ext uri="{FF2B5EF4-FFF2-40B4-BE49-F238E27FC236}">
                <a16:creationId xmlns:a16="http://schemas.microsoft.com/office/drawing/2014/main" id="{2B54213D-83A6-443C-BC43-39D038829DC7}"/>
              </a:ext>
            </a:extLst>
          </p:cNvPr>
          <p:cNvSpPr>
            <a:spLocks noGrp="1"/>
          </p:cNvSpPr>
          <p:nvPr>
            <p:ph type="body" sz="quarter" idx="12"/>
          </p:nvPr>
        </p:nvSpPr>
        <p:spPr/>
        <p:txBody>
          <a:bodyPr/>
          <a:lstStyle/>
          <a:p>
            <a:r>
              <a:rPr lang="en-US" dirty="0"/>
              <a:t>ERAA performs the </a:t>
            </a:r>
            <a:r>
              <a:rPr lang="en-US"/>
              <a:t>curtailment </a:t>
            </a:r>
            <a:r>
              <a:rPr lang="en-US" dirty="0"/>
              <a:t>sharing</a:t>
            </a:r>
            <a:r>
              <a:rPr lang="en-US"/>
              <a:t> following </a:t>
            </a:r>
            <a:r>
              <a:rPr lang="en-US" dirty="0"/>
              <a:t>the</a:t>
            </a:r>
            <a:r>
              <a:rPr lang="en-US"/>
              <a:t> Volume indeterminacy </a:t>
            </a:r>
            <a:r>
              <a:rPr lang="en-US" dirty="0"/>
              <a:t>rules</a:t>
            </a:r>
            <a:endParaRPr lang="en-GB" dirty="0"/>
          </a:p>
        </p:txBody>
      </p:sp>
      <p:cxnSp>
        <p:nvCxnSpPr>
          <p:cNvPr id="21" name="Connector: Curved 20">
            <a:extLst>
              <a:ext uri="{FF2B5EF4-FFF2-40B4-BE49-F238E27FC236}">
                <a16:creationId xmlns:a16="http://schemas.microsoft.com/office/drawing/2014/main" id="{3AB4808C-FF1E-41EB-8286-4E4E8F5E7BE3}"/>
              </a:ext>
            </a:extLst>
          </p:cNvPr>
          <p:cNvCxnSpPr>
            <a:cxnSpLocks/>
            <a:stCxn id="7" idx="3"/>
            <a:endCxn id="23" idx="1"/>
          </p:cNvCxnSpPr>
          <p:nvPr/>
        </p:nvCxnSpPr>
        <p:spPr>
          <a:xfrm flipV="1">
            <a:off x="5087881" y="4598170"/>
            <a:ext cx="2915476" cy="4170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9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FF9A-2A4F-4020-84C6-71B212CDAE4C}"/>
              </a:ext>
            </a:extLst>
          </p:cNvPr>
          <p:cNvSpPr>
            <a:spLocks noGrp="1"/>
          </p:cNvSpPr>
          <p:nvPr>
            <p:ph type="title"/>
          </p:nvPr>
        </p:nvSpPr>
        <p:spPr>
          <a:xfrm>
            <a:off x="354708" y="673573"/>
            <a:ext cx="11617788" cy="356467"/>
          </a:xfrm>
        </p:spPr>
        <p:txBody>
          <a:bodyPr>
            <a:normAutofit fontScale="90000"/>
          </a:bodyPr>
          <a:lstStyle/>
          <a:p>
            <a:r>
              <a:rPr lang="en-US" dirty="0"/>
              <a:t>Curtailment minimization </a:t>
            </a:r>
            <a:r>
              <a:rPr lang="en-GB" dirty="0"/>
              <a:t>prevents</a:t>
            </a:r>
            <a:r>
              <a:rPr lang="en-GB"/>
              <a:t> </a:t>
            </a:r>
            <a:r>
              <a:rPr lang="en-GB" dirty="0"/>
              <a:t>order curtailment situations to </a:t>
            </a:r>
            <a:r>
              <a:rPr lang="en-GB"/>
              <a:t>be deteriorated</a:t>
            </a:r>
            <a:br>
              <a:rPr lang="en-GB" dirty="0"/>
            </a:br>
            <a:endParaRPr lang="en-GB" dirty="0"/>
          </a:p>
        </p:txBody>
      </p:sp>
      <p:pic>
        <p:nvPicPr>
          <p:cNvPr id="13" name="Picture 12">
            <a:extLst>
              <a:ext uri="{FF2B5EF4-FFF2-40B4-BE49-F238E27FC236}">
                <a16:creationId xmlns:a16="http://schemas.microsoft.com/office/drawing/2014/main" id="{2D8A0DE7-1A8A-4F86-8E80-AE2DE6C0284D}"/>
              </a:ext>
            </a:extLst>
          </p:cNvPr>
          <p:cNvPicPr>
            <a:picLocks noChangeAspect="1"/>
          </p:cNvPicPr>
          <p:nvPr/>
        </p:nvPicPr>
        <p:blipFill>
          <a:blip r:embed="rId3"/>
          <a:stretch>
            <a:fillRect/>
          </a:stretch>
        </p:blipFill>
        <p:spPr>
          <a:xfrm>
            <a:off x="382588" y="3222053"/>
            <a:ext cx="5158869" cy="3011368"/>
          </a:xfrm>
          <a:prstGeom prst="rect">
            <a:avLst/>
          </a:prstGeom>
        </p:spPr>
      </p:pic>
      <p:graphicFrame>
        <p:nvGraphicFramePr>
          <p:cNvPr id="7" name="Diagram 6">
            <a:extLst>
              <a:ext uri="{FF2B5EF4-FFF2-40B4-BE49-F238E27FC236}">
                <a16:creationId xmlns:a16="http://schemas.microsoft.com/office/drawing/2014/main" id="{C4D748FD-9E5E-49FD-8374-348CD02CB4AD}"/>
              </a:ext>
            </a:extLst>
          </p:cNvPr>
          <p:cNvGraphicFramePr/>
          <p:nvPr>
            <p:extLst>
              <p:ext uri="{D42A27DB-BD31-4B8C-83A1-F6EECF244321}">
                <p14:modId xmlns:p14="http://schemas.microsoft.com/office/powerpoint/2010/main" val="1510272677"/>
              </p:ext>
            </p:extLst>
          </p:nvPr>
        </p:nvGraphicFramePr>
        <p:xfrm>
          <a:off x="382588" y="1634894"/>
          <a:ext cx="11116015" cy="954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4" name="Connector: Curved 13">
            <a:extLst>
              <a:ext uri="{FF2B5EF4-FFF2-40B4-BE49-F238E27FC236}">
                <a16:creationId xmlns:a16="http://schemas.microsoft.com/office/drawing/2014/main" id="{1549DC45-2597-4332-B9B5-49473C4C201E}"/>
              </a:ext>
            </a:extLst>
          </p:cNvPr>
          <p:cNvCxnSpPr>
            <a:cxnSpLocks/>
            <a:stCxn id="13" idx="3"/>
          </p:cNvCxnSpPr>
          <p:nvPr/>
        </p:nvCxnSpPr>
        <p:spPr>
          <a:xfrm flipV="1">
            <a:off x="5541457" y="3933869"/>
            <a:ext cx="1585207" cy="79386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CCA68B-6FB1-49B4-B6B7-6B6BB39C67A5}"/>
              </a:ext>
            </a:extLst>
          </p:cNvPr>
          <p:cNvSpPr txBox="1"/>
          <p:nvPr/>
        </p:nvSpPr>
        <p:spPr>
          <a:xfrm>
            <a:off x="7126664" y="3222053"/>
            <a:ext cx="5071621" cy="830997"/>
          </a:xfrm>
          <a:prstGeom prst="rect">
            <a:avLst/>
          </a:prstGeom>
          <a:noFill/>
          <a:ln>
            <a:solidFill>
              <a:schemeClr val="accent1">
                <a:lumMod val="60000"/>
                <a:lumOff val="40000"/>
              </a:schemeClr>
            </a:solidFill>
          </a:ln>
        </p:spPr>
        <p:txBody>
          <a:bodyPr wrap="square" rtlCol="0">
            <a:spAutoFit/>
          </a:bodyPr>
          <a:lstStyle/>
          <a:p>
            <a:r>
              <a:rPr lang="en-GB" sz="1600" dirty="0"/>
              <a:t>Enforcement of local matching of price-taking hourly orders with hourly orders from the opposite sense in the same bidding zone as a counterpart. </a:t>
            </a:r>
            <a:endParaRPr lang="en-GB" sz="1200" dirty="0"/>
          </a:p>
        </p:txBody>
      </p:sp>
      <p:sp>
        <p:nvSpPr>
          <p:cNvPr id="18" name="TextBox 17">
            <a:extLst>
              <a:ext uri="{FF2B5EF4-FFF2-40B4-BE49-F238E27FC236}">
                <a16:creationId xmlns:a16="http://schemas.microsoft.com/office/drawing/2014/main" id="{AE5D3AAB-0970-44A8-BDF6-F9B381E22436}"/>
              </a:ext>
            </a:extLst>
          </p:cNvPr>
          <p:cNvSpPr txBox="1"/>
          <p:nvPr/>
        </p:nvSpPr>
        <p:spPr>
          <a:xfrm>
            <a:off x="7126664" y="5589240"/>
            <a:ext cx="5065336" cy="584775"/>
          </a:xfrm>
          <a:prstGeom prst="rect">
            <a:avLst/>
          </a:prstGeom>
          <a:noFill/>
          <a:ln>
            <a:solidFill>
              <a:schemeClr val="accent1">
                <a:lumMod val="60000"/>
                <a:lumOff val="40000"/>
              </a:schemeClr>
            </a:solidFill>
          </a:ln>
        </p:spPr>
        <p:txBody>
          <a:bodyPr wrap="square" rtlCol="0">
            <a:spAutoFit/>
          </a:bodyPr>
          <a:lstStyle/>
          <a:p>
            <a:pPr lvl="0"/>
            <a:r>
              <a:rPr lang="en-GB" sz="1600" kern="1200" dirty="0">
                <a:solidFill>
                  <a:prstClr val="black">
                    <a:hueOff val="0"/>
                    <a:satOff val="0"/>
                    <a:lumOff val="0"/>
                    <a:alphaOff val="0"/>
                  </a:prstClr>
                </a:solidFill>
                <a:latin typeface="Calibri" panose="020F0502020204030204"/>
                <a:ea typeface="+mn-ea"/>
                <a:cs typeface="+mn-cs"/>
              </a:rPr>
              <a:t>Adding</a:t>
            </a:r>
            <a:r>
              <a:rPr lang="en-GB" sz="1600" b="1" kern="1200" dirty="0">
                <a:solidFill>
                  <a:prstClr val="black">
                    <a:hueOff val="0"/>
                    <a:satOff val="0"/>
                    <a:lumOff val="0"/>
                    <a:alphaOff val="0"/>
                  </a:prstClr>
                </a:solidFill>
                <a:latin typeface="Calibri" panose="020F0502020204030204"/>
                <a:ea typeface="+mn-ea"/>
                <a:cs typeface="+mn-cs"/>
              </a:rPr>
              <a:t> LOCAL MATCHING </a:t>
            </a:r>
            <a:r>
              <a:rPr lang="en-GB" sz="1600" kern="1200" dirty="0">
                <a:solidFill>
                  <a:prstClr val="black">
                    <a:hueOff val="0"/>
                    <a:satOff val="0"/>
                    <a:lumOff val="0"/>
                    <a:alphaOff val="0"/>
                  </a:prstClr>
                </a:solidFill>
                <a:latin typeface="Calibri" panose="020F0502020204030204"/>
                <a:ea typeface="+mn-ea"/>
                <a:cs typeface="+mn-cs"/>
              </a:rPr>
              <a:t>constraint in the master problem</a:t>
            </a:r>
            <a:r>
              <a:rPr lang="en-GB" sz="1600" dirty="0">
                <a:solidFill>
                  <a:prstClr val="black">
                    <a:hueOff val="0"/>
                    <a:satOff val="0"/>
                    <a:lumOff val="0"/>
                    <a:alphaOff val="0"/>
                  </a:prstClr>
                </a:solidFill>
                <a:latin typeface="Calibri" panose="020F0502020204030204"/>
              </a:rPr>
              <a:t> for each bidding zone.</a:t>
            </a:r>
            <a:endParaRPr lang="en-GB" sz="1600" kern="1200" dirty="0">
              <a:solidFill>
                <a:prstClr val="black">
                  <a:hueOff val="0"/>
                  <a:satOff val="0"/>
                  <a:lumOff val="0"/>
                  <a:alphaOff val="0"/>
                </a:prstClr>
              </a:solidFill>
              <a:latin typeface="Calibri" panose="020F0502020204030204"/>
              <a:ea typeface="+mn-ea"/>
              <a:cs typeface="+mn-cs"/>
            </a:endParaRPr>
          </a:p>
        </p:txBody>
      </p:sp>
      <p:sp>
        <p:nvSpPr>
          <p:cNvPr id="21" name="Arrow: Right 20">
            <a:extLst>
              <a:ext uri="{FF2B5EF4-FFF2-40B4-BE49-F238E27FC236}">
                <a16:creationId xmlns:a16="http://schemas.microsoft.com/office/drawing/2014/main" id="{A4423FD1-4EA4-4C56-81D4-57B06CC3D59B}"/>
              </a:ext>
            </a:extLst>
          </p:cNvPr>
          <p:cNvSpPr/>
          <p:nvPr/>
        </p:nvSpPr>
        <p:spPr>
          <a:xfrm rot="5400000">
            <a:off x="8914216" y="4474243"/>
            <a:ext cx="1536190" cy="693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6" name="TextBox 5">
            <a:extLst>
              <a:ext uri="{FF2B5EF4-FFF2-40B4-BE49-F238E27FC236}">
                <a16:creationId xmlns:a16="http://schemas.microsoft.com/office/drawing/2014/main" id="{1836F6BB-A9A4-4A05-30E2-2BA68FB388FB}"/>
              </a:ext>
            </a:extLst>
          </p:cNvPr>
          <p:cNvSpPr txBox="1"/>
          <p:nvPr/>
        </p:nvSpPr>
        <p:spPr>
          <a:xfrm>
            <a:off x="9999038" y="4194004"/>
            <a:ext cx="1943936" cy="646331"/>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ERAA implementation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2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B968-DE3A-4590-A5FD-189B4A9739A2}"/>
              </a:ext>
            </a:extLst>
          </p:cNvPr>
          <p:cNvSpPr>
            <a:spLocks noGrp="1"/>
          </p:cNvSpPr>
          <p:nvPr>
            <p:ph type="title"/>
          </p:nvPr>
        </p:nvSpPr>
        <p:spPr/>
        <p:txBody>
          <a:bodyPr>
            <a:normAutofit fontScale="90000"/>
          </a:bodyPr>
          <a:lstStyle/>
          <a:p>
            <a:r>
              <a:rPr lang="en-US" dirty="0"/>
              <a:t>Flow factor competition leads to unfair distribution of ENS</a:t>
            </a:r>
            <a:endParaRPr lang="en-GB" dirty="0"/>
          </a:p>
        </p:txBody>
      </p:sp>
      <p:sp>
        <p:nvSpPr>
          <p:cNvPr id="17" name="Arrow: Right 16">
            <a:extLst>
              <a:ext uri="{FF2B5EF4-FFF2-40B4-BE49-F238E27FC236}">
                <a16:creationId xmlns:a16="http://schemas.microsoft.com/office/drawing/2014/main" id="{A01BA8F3-1808-4BFF-8A65-F8F4CB811EB2}"/>
              </a:ext>
            </a:extLst>
          </p:cNvPr>
          <p:cNvSpPr/>
          <p:nvPr/>
        </p:nvSpPr>
        <p:spPr>
          <a:xfrm>
            <a:off x="983432" y="2074259"/>
            <a:ext cx="2097243" cy="472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3" name="Arrow: Right 22">
            <a:extLst>
              <a:ext uri="{FF2B5EF4-FFF2-40B4-BE49-F238E27FC236}">
                <a16:creationId xmlns:a16="http://schemas.microsoft.com/office/drawing/2014/main" id="{8B62B55E-D722-4DB3-87CF-EB4E8B6121E3}"/>
              </a:ext>
            </a:extLst>
          </p:cNvPr>
          <p:cNvSpPr/>
          <p:nvPr/>
        </p:nvSpPr>
        <p:spPr>
          <a:xfrm rot="5400000">
            <a:off x="5828518" y="2990710"/>
            <a:ext cx="725927" cy="438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787F0AD-C27C-49F8-BB11-E0959F2AC25A}"/>
              </a:ext>
            </a:extLst>
          </p:cNvPr>
          <p:cNvSpPr txBox="1"/>
          <p:nvPr/>
        </p:nvSpPr>
        <p:spPr>
          <a:xfrm>
            <a:off x="902663" y="1885395"/>
            <a:ext cx="1954843" cy="369332"/>
          </a:xfrm>
          <a:prstGeom prst="rect">
            <a:avLst/>
          </a:prstGeom>
          <a:noFill/>
        </p:spPr>
        <p:txBody>
          <a:bodyPr wrap="square">
            <a:spAutoFit/>
          </a:bodyPr>
          <a:lstStyle/>
          <a:p>
            <a:pPr algn="ctr"/>
            <a:r>
              <a:rPr lang="en-GB" sz="1800" dirty="0"/>
              <a:t>FBMC constraints</a:t>
            </a:r>
          </a:p>
        </p:txBody>
      </p:sp>
      <p:sp>
        <p:nvSpPr>
          <p:cNvPr id="11" name="Rectangle 10">
            <a:extLst>
              <a:ext uri="{FF2B5EF4-FFF2-40B4-BE49-F238E27FC236}">
                <a16:creationId xmlns:a16="http://schemas.microsoft.com/office/drawing/2014/main" id="{53022DC3-9484-44BD-A578-AE8B4358E17B}"/>
              </a:ext>
            </a:extLst>
          </p:cNvPr>
          <p:cNvSpPr/>
          <p:nvPr/>
        </p:nvSpPr>
        <p:spPr>
          <a:xfrm>
            <a:off x="1617366" y="4941168"/>
            <a:ext cx="3647728" cy="13057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kern="1200" dirty="0">
                <a:solidFill>
                  <a:srgbClr val="FFFFFF"/>
                </a:solidFill>
                <a:latin typeface="Trebuchet MS"/>
                <a:ea typeface="+mn-ea"/>
                <a:cs typeface="+mn-cs"/>
              </a:rPr>
              <a:t>Countries with low ‘flow-factors’ are penalized with ENS to the benefit of countries with high ‘flow factors’.</a:t>
            </a:r>
            <a:endParaRPr lang="en-GB" dirty="0"/>
          </a:p>
        </p:txBody>
      </p:sp>
      <p:sp>
        <p:nvSpPr>
          <p:cNvPr id="18" name="Rectangle 17">
            <a:extLst>
              <a:ext uri="{FF2B5EF4-FFF2-40B4-BE49-F238E27FC236}">
                <a16:creationId xmlns:a16="http://schemas.microsoft.com/office/drawing/2014/main" id="{2943D961-2569-4F87-BF40-3908E2A66B75}"/>
              </a:ext>
            </a:extLst>
          </p:cNvPr>
          <p:cNvSpPr/>
          <p:nvPr/>
        </p:nvSpPr>
        <p:spPr>
          <a:xfrm>
            <a:off x="6926908" y="4941167"/>
            <a:ext cx="3647728" cy="13057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kern="1200" dirty="0">
                <a:solidFill>
                  <a:srgbClr val="FFFFFF"/>
                </a:solidFill>
                <a:latin typeface="Trebuchet MS"/>
                <a:ea typeface="+mn-ea"/>
                <a:cs typeface="+mn-cs"/>
              </a:rPr>
              <a:t>ENS can be created for net exporting countries in order to find the lowest ENS for the FB area as a whole</a:t>
            </a:r>
            <a:r>
              <a:rPr lang="en-GB" sz="1600" kern="1200" dirty="0"/>
              <a:t>.</a:t>
            </a:r>
          </a:p>
        </p:txBody>
      </p:sp>
      <p:sp>
        <p:nvSpPr>
          <p:cNvPr id="19" name="Rectangle 18">
            <a:extLst>
              <a:ext uri="{FF2B5EF4-FFF2-40B4-BE49-F238E27FC236}">
                <a16:creationId xmlns:a16="http://schemas.microsoft.com/office/drawing/2014/main" id="{95A3D74F-6818-4353-B058-FCEAAC3B631E}"/>
              </a:ext>
            </a:extLst>
          </p:cNvPr>
          <p:cNvSpPr/>
          <p:nvPr/>
        </p:nvSpPr>
        <p:spPr>
          <a:xfrm>
            <a:off x="4069980" y="3599389"/>
            <a:ext cx="4243001" cy="945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t>Priority is given to larger countries (high PTDF) in contrast to small countries (low PTDFs).</a:t>
            </a:r>
          </a:p>
        </p:txBody>
      </p:sp>
      <p:sp>
        <p:nvSpPr>
          <p:cNvPr id="20" name="Rectangle 19">
            <a:extLst>
              <a:ext uri="{FF2B5EF4-FFF2-40B4-BE49-F238E27FC236}">
                <a16:creationId xmlns:a16="http://schemas.microsoft.com/office/drawing/2014/main" id="{87D70CFA-4671-4744-8176-279E8E0D3004}"/>
              </a:ext>
            </a:extLst>
          </p:cNvPr>
          <p:cNvSpPr/>
          <p:nvPr/>
        </p:nvSpPr>
        <p:spPr>
          <a:xfrm>
            <a:off x="3441230" y="1678663"/>
            <a:ext cx="5309539" cy="11521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All bidding zones are competing for the same capacity, but their competitive position is determined by the zonal </a:t>
            </a:r>
            <a:r>
              <a:rPr lang="en-GB" sz="1600"/>
              <a:t>PTDFs.</a:t>
            </a:r>
            <a:endParaRPr lang="en-GB" sz="1600" dirty="0"/>
          </a:p>
        </p:txBody>
      </p:sp>
      <p:sp>
        <p:nvSpPr>
          <p:cNvPr id="13" name="Arrow: Bent 12">
            <a:extLst>
              <a:ext uri="{FF2B5EF4-FFF2-40B4-BE49-F238E27FC236}">
                <a16:creationId xmlns:a16="http://schemas.microsoft.com/office/drawing/2014/main" id="{1634AA70-ED2A-47A9-A8B0-CD21AD3791E1}"/>
              </a:ext>
            </a:extLst>
          </p:cNvPr>
          <p:cNvSpPr/>
          <p:nvPr/>
        </p:nvSpPr>
        <p:spPr>
          <a:xfrm rot="5400000">
            <a:off x="8135794" y="4164947"/>
            <a:ext cx="945701" cy="5913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Bent 23">
            <a:extLst>
              <a:ext uri="{FF2B5EF4-FFF2-40B4-BE49-F238E27FC236}">
                <a16:creationId xmlns:a16="http://schemas.microsoft.com/office/drawing/2014/main" id="{3FEE81E9-F366-4295-91AF-A0D2EA2FC42B}"/>
              </a:ext>
            </a:extLst>
          </p:cNvPr>
          <p:cNvSpPr/>
          <p:nvPr/>
        </p:nvSpPr>
        <p:spPr>
          <a:xfrm rot="5400000" flipV="1">
            <a:off x="3294368" y="4164946"/>
            <a:ext cx="945701" cy="5913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08398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51EE-3627-43DF-851D-0C3E8DE19BC9}"/>
              </a:ext>
            </a:extLst>
          </p:cNvPr>
          <p:cNvSpPr>
            <a:spLocks noGrp="1"/>
          </p:cNvSpPr>
          <p:nvPr>
            <p:ph type="title"/>
          </p:nvPr>
        </p:nvSpPr>
        <p:spPr/>
        <p:txBody>
          <a:bodyPr>
            <a:normAutofit fontScale="90000"/>
          </a:bodyPr>
          <a:lstStyle/>
          <a:p>
            <a:r>
              <a:rPr lang="en-US" dirty="0"/>
              <a:t>Penalizing curtailment ratio mitigates flow factor competition</a:t>
            </a:r>
            <a:endParaRPr lang="en-GB" dirty="0"/>
          </a:p>
        </p:txBody>
      </p:sp>
      <p:sp>
        <p:nvSpPr>
          <p:cNvPr id="3" name="Text Placeholder 2">
            <a:extLst>
              <a:ext uri="{FF2B5EF4-FFF2-40B4-BE49-F238E27FC236}">
                <a16:creationId xmlns:a16="http://schemas.microsoft.com/office/drawing/2014/main" id="{4B890960-EB42-40C3-8B1F-48F270CC6758}"/>
              </a:ext>
            </a:extLst>
          </p:cNvPr>
          <p:cNvSpPr>
            <a:spLocks noGrp="1"/>
          </p:cNvSpPr>
          <p:nvPr>
            <p:ph type="body" sz="quarter" idx="12"/>
          </p:nvPr>
        </p:nvSpPr>
        <p:spPr/>
        <p:txBody>
          <a:bodyPr/>
          <a:lstStyle/>
          <a:p>
            <a:r>
              <a:rPr lang="en-US" dirty="0"/>
              <a:t>1</a:t>
            </a:r>
            <a:r>
              <a:rPr lang="en-US" baseline="30000" dirty="0"/>
              <a:t>st</a:t>
            </a:r>
            <a:r>
              <a:rPr lang="en-US" dirty="0"/>
              <a:t> stage -</a:t>
            </a:r>
            <a:r>
              <a:rPr lang="en-GB" dirty="0"/>
              <a:t>Penalizing non-acceptance of price taking orders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91C45E6-6503-4EF0-83E8-5A8F884ED511}"/>
                  </a:ext>
                </a:extLst>
              </p:cNvPr>
              <p:cNvSpPr txBox="1"/>
              <p:nvPr/>
            </p:nvSpPr>
            <p:spPr>
              <a:xfrm>
                <a:off x="4439816" y="4092134"/>
                <a:ext cx="2951732" cy="369332"/>
              </a:xfrm>
              <a:prstGeom prst="rect">
                <a:avLst/>
              </a:prstGeom>
              <a:noFill/>
              <a:ln>
                <a:solidFill>
                  <a:schemeClr val="accent1">
                    <a:lumMod val="60000"/>
                    <a:lumOff val="40000"/>
                  </a:schemeClr>
                </a:solidFill>
              </a:ln>
            </p:spPr>
            <p:txBody>
              <a:bodyPr wrap="square">
                <a:spAutoFit/>
              </a:bodyPr>
              <a:lstStyle/>
              <a:p>
                <a:r>
                  <a:rPr lang="en-US" sz="1800" i="1" dirty="0">
                    <a:solidFill>
                      <a:schemeClr val="tx1"/>
                    </a:solidFill>
                    <a:latin typeface="Cambria Math" panose="02040503050406030204" pitchFamily="18" charset="0"/>
                  </a:rPr>
                  <a:t>M * </a:t>
                </a:r>
                <a14:m>
                  <m:oMath xmlns:m="http://schemas.openxmlformats.org/officeDocument/2006/math">
                    <m:r>
                      <a:rPr lang="fr-FR" sz="1800" i="1">
                        <a:solidFill>
                          <a:schemeClr val="tx1"/>
                        </a:solidFill>
                        <a:latin typeface="Cambria Math" panose="02040503050406030204" pitchFamily="18" charset="0"/>
                      </a:rPr>
                      <m:t>𝑀𝑎</m:t>
                    </m:r>
                    <m:r>
                      <a:rPr lang="en-US" sz="1800" b="0" i="1" smtClean="0">
                        <a:solidFill>
                          <a:schemeClr val="tx1"/>
                        </a:solidFill>
                        <a:latin typeface="Cambria Math" panose="02040503050406030204" pitchFamily="18" charset="0"/>
                      </a:rPr>
                      <m:t>𝑥</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𝐶𝑢𝑟𝑡𝑎𝑖𝑙𝑚𝑒𝑛𝑡</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𝑟𝑎𝑡𝑖𝑜</m:t>
                    </m:r>
                  </m:oMath>
                </a14:m>
                <a:endParaRPr lang="en-GB" dirty="0">
                  <a:solidFill>
                    <a:schemeClr val="tx1"/>
                  </a:solidFill>
                </a:endParaRPr>
              </a:p>
            </p:txBody>
          </p:sp>
        </mc:Choice>
        <mc:Fallback xmlns="">
          <p:sp>
            <p:nvSpPr>
              <p:cNvPr id="18" name="TextBox 17">
                <a:extLst>
                  <a:ext uri="{FF2B5EF4-FFF2-40B4-BE49-F238E27FC236}">
                    <a16:creationId xmlns:a16="http://schemas.microsoft.com/office/drawing/2014/main" id="{F91C45E6-6503-4EF0-83E8-5A8F884ED511}"/>
                  </a:ext>
                </a:extLst>
              </p:cNvPr>
              <p:cNvSpPr txBox="1">
                <a:spLocks noRot="1" noChangeAspect="1" noMove="1" noResize="1" noEditPoints="1" noAdjustHandles="1" noChangeArrowheads="1" noChangeShapeType="1" noTextEdit="1"/>
              </p:cNvSpPr>
              <p:nvPr/>
            </p:nvSpPr>
            <p:spPr>
              <a:xfrm>
                <a:off x="4439816" y="4092134"/>
                <a:ext cx="2951732" cy="369332"/>
              </a:xfrm>
              <a:prstGeom prst="rect">
                <a:avLst/>
              </a:prstGeom>
              <a:blipFill>
                <a:blip r:embed="rId2"/>
                <a:stretch>
                  <a:fillRect l="-1437" t="-7937" b="-20635"/>
                </a:stretch>
              </a:blipFill>
              <a:ln>
                <a:solidFill>
                  <a:schemeClr val="accent1">
                    <a:lumMod val="60000"/>
                    <a:lumOff val="40000"/>
                  </a:schemeClr>
                </a:solidFill>
              </a:ln>
            </p:spPr>
            <p:txBody>
              <a:bodyPr/>
              <a:lstStyle/>
              <a:p>
                <a:r>
                  <a:rPr lang="en-GB">
                    <a:noFill/>
                  </a:rPr>
                  <a:t> </a:t>
                </a:r>
              </a:p>
            </p:txBody>
          </p:sp>
        </mc:Fallback>
      </mc:AlternateContent>
      <p:grpSp>
        <p:nvGrpSpPr>
          <p:cNvPr id="22" name="Group 21">
            <a:extLst>
              <a:ext uri="{FF2B5EF4-FFF2-40B4-BE49-F238E27FC236}">
                <a16:creationId xmlns:a16="http://schemas.microsoft.com/office/drawing/2014/main" id="{0F801351-8846-4884-9A5D-2E588CDAA2F2}"/>
              </a:ext>
            </a:extLst>
          </p:cNvPr>
          <p:cNvGrpSpPr/>
          <p:nvPr/>
        </p:nvGrpSpPr>
        <p:grpSpPr>
          <a:xfrm>
            <a:off x="2128638" y="2106754"/>
            <a:ext cx="8401101" cy="607540"/>
            <a:chOff x="2100441" y="0"/>
            <a:chExt cx="7392149" cy="954037"/>
          </a:xfrm>
        </p:grpSpPr>
        <p:sp>
          <p:nvSpPr>
            <p:cNvPr id="23" name="Arrow: Pentagon 22">
              <a:extLst>
                <a:ext uri="{FF2B5EF4-FFF2-40B4-BE49-F238E27FC236}">
                  <a16:creationId xmlns:a16="http://schemas.microsoft.com/office/drawing/2014/main" id="{46F6B583-4469-46FB-BD4C-D8FD1871883F}"/>
                </a:ext>
              </a:extLst>
            </p:cNvPr>
            <p:cNvSpPr/>
            <p:nvPr/>
          </p:nvSpPr>
          <p:spPr>
            <a:xfrm rot="10800000">
              <a:off x="2100441" y="0"/>
              <a:ext cx="7392149" cy="95403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Arrow: Pentagon 4">
              <a:extLst>
                <a:ext uri="{FF2B5EF4-FFF2-40B4-BE49-F238E27FC236}">
                  <a16:creationId xmlns:a16="http://schemas.microsoft.com/office/drawing/2014/main" id="{C6CDDFA9-9F1C-45E9-96A5-FEC3B455DDB0}"/>
                </a:ext>
              </a:extLst>
            </p:cNvPr>
            <p:cNvSpPr txBox="1"/>
            <p:nvPr/>
          </p:nvSpPr>
          <p:spPr>
            <a:xfrm>
              <a:off x="2338950" y="2"/>
              <a:ext cx="7153640" cy="954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0703" tIns="72390" rIns="135128" bIns="72390" numCol="1" spcCol="1270" anchor="ctr" anchorCtr="0">
              <a:noAutofit/>
            </a:bodyPr>
            <a:lstStyle/>
            <a:p>
              <a:pPr marL="0" lvl="0" indent="0" algn="ctr" defTabSz="844550">
                <a:lnSpc>
                  <a:spcPct val="90000"/>
                </a:lnSpc>
                <a:spcBef>
                  <a:spcPct val="0"/>
                </a:spcBef>
                <a:spcAft>
                  <a:spcPct val="35000"/>
                </a:spcAft>
                <a:buNone/>
              </a:pPr>
              <a:r>
                <a:rPr lang="en-GB" sz="2000" dirty="0"/>
                <a:t>Aims to prevent flow factor competition (effectively treating curtailment outside of the welfare maximizing framework) </a:t>
              </a:r>
              <a:endParaRPr lang="en-GB" sz="1900" kern="1200" dirty="0"/>
            </a:p>
          </p:txBody>
        </p:sp>
      </p:grpSp>
      <p:sp>
        <p:nvSpPr>
          <p:cNvPr id="25" name="Oval 24">
            <a:extLst>
              <a:ext uri="{FF2B5EF4-FFF2-40B4-BE49-F238E27FC236}">
                <a16:creationId xmlns:a16="http://schemas.microsoft.com/office/drawing/2014/main" id="{C2C754EA-E20B-4BB0-A24E-2D0705DAA84F}"/>
              </a:ext>
            </a:extLst>
          </p:cNvPr>
          <p:cNvSpPr/>
          <p:nvPr/>
        </p:nvSpPr>
        <p:spPr>
          <a:xfrm>
            <a:off x="1727504" y="1867918"/>
            <a:ext cx="954035" cy="954035"/>
          </a:xfrm>
          <a:prstGeom prst="ellipse">
            <a:avLst/>
          </a:prstGeom>
          <a:blipFill>
            <a:blip r:embed="rId3" cstate="hq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TextBox 32">
            <a:extLst>
              <a:ext uri="{FF2B5EF4-FFF2-40B4-BE49-F238E27FC236}">
                <a16:creationId xmlns:a16="http://schemas.microsoft.com/office/drawing/2014/main" id="{BB764645-32F1-4015-94A6-281D43838BB7}"/>
              </a:ext>
            </a:extLst>
          </p:cNvPr>
          <p:cNvSpPr txBox="1"/>
          <p:nvPr/>
        </p:nvSpPr>
        <p:spPr>
          <a:xfrm>
            <a:off x="404405" y="3176043"/>
            <a:ext cx="10372115" cy="584775"/>
          </a:xfrm>
          <a:prstGeom prst="rect">
            <a:avLst/>
          </a:prstGeom>
          <a:noFill/>
        </p:spPr>
        <p:txBody>
          <a:bodyPr wrap="square">
            <a:spAutoFit/>
          </a:bodyPr>
          <a:lstStyle/>
          <a:p>
            <a:r>
              <a:rPr lang="en-GB" sz="1600" dirty="0"/>
              <a:t>In order to prevent such cases, the rejected price taking demand orders are penalized (through their curtailment ratio) and added to the welfare maximization problem:</a:t>
            </a:r>
          </a:p>
        </p:txBody>
      </p:sp>
      <p:grpSp>
        <p:nvGrpSpPr>
          <p:cNvPr id="15" name="Gruppo 13">
            <a:extLst>
              <a:ext uri="{FF2B5EF4-FFF2-40B4-BE49-F238E27FC236}">
                <a16:creationId xmlns:a16="http://schemas.microsoft.com/office/drawing/2014/main" id="{AF8D2810-CE0E-4179-8319-92BCB154AE54}"/>
              </a:ext>
            </a:extLst>
          </p:cNvPr>
          <p:cNvGrpSpPr/>
          <p:nvPr/>
        </p:nvGrpSpPr>
        <p:grpSpPr>
          <a:xfrm>
            <a:off x="839416" y="4792782"/>
            <a:ext cx="4824536" cy="1180376"/>
            <a:chOff x="3657600" y="4911907"/>
            <a:chExt cx="4824536" cy="1180376"/>
          </a:xfrm>
        </p:grpSpPr>
        <p:sp>
          <p:nvSpPr>
            <p:cNvPr id="16" name="CasellaDiTesto 5">
              <a:extLst>
                <a:ext uri="{FF2B5EF4-FFF2-40B4-BE49-F238E27FC236}">
                  <a16:creationId xmlns:a16="http://schemas.microsoft.com/office/drawing/2014/main" id="{D8C88594-A382-4B7D-92AC-3C10E26396F0}"/>
                </a:ext>
              </a:extLst>
            </p:cNvPr>
            <p:cNvSpPr txBox="1"/>
            <p:nvPr/>
          </p:nvSpPr>
          <p:spPr>
            <a:xfrm>
              <a:off x="3657600" y="5281239"/>
              <a:ext cx="2297037" cy="338554"/>
            </a:xfrm>
            <a:prstGeom prst="rect">
              <a:avLst/>
            </a:prstGeom>
            <a:noFill/>
          </p:spPr>
          <p:txBody>
            <a:bodyPr wrap="square" rtlCol="0">
              <a:spAutoFit/>
            </a:bodyPr>
            <a:lstStyle/>
            <a:p>
              <a:r>
                <a:rPr lang="it-IT" sz="1600" dirty="0"/>
                <a:t>curtailment ratio = </a:t>
              </a:r>
              <a:endParaRPr lang="it-IT" sz="1400" dirty="0"/>
            </a:p>
          </p:txBody>
        </p:sp>
        <p:sp>
          <p:nvSpPr>
            <p:cNvPr id="17" name="CasellaDiTesto 10">
              <a:extLst>
                <a:ext uri="{FF2B5EF4-FFF2-40B4-BE49-F238E27FC236}">
                  <a16:creationId xmlns:a16="http://schemas.microsoft.com/office/drawing/2014/main" id="{9786D0A5-9404-41BF-897B-69A3F4583168}"/>
                </a:ext>
              </a:extLst>
            </p:cNvPr>
            <p:cNvSpPr txBox="1"/>
            <p:nvPr/>
          </p:nvSpPr>
          <p:spPr>
            <a:xfrm>
              <a:off x="5413790" y="4911907"/>
              <a:ext cx="3068346" cy="584775"/>
            </a:xfrm>
            <a:prstGeom prst="rect">
              <a:avLst/>
            </a:prstGeom>
            <a:noFill/>
          </p:spPr>
          <p:txBody>
            <a:bodyPr wrap="square" rtlCol="0">
              <a:spAutoFit/>
            </a:bodyPr>
            <a:lstStyle/>
            <a:p>
              <a:pPr algn="ctr"/>
              <a:r>
                <a:rPr lang="it-IT" sz="1600" dirty="0"/>
                <a:t>rejected price-taking demand orders in a bidding zone</a:t>
              </a:r>
              <a:endParaRPr lang="en-AU" sz="1600" dirty="0"/>
            </a:p>
          </p:txBody>
        </p:sp>
        <p:cxnSp>
          <p:nvCxnSpPr>
            <p:cNvPr id="19" name="Connettore diritto 11">
              <a:extLst>
                <a:ext uri="{FF2B5EF4-FFF2-40B4-BE49-F238E27FC236}">
                  <a16:creationId xmlns:a16="http://schemas.microsoft.com/office/drawing/2014/main" id="{A1BB17FA-531D-47AE-845C-3FEA272CE252}"/>
                </a:ext>
              </a:extLst>
            </p:cNvPr>
            <p:cNvCxnSpPr/>
            <p:nvPr/>
          </p:nvCxnSpPr>
          <p:spPr>
            <a:xfrm>
              <a:off x="5512190" y="5461342"/>
              <a:ext cx="2867181"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CasellaDiTesto 12">
              <a:extLst>
                <a:ext uri="{FF2B5EF4-FFF2-40B4-BE49-F238E27FC236}">
                  <a16:creationId xmlns:a16="http://schemas.microsoft.com/office/drawing/2014/main" id="{6E30FC5D-1200-4723-8AF2-37E42C016D7D}"/>
                </a:ext>
              </a:extLst>
            </p:cNvPr>
            <p:cNvSpPr txBox="1"/>
            <p:nvPr/>
          </p:nvSpPr>
          <p:spPr>
            <a:xfrm>
              <a:off x="5413790" y="5507508"/>
              <a:ext cx="3068346" cy="584775"/>
            </a:xfrm>
            <a:prstGeom prst="rect">
              <a:avLst/>
            </a:prstGeom>
            <a:noFill/>
          </p:spPr>
          <p:txBody>
            <a:bodyPr wrap="square" rtlCol="0">
              <a:spAutoFit/>
            </a:bodyPr>
            <a:lstStyle/>
            <a:p>
              <a:pPr algn="ctr"/>
              <a:r>
                <a:rPr lang="it-IT" sz="1600" dirty="0"/>
                <a:t>Submitted price-taking  demand orders in bidding zone</a:t>
              </a:r>
              <a:endParaRPr lang="en-AU" sz="1600" dirty="0"/>
            </a:p>
          </p:txBody>
        </p:sp>
      </p:grpSp>
      <p:sp>
        <p:nvSpPr>
          <p:cNvPr id="4" name="TextBox 3">
            <a:extLst>
              <a:ext uri="{FF2B5EF4-FFF2-40B4-BE49-F238E27FC236}">
                <a16:creationId xmlns:a16="http://schemas.microsoft.com/office/drawing/2014/main" id="{BF275BA5-DEBD-4D3A-9D5A-A738FEC98367}"/>
              </a:ext>
            </a:extLst>
          </p:cNvPr>
          <p:cNvSpPr txBox="1"/>
          <p:nvPr/>
        </p:nvSpPr>
        <p:spPr>
          <a:xfrm>
            <a:off x="843874" y="6240244"/>
            <a:ext cx="1927052" cy="338554"/>
          </a:xfrm>
          <a:prstGeom prst="rect">
            <a:avLst/>
          </a:prstGeom>
          <a:noFill/>
        </p:spPr>
        <p:txBody>
          <a:bodyPr wrap="square" rtlCol="0">
            <a:spAutoFit/>
          </a:bodyPr>
          <a:lstStyle/>
          <a:p>
            <a:r>
              <a:rPr lang="en-GB" sz="1600" dirty="0"/>
              <a:t>M: penalty term</a:t>
            </a:r>
          </a:p>
        </p:txBody>
      </p:sp>
    </p:spTree>
    <p:extLst>
      <p:ext uri="{BB962C8B-B14F-4D97-AF65-F5344CB8AC3E}">
        <p14:creationId xmlns:p14="http://schemas.microsoft.com/office/powerpoint/2010/main" val="179926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66CA-2E07-477F-BC85-FD5D8E68BDAD}"/>
              </a:ext>
            </a:extLst>
          </p:cNvPr>
          <p:cNvSpPr>
            <a:spLocks noGrp="1"/>
          </p:cNvSpPr>
          <p:nvPr>
            <p:ph type="title"/>
          </p:nvPr>
        </p:nvSpPr>
        <p:spPr/>
        <p:txBody>
          <a:bodyPr>
            <a:normAutofit fontScale="90000"/>
          </a:bodyPr>
          <a:lstStyle/>
          <a:p>
            <a:r>
              <a:rPr lang="en-US" dirty="0"/>
              <a:t>Quadratic program for sharing curtailment</a:t>
            </a:r>
            <a:endParaRPr lang="en-GB" dirty="0"/>
          </a:p>
        </p:txBody>
      </p:sp>
      <p:sp>
        <p:nvSpPr>
          <p:cNvPr id="3" name="Text Placeholder 2">
            <a:extLst>
              <a:ext uri="{FF2B5EF4-FFF2-40B4-BE49-F238E27FC236}">
                <a16:creationId xmlns:a16="http://schemas.microsoft.com/office/drawing/2014/main" id="{4CC51729-A834-4400-999B-F3871A29E849}"/>
              </a:ext>
            </a:extLst>
          </p:cNvPr>
          <p:cNvSpPr>
            <a:spLocks noGrp="1"/>
          </p:cNvSpPr>
          <p:nvPr>
            <p:ph type="body" sz="quarter" idx="12"/>
          </p:nvPr>
        </p:nvSpPr>
        <p:spPr/>
        <p:txBody>
          <a:bodyPr/>
          <a:lstStyle/>
          <a:p>
            <a:r>
              <a:rPr lang="en-US" dirty="0"/>
              <a:t>2</a:t>
            </a:r>
            <a:r>
              <a:rPr lang="en-US" baseline="30000" dirty="0"/>
              <a:t>nd</a:t>
            </a:r>
            <a:r>
              <a:rPr lang="en-US" dirty="0"/>
              <a:t> stage -Volume problem</a:t>
            </a:r>
            <a:endParaRPr lang="en-GB" dirty="0"/>
          </a:p>
        </p:txBody>
      </p:sp>
      <p:sp>
        <p:nvSpPr>
          <p:cNvPr id="8" name="TextBox 7">
            <a:extLst>
              <a:ext uri="{FF2B5EF4-FFF2-40B4-BE49-F238E27FC236}">
                <a16:creationId xmlns:a16="http://schemas.microsoft.com/office/drawing/2014/main" id="{9BD4A092-8743-4330-BCB4-A9F8499B7201}"/>
              </a:ext>
            </a:extLst>
          </p:cNvPr>
          <p:cNvSpPr txBox="1"/>
          <p:nvPr/>
        </p:nvSpPr>
        <p:spPr>
          <a:xfrm>
            <a:off x="0" y="3007401"/>
            <a:ext cx="11802104" cy="337080"/>
          </a:xfrm>
          <a:prstGeom prst="rect">
            <a:avLst/>
          </a:prstGeom>
          <a:noFill/>
        </p:spPr>
        <p:txBody>
          <a:bodyPr wrap="square">
            <a:spAutoFit/>
          </a:bodyPr>
          <a:lstStyle/>
          <a:p>
            <a:pPr>
              <a:lnSpc>
                <a:spcPct val="107000"/>
              </a:lnSpc>
              <a:spcAft>
                <a:spcPts val="800"/>
              </a:spcAft>
            </a:pPr>
            <a:r>
              <a:rPr lang="en-GB" sz="1600" dirty="0"/>
              <a:t>The curtailment sharing is implemented by solving a dedicated volume </a:t>
            </a:r>
            <a:r>
              <a:rPr lang="en-GB" sz="1600" dirty="0">
                <a:solidFill>
                  <a:schemeClr val="tx1"/>
                </a:solidFill>
              </a:rPr>
              <a:t>problem, where all network constraints are enforced:</a:t>
            </a:r>
          </a:p>
        </p:txBody>
      </p:sp>
      <p:grpSp>
        <p:nvGrpSpPr>
          <p:cNvPr id="10" name="Group 9">
            <a:extLst>
              <a:ext uri="{FF2B5EF4-FFF2-40B4-BE49-F238E27FC236}">
                <a16:creationId xmlns:a16="http://schemas.microsoft.com/office/drawing/2014/main" id="{C54E41C0-9CF4-47BB-8DD0-3F3FB521E782}"/>
              </a:ext>
            </a:extLst>
          </p:cNvPr>
          <p:cNvGrpSpPr/>
          <p:nvPr/>
        </p:nvGrpSpPr>
        <p:grpSpPr>
          <a:xfrm>
            <a:off x="1895448" y="1778950"/>
            <a:ext cx="8401101" cy="607540"/>
            <a:chOff x="2100441" y="0"/>
            <a:chExt cx="7392149" cy="954037"/>
          </a:xfrm>
        </p:grpSpPr>
        <p:sp>
          <p:nvSpPr>
            <p:cNvPr id="13" name="Arrow: Pentagon 12">
              <a:extLst>
                <a:ext uri="{FF2B5EF4-FFF2-40B4-BE49-F238E27FC236}">
                  <a16:creationId xmlns:a16="http://schemas.microsoft.com/office/drawing/2014/main" id="{DC3ECB0D-D0D9-4413-BADA-997496DBD17F}"/>
                </a:ext>
              </a:extLst>
            </p:cNvPr>
            <p:cNvSpPr/>
            <p:nvPr/>
          </p:nvSpPr>
          <p:spPr>
            <a:xfrm rot="10800000">
              <a:off x="2100441" y="0"/>
              <a:ext cx="7392149" cy="95403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rrow: Pentagon 4">
              <a:extLst>
                <a:ext uri="{FF2B5EF4-FFF2-40B4-BE49-F238E27FC236}">
                  <a16:creationId xmlns:a16="http://schemas.microsoft.com/office/drawing/2014/main" id="{0AD8F495-1CD0-47F1-8013-C2A972E5C1DD}"/>
                </a:ext>
              </a:extLst>
            </p:cNvPr>
            <p:cNvSpPr txBox="1"/>
            <p:nvPr/>
          </p:nvSpPr>
          <p:spPr>
            <a:xfrm>
              <a:off x="2338950" y="2"/>
              <a:ext cx="7153640" cy="9540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0703" tIns="72390" rIns="135128" bIns="72390" numCol="1" spcCol="1270" anchor="ctr" anchorCtr="0">
              <a:noAutofit/>
            </a:bodyPr>
            <a:lstStyle/>
            <a:p>
              <a:pPr marL="0" lvl="0" indent="0" algn="ctr" defTabSz="844550">
                <a:lnSpc>
                  <a:spcPct val="90000"/>
                </a:lnSpc>
                <a:spcBef>
                  <a:spcPct val="0"/>
                </a:spcBef>
                <a:spcAft>
                  <a:spcPct val="35000"/>
                </a:spcAft>
                <a:buNone/>
              </a:pPr>
              <a:r>
                <a:rPr lang="en-GB" sz="2000" dirty="0"/>
                <a:t>Aims to equalize curtailment ratios as much as possible among bidding zones willing to share curtailment.</a:t>
              </a:r>
              <a:endParaRPr lang="en-GB" sz="1900" kern="1200" dirty="0"/>
            </a:p>
          </p:txBody>
        </p:sp>
      </p:grpSp>
      <p:sp>
        <p:nvSpPr>
          <p:cNvPr id="15" name="Oval 14">
            <a:extLst>
              <a:ext uri="{FF2B5EF4-FFF2-40B4-BE49-F238E27FC236}">
                <a16:creationId xmlns:a16="http://schemas.microsoft.com/office/drawing/2014/main" id="{F6F57C21-729D-49E6-9184-24839CA0167F}"/>
              </a:ext>
            </a:extLst>
          </p:cNvPr>
          <p:cNvSpPr/>
          <p:nvPr/>
        </p:nvSpPr>
        <p:spPr>
          <a:xfrm>
            <a:off x="1418430" y="1593847"/>
            <a:ext cx="954035" cy="954035"/>
          </a:xfrm>
          <a:prstGeom prst="ellipse">
            <a:avLst/>
          </a:prstGeom>
          <a:blipFill>
            <a:blip r:embed="rId2" cstate="hq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61AE91-28EE-41A0-B9E2-5A8312B9E95B}"/>
                  </a:ext>
                </a:extLst>
              </p:cNvPr>
              <p:cNvSpPr txBox="1"/>
              <p:nvPr/>
            </p:nvSpPr>
            <p:spPr>
              <a:xfrm>
                <a:off x="3239783" y="3596060"/>
                <a:ext cx="5712428" cy="369332"/>
              </a:xfrm>
              <a:prstGeom prst="rect">
                <a:avLst/>
              </a:prstGeom>
              <a:noFill/>
              <a:ln>
                <a:solidFill>
                  <a:schemeClr val="accent1">
                    <a:lumMod val="60000"/>
                    <a:lumOff val="40000"/>
                  </a:schemeClr>
                </a:solidFill>
              </a:ln>
            </p:spPr>
            <p:txBody>
              <a:bodyPr wrap="square">
                <a:spAutoFit/>
              </a:bodyPr>
              <a:lstStyle/>
              <a:p>
                <a:r>
                  <a:rPr lang="en-US" sz="1800" dirty="0">
                    <a:solidFill>
                      <a:schemeClr val="tx1"/>
                    </a:solidFill>
                    <a:latin typeface="Arial"/>
                  </a:rPr>
                  <a:t>Min</a:t>
                </a:r>
                <a:r>
                  <a:rPr lang="en-US" dirty="0"/>
                  <a:t> </a:t>
                </a:r>
                <a14:m>
                  <m:oMath xmlns:m="http://schemas.openxmlformats.org/officeDocument/2006/math">
                    <m:r>
                      <a:rPr lang="en-US" i="1">
                        <a:latin typeface="Cambria Math" panose="02040503050406030204" pitchFamily="18" charset="0"/>
                      </a:rPr>
                      <m:t>𝑃𝑟𝑖𝑐𝑒</m:t>
                    </m:r>
                    <m:r>
                      <a:rPr lang="en-US" i="1">
                        <a:latin typeface="Cambria Math" panose="02040503050406030204" pitchFamily="18" charset="0"/>
                      </a:rPr>
                      <m:t> </m:t>
                    </m:r>
                    <m:r>
                      <a:rPr lang="en-US" i="1">
                        <a:latin typeface="Cambria Math" panose="02040503050406030204" pitchFamily="18" charset="0"/>
                      </a:rPr>
                      <m:t>𝑡𝑎𝑘𝑖𝑛𝑔</m:t>
                    </m:r>
                    <m:r>
                      <a:rPr lang="en-US" i="1">
                        <a:latin typeface="Cambria Math" panose="02040503050406030204" pitchFamily="18" charset="0"/>
                      </a:rPr>
                      <m:t> </m:t>
                    </m:r>
                    <m:r>
                      <a:rPr lang="en-US" b="0" i="1" smtClean="0">
                        <a:latin typeface="Cambria Math" panose="02040503050406030204" pitchFamily="18" charset="0"/>
                      </a:rPr>
                      <m:t>𝑑𝑒𝑚𝑎𝑛𝑑</m:t>
                    </m:r>
                    <m:r>
                      <a:rPr lang="en-US" b="0" i="1" smtClean="0">
                        <a:latin typeface="Cambria Math" panose="02040503050406030204" pitchFamily="18" charset="0"/>
                      </a:rPr>
                      <m:t> </m:t>
                    </m:r>
                    <m:r>
                      <a:rPr lang="en-US" b="0" i="1" smtClean="0">
                        <a:latin typeface="Cambria Math" panose="02040503050406030204" pitchFamily="18" charset="0"/>
                      </a:rPr>
                      <m:t>𝑜𝑟𝑑𝑒𝑟</m:t>
                    </m:r>
                    <m:r>
                      <a:rPr lang="en-US" i="1">
                        <a:latin typeface="Cambria Math" panose="02040503050406030204" pitchFamily="18" charset="0"/>
                      </a:rPr>
                      <m:t> ∗ </m:t>
                    </m:r>
                    <m:sSup>
                      <m:sSupPr>
                        <m:ctrlPr>
                          <a:rPr lang="fr-FR" i="1">
                            <a:latin typeface="Cambria Math" panose="02040503050406030204" pitchFamily="18" charset="0"/>
                          </a:rPr>
                        </m:ctrlPr>
                      </m:sSupPr>
                      <m:e>
                        <m:r>
                          <a:rPr lang="en-US" i="1">
                            <a:latin typeface="Cambria Math" panose="02040503050406030204" pitchFamily="18" charset="0"/>
                          </a:rPr>
                          <m:t>𝐶𝑢𝑟𝑡𝑎𝑖𝑙𝑚𝑒𝑛𝑡</m:t>
                        </m:r>
                        <m:r>
                          <a:rPr lang="en-US" i="1">
                            <a:latin typeface="Cambria Math" panose="02040503050406030204" pitchFamily="18" charset="0"/>
                          </a:rPr>
                          <m:t> </m:t>
                        </m:r>
                        <m:r>
                          <a:rPr lang="en-US" i="1">
                            <a:latin typeface="Cambria Math" panose="02040503050406030204" pitchFamily="18" charset="0"/>
                          </a:rPr>
                          <m:t>𝑟𝑎𝑡𝑖𝑜</m:t>
                        </m:r>
                      </m:e>
                      <m:sup>
                        <m:r>
                          <a:rPr lang="fr-FR">
                            <a:latin typeface="Cambria Math" panose="02040503050406030204" pitchFamily="18" charset="0"/>
                          </a:rPr>
                          <m:t>2</m:t>
                        </m:r>
                      </m:sup>
                    </m:sSup>
                  </m:oMath>
                </a14:m>
                <a:endParaRPr lang="en-GB" dirty="0"/>
              </a:p>
            </p:txBody>
          </p:sp>
        </mc:Choice>
        <mc:Fallback xmlns="">
          <p:sp>
            <p:nvSpPr>
              <p:cNvPr id="17" name="TextBox 16">
                <a:extLst>
                  <a:ext uri="{FF2B5EF4-FFF2-40B4-BE49-F238E27FC236}">
                    <a16:creationId xmlns:a16="http://schemas.microsoft.com/office/drawing/2014/main" id="{6561AE91-28EE-41A0-B9E2-5A8312B9E95B}"/>
                  </a:ext>
                </a:extLst>
              </p:cNvPr>
              <p:cNvSpPr txBox="1">
                <a:spLocks noRot="1" noChangeAspect="1" noMove="1" noResize="1" noEditPoints="1" noAdjustHandles="1" noChangeArrowheads="1" noChangeShapeType="1" noTextEdit="1"/>
              </p:cNvSpPr>
              <p:nvPr/>
            </p:nvSpPr>
            <p:spPr>
              <a:xfrm>
                <a:off x="3239783" y="3596060"/>
                <a:ext cx="5712428" cy="369332"/>
              </a:xfrm>
              <a:prstGeom prst="rect">
                <a:avLst/>
              </a:prstGeom>
              <a:blipFill>
                <a:blip r:embed="rId3"/>
                <a:stretch>
                  <a:fillRect l="-745" t="-8065" b="-24194"/>
                </a:stretch>
              </a:blipFill>
              <a:ln>
                <a:solidFill>
                  <a:schemeClr val="accent1">
                    <a:lumMod val="60000"/>
                    <a:lumOff val="40000"/>
                  </a:schemeClr>
                </a:solidFill>
              </a:ln>
            </p:spPr>
            <p:txBody>
              <a:bodyPr/>
              <a:lstStyle/>
              <a:p>
                <a:r>
                  <a:rPr lang="en-GB">
                    <a:noFill/>
                  </a:rPr>
                  <a:t> </a:t>
                </a:r>
              </a:p>
            </p:txBody>
          </p:sp>
        </mc:Fallback>
      </mc:AlternateContent>
      <p:sp>
        <p:nvSpPr>
          <p:cNvPr id="19" name="TextBox 18">
            <a:extLst>
              <a:ext uri="{FF2B5EF4-FFF2-40B4-BE49-F238E27FC236}">
                <a16:creationId xmlns:a16="http://schemas.microsoft.com/office/drawing/2014/main" id="{B63B98F1-E906-4451-9113-91722CB2BC38}"/>
              </a:ext>
            </a:extLst>
          </p:cNvPr>
          <p:cNvSpPr txBox="1"/>
          <p:nvPr/>
        </p:nvSpPr>
        <p:spPr>
          <a:xfrm>
            <a:off x="2407840" y="4856718"/>
            <a:ext cx="7376314" cy="1127488"/>
          </a:xfrm>
          <a:prstGeom prst="rect">
            <a:avLst/>
          </a:prstGeom>
          <a:noFill/>
          <a:ln>
            <a:solidFill>
              <a:schemeClr val="accent1">
                <a:lumMod val="60000"/>
                <a:lumOff val="40000"/>
              </a:schemeClr>
            </a:solidFill>
          </a:ln>
        </p:spPr>
        <p:txBody>
          <a:bodyPr wrap="square">
            <a:spAutoFit/>
          </a:bodyPr>
          <a:lstStyle/>
          <a:p>
            <a:pPr lvl="0">
              <a:lnSpc>
                <a:spcPct val="107000"/>
              </a:lnSpc>
              <a:spcAft>
                <a:spcPts val="800"/>
              </a:spcAft>
            </a:pPr>
            <a:r>
              <a:rPr lang="en-GB" sz="1600" dirty="0"/>
              <a:t>If the markets are curtailed to a different degree, the markets with the least severe curtailment (by comparison) would help the others reducing their curtailment, so that all the bidding zones in curtailment will end up with more equal curtailment ratios while respecting all network constraints.</a:t>
            </a:r>
          </a:p>
        </p:txBody>
      </p:sp>
      <p:sp>
        <p:nvSpPr>
          <p:cNvPr id="4" name="Arrow: Down 3">
            <a:extLst>
              <a:ext uri="{FF2B5EF4-FFF2-40B4-BE49-F238E27FC236}">
                <a16:creationId xmlns:a16="http://schemas.microsoft.com/office/drawing/2014/main" id="{B3AC6898-10FE-464A-AAD0-2EB8E69DCA99}"/>
              </a:ext>
            </a:extLst>
          </p:cNvPr>
          <p:cNvSpPr/>
          <p:nvPr/>
        </p:nvSpPr>
        <p:spPr>
          <a:xfrm>
            <a:off x="5879973" y="3947716"/>
            <a:ext cx="432048" cy="909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06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A5-87FA-444E-992B-6BEDD36BAD43}"/>
              </a:ext>
            </a:extLst>
          </p:cNvPr>
          <p:cNvSpPr>
            <a:spLocks noGrp="1"/>
          </p:cNvSpPr>
          <p:nvPr>
            <p:ph type="title"/>
          </p:nvPr>
        </p:nvSpPr>
        <p:spPr/>
        <p:txBody>
          <a:bodyPr>
            <a:normAutofit/>
          </a:bodyPr>
          <a:lstStyle/>
          <a:p>
            <a:r>
              <a:rPr lang="en-US" dirty="0"/>
              <a:t>Summary</a:t>
            </a:r>
            <a:endParaRPr lang="en-GB" dirty="0"/>
          </a:p>
        </p:txBody>
      </p:sp>
      <p:sp>
        <p:nvSpPr>
          <p:cNvPr id="4" name="Freeform: Shape 3">
            <a:extLst>
              <a:ext uri="{FF2B5EF4-FFF2-40B4-BE49-F238E27FC236}">
                <a16:creationId xmlns:a16="http://schemas.microsoft.com/office/drawing/2014/main" id="{A7569D5F-E845-4F67-BF0B-CF19F60EC7DC}"/>
              </a:ext>
            </a:extLst>
          </p:cNvPr>
          <p:cNvSpPr/>
          <p:nvPr/>
        </p:nvSpPr>
        <p:spPr>
          <a:xfrm>
            <a:off x="1991544" y="1268760"/>
            <a:ext cx="8426839" cy="806641"/>
          </a:xfrm>
          <a:custGeom>
            <a:avLst/>
            <a:gdLst>
              <a:gd name="connsiteX0" fmla="*/ 0 w 3334953"/>
              <a:gd name="connsiteY0" fmla="*/ 80664 h 806641"/>
              <a:gd name="connsiteX1" fmla="*/ 80664 w 3334953"/>
              <a:gd name="connsiteY1" fmla="*/ 0 h 806641"/>
              <a:gd name="connsiteX2" fmla="*/ 3254289 w 3334953"/>
              <a:gd name="connsiteY2" fmla="*/ 0 h 806641"/>
              <a:gd name="connsiteX3" fmla="*/ 3334953 w 3334953"/>
              <a:gd name="connsiteY3" fmla="*/ 80664 h 806641"/>
              <a:gd name="connsiteX4" fmla="*/ 3334953 w 3334953"/>
              <a:gd name="connsiteY4" fmla="*/ 725977 h 806641"/>
              <a:gd name="connsiteX5" fmla="*/ 3254289 w 3334953"/>
              <a:gd name="connsiteY5" fmla="*/ 806641 h 806641"/>
              <a:gd name="connsiteX6" fmla="*/ 80664 w 3334953"/>
              <a:gd name="connsiteY6" fmla="*/ 806641 h 806641"/>
              <a:gd name="connsiteX7" fmla="*/ 0 w 3334953"/>
              <a:gd name="connsiteY7" fmla="*/ 725977 h 806641"/>
              <a:gd name="connsiteX8" fmla="*/ 0 w 3334953"/>
              <a:gd name="connsiteY8" fmla="*/ 80664 h 80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4953" h="806641">
                <a:moveTo>
                  <a:pt x="0" y="80664"/>
                </a:moveTo>
                <a:cubicBezTo>
                  <a:pt x="0" y="36115"/>
                  <a:pt x="36115" y="0"/>
                  <a:pt x="80664" y="0"/>
                </a:cubicBezTo>
                <a:lnTo>
                  <a:pt x="3254289" y="0"/>
                </a:lnTo>
                <a:cubicBezTo>
                  <a:pt x="3298838" y="0"/>
                  <a:pt x="3334953" y="36115"/>
                  <a:pt x="3334953" y="80664"/>
                </a:cubicBezTo>
                <a:lnTo>
                  <a:pt x="3334953" y="725977"/>
                </a:lnTo>
                <a:cubicBezTo>
                  <a:pt x="3334953" y="770526"/>
                  <a:pt x="3298838" y="806641"/>
                  <a:pt x="3254289" y="806641"/>
                </a:cubicBezTo>
                <a:lnTo>
                  <a:pt x="80664" y="806641"/>
                </a:lnTo>
                <a:cubicBezTo>
                  <a:pt x="36115" y="806641"/>
                  <a:pt x="0" y="770526"/>
                  <a:pt x="0" y="725977"/>
                </a:cubicBezTo>
                <a:lnTo>
                  <a:pt x="0" y="806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1726" tIns="49026" rIns="61726" bIns="49026" numCol="1" spcCol="1270" anchor="ctr" anchorCtr="0">
            <a:noAutofit/>
          </a:bodyPr>
          <a:lstStyle/>
          <a:p>
            <a:pPr marL="0" lvl="0" indent="0" algn="ctr" defTabSz="889000">
              <a:lnSpc>
                <a:spcPct val="90000"/>
              </a:lnSpc>
              <a:spcBef>
                <a:spcPct val="0"/>
              </a:spcBef>
              <a:spcAft>
                <a:spcPct val="35000"/>
              </a:spcAft>
              <a:buNone/>
            </a:pPr>
            <a:r>
              <a:rPr lang="en-GB" sz="2000" kern="1200" dirty="0"/>
              <a:t>Implementation in ERAA 2022</a:t>
            </a:r>
          </a:p>
        </p:txBody>
      </p:sp>
      <p:sp>
        <p:nvSpPr>
          <p:cNvPr id="5" name="Freeform: Shape 4">
            <a:extLst>
              <a:ext uri="{FF2B5EF4-FFF2-40B4-BE49-F238E27FC236}">
                <a16:creationId xmlns:a16="http://schemas.microsoft.com/office/drawing/2014/main" id="{0D10D280-9E8A-4068-A76C-83D73AB44655}"/>
              </a:ext>
            </a:extLst>
          </p:cNvPr>
          <p:cNvSpPr/>
          <p:nvPr/>
        </p:nvSpPr>
        <p:spPr>
          <a:xfrm>
            <a:off x="1991544" y="2367430"/>
            <a:ext cx="8426839" cy="1652869"/>
          </a:xfrm>
          <a:custGeom>
            <a:avLst/>
            <a:gdLst>
              <a:gd name="connsiteX0" fmla="*/ 0 w 8426839"/>
              <a:gd name="connsiteY0" fmla="*/ 165287 h 1652869"/>
              <a:gd name="connsiteX1" fmla="*/ 165287 w 8426839"/>
              <a:gd name="connsiteY1" fmla="*/ 0 h 1652869"/>
              <a:gd name="connsiteX2" fmla="*/ 8261552 w 8426839"/>
              <a:gd name="connsiteY2" fmla="*/ 0 h 1652869"/>
              <a:gd name="connsiteX3" fmla="*/ 8426839 w 8426839"/>
              <a:gd name="connsiteY3" fmla="*/ 165287 h 1652869"/>
              <a:gd name="connsiteX4" fmla="*/ 8426839 w 8426839"/>
              <a:gd name="connsiteY4" fmla="*/ 1487582 h 1652869"/>
              <a:gd name="connsiteX5" fmla="*/ 8261552 w 8426839"/>
              <a:gd name="connsiteY5" fmla="*/ 1652869 h 1652869"/>
              <a:gd name="connsiteX6" fmla="*/ 165287 w 8426839"/>
              <a:gd name="connsiteY6" fmla="*/ 1652869 h 1652869"/>
              <a:gd name="connsiteX7" fmla="*/ 0 w 8426839"/>
              <a:gd name="connsiteY7" fmla="*/ 1487582 h 1652869"/>
              <a:gd name="connsiteX8" fmla="*/ 0 w 8426839"/>
              <a:gd name="connsiteY8" fmla="*/ 165287 h 16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839" h="1652869">
                <a:moveTo>
                  <a:pt x="0" y="165287"/>
                </a:moveTo>
                <a:cubicBezTo>
                  <a:pt x="0" y="74002"/>
                  <a:pt x="74002" y="0"/>
                  <a:pt x="165287" y="0"/>
                </a:cubicBezTo>
                <a:lnTo>
                  <a:pt x="8261552" y="0"/>
                </a:lnTo>
                <a:cubicBezTo>
                  <a:pt x="8352837" y="0"/>
                  <a:pt x="8426839" y="74002"/>
                  <a:pt x="8426839" y="165287"/>
                </a:cubicBezTo>
                <a:lnTo>
                  <a:pt x="8426839" y="1487582"/>
                </a:lnTo>
                <a:cubicBezTo>
                  <a:pt x="8426839" y="1578867"/>
                  <a:pt x="8352837" y="1652869"/>
                  <a:pt x="8261552" y="1652869"/>
                </a:cubicBezTo>
                <a:lnTo>
                  <a:pt x="165287" y="1652869"/>
                </a:lnTo>
                <a:cubicBezTo>
                  <a:pt x="74002" y="1652869"/>
                  <a:pt x="0" y="1578867"/>
                  <a:pt x="0" y="1487582"/>
                </a:cubicBezTo>
                <a:lnTo>
                  <a:pt x="0" y="165287"/>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891" tIns="68731" rIns="78891" bIns="68731" numCol="1" spcCol="1270" anchor="ctr" anchorCtr="0">
            <a:noAutofit/>
          </a:bodyPr>
          <a:lstStyle/>
          <a:p>
            <a:pPr marL="0" lvl="0" indent="0" algn="l" defTabSz="711200">
              <a:lnSpc>
                <a:spcPct val="90000"/>
              </a:lnSpc>
              <a:spcBef>
                <a:spcPct val="0"/>
              </a:spcBef>
              <a:spcAft>
                <a:spcPct val="35000"/>
              </a:spcAft>
              <a:buNone/>
            </a:pPr>
            <a:r>
              <a:rPr lang="en-GB" sz="1600" kern="1200" dirty="0"/>
              <a:t>Solve the welfare maximization problem:</a:t>
            </a:r>
          </a:p>
          <a:p>
            <a:pPr marL="0" lvl="0" indent="0" algn="ctr" defTabSz="711200">
              <a:lnSpc>
                <a:spcPct val="90000"/>
              </a:lnSpc>
              <a:spcBef>
                <a:spcPct val="0"/>
              </a:spcBef>
              <a:spcAft>
                <a:spcPct val="35000"/>
              </a:spcAft>
              <a:buNone/>
            </a:pPr>
            <a:r>
              <a:rPr lang="en-GB" sz="1600" b="1" kern="1200" dirty="0"/>
              <a:t>Minimization Energy Not </a:t>
            </a:r>
            <a:r>
              <a:rPr lang="en-GB" sz="1600" b="1" dirty="0"/>
              <a:t>S</a:t>
            </a:r>
            <a:r>
              <a:rPr lang="en-GB" sz="1600" b="1" kern="1200" dirty="0"/>
              <a:t>erved + Penalizing the maximum curtailment ratio</a:t>
            </a:r>
          </a:p>
          <a:p>
            <a:pPr marL="0" lvl="0" indent="0" algn="l" defTabSz="711200">
              <a:lnSpc>
                <a:spcPct val="90000"/>
              </a:lnSpc>
              <a:spcBef>
                <a:spcPct val="0"/>
              </a:spcBef>
              <a:spcAft>
                <a:spcPct val="35000"/>
              </a:spcAft>
              <a:buNone/>
            </a:pPr>
            <a:r>
              <a:rPr lang="en-GB" sz="1600" kern="1200" dirty="0"/>
              <a:t>Subject to:</a:t>
            </a:r>
          </a:p>
          <a:p>
            <a:pPr marL="0" lvl="0" indent="0" algn="l" defTabSz="711200">
              <a:lnSpc>
                <a:spcPct val="90000"/>
              </a:lnSpc>
              <a:spcBef>
                <a:spcPct val="0"/>
              </a:spcBef>
              <a:spcAft>
                <a:spcPct val="35000"/>
              </a:spcAft>
              <a:buNone/>
            </a:pPr>
            <a:r>
              <a:rPr lang="en-GB" sz="1600" kern="1200" dirty="0"/>
              <a:t>	Network constraints</a:t>
            </a:r>
          </a:p>
          <a:p>
            <a:pPr marL="0" lvl="0" indent="0" algn="l" defTabSz="711200">
              <a:lnSpc>
                <a:spcPct val="90000"/>
              </a:lnSpc>
              <a:spcBef>
                <a:spcPct val="0"/>
              </a:spcBef>
              <a:spcAft>
                <a:spcPct val="35000"/>
              </a:spcAft>
              <a:buNone/>
            </a:pPr>
            <a:r>
              <a:rPr lang="en-GB" sz="1600" kern="1200" dirty="0"/>
              <a:t>	Local matching constraint (</a:t>
            </a:r>
            <a:r>
              <a:rPr lang="en-GB" sz="1600" b="1" kern="1200" dirty="0"/>
              <a:t>curtailment minimization</a:t>
            </a:r>
            <a:r>
              <a:rPr lang="en-GB" sz="1600" kern="1200" dirty="0"/>
              <a:t>)</a:t>
            </a:r>
          </a:p>
        </p:txBody>
      </p:sp>
      <p:sp>
        <p:nvSpPr>
          <p:cNvPr id="6" name="Freeform: Shape 5">
            <a:extLst>
              <a:ext uri="{FF2B5EF4-FFF2-40B4-BE49-F238E27FC236}">
                <a16:creationId xmlns:a16="http://schemas.microsoft.com/office/drawing/2014/main" id="{1D05E006-ED84-4BE1-B877-8276DBF115D1}"/>
              </a:ext>
            </a:extLst>
          </p:cNvPr>
          <p:cNvSpPr/>
          <p:nvPr/>
        </p:nvSpPr>
        <p:spPr>
          <a:xfrm>
            <a:off x="1991544" y="4437168"/>
            <a:ext cx="8426839" cy="1944159"/>
          </a:xfrm>
          <a:custGeom>
            <a:avLst/>
            <a:gdLst>
              <a:gd name="connsiteX0" fmla="*/ 0 w 8426839"/>
              <a:gd name="connsiteY0" fmla="*/ 184768 h 1847680"/>
              <a:gd name="connsiteX1" fmla="*/ 184768 w 8426839"/>
              <a:gd name="connsiteY1" fmla="*/ 0 h 1847680"/>
              <a:gd name="connsiteX2" fmla="*/ 8242071 w 8426839"/>
              <a:gd name="connsiteY2" fmla="*/ 0 h 1847680"/>
              <a:gd name="connsiteX3" fmla="*/ 8426839 w 8426839"/>
              <a:gd name="connsiteY3" fmla="*/ 184768 h 1847680"/>
              <a:gd name="connsiteX4" fmla="*/ 8426839 w 8426839"/>
              <a:gd name="connsiteY4" fmla="*/ 1662912 h 1847680"/>
              <a:gd name="connsiteX5" fmla="*/ 8242071 w 8426839"/>
              <a:gd name="connsiteY5" fmla="*/ 1847680 h 1847680"/>
              <a:gd name="connsiteX6" fmla="*/ 184768 w 8426839"/>
              <a:gd name="connsiteY6" fmla="*/ 1847680 h 1847680"/>
              <a:gd name="connsiteX7" fmla="*/ 0 w 8426839"/>
              <a:gd name="connsiteY7" fmla="*/ 1662912 h 1847680"/>
              <a:gd name="connsiteX8" fmla="*/ 0 w 8426839"/>
              <a:gd name="connsiteY8" fmla="*/ 184768 h 18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839" h="1847680">
                <a:moveTo>
                  <a:pt x="0" y="184768"/>
                </a:moveTo>
                <a:cubicBezTo>
                  <a:pt x="0" y="82723"/>
                  <a:pt x="82723" y="0"/>
                  <a:pt x="184768" y="0"/>
                </a:cubicBezTo>
                <a:lnTo>
                  <a:pt x="8242071" y="0"/>
                </a:lnTo>
                <a:cubicBezTo>
                  <a:pt x="8344116" y="0"/>
                  <a:pt x="8426839" y="82723"/>
                  <a:pt x="8426839" y="184768"/>
                </a:cubicBezTo>
                <a:lnTo>
                  <a:pt x="8426839" y="1662912"/>
                </a:lnTo>
                <a:cubicBezTo>
                  <a:pt x="8426839" y="1764957"/>
                  <a:pt x="8344116" y="1847680"/>
                  <a:pt x="8242071" y="1847680"/>
                </a:cubicBezTo>
                <a:lnTo>
                  <a:pt x="184768" y="1847680"/>
                </a:lnTo>
                <a:cubicBezTo>
                  <a:pt x="82723" y="1847680"/>
                  <a:pt x="0" y="1764957"/>
                  <a:pt x="0" y="1662912"/>
                </a:cubicBezTo>
                <a:lnTo>
                  <a:pt x="0" y="184768"/>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97" tIns="74437" rIns="84597" bIns="74437" numCol="1" spcCol="1270" anchor="ctr" anchorCtr="0">
            <a:noAutofit/>
          </a:bodyPr>
          <a:lstStyle/>
          <a:p>
            <a:pPr marL="0" lvl="0" indent="0" algn="l" defTabSz="711200">
              <a:lnSpc>
                <a:spcPct val="90000"/>
              </a:lnSpc>
              <a:spcBef>
                <a:spcPct val="0"/>
              </a:spcBef>
              <a:spcAft>
                <a:spcPct val="35000"/>
              </a:spcAft>
              <a:buNone/>
            </a:pPr>
            <a:r>
              <a:rPr lang="en-GB" sz="1600" kern="1200" dirty="0"/>
              <a:t>Solve the curtailment sharing problem:</a:t>
            </a:r>
          </a:p>
          <a:p>
            <a:pPr marL="0" lvl="0" indent="0" algn="ctr" defTabSz="711200">
              <a:lnSpc>
                <a:spcPct val="90000"/>
              </a:lnSpc>
              <a:spcBef>
                <a:spcPct val="0"/>
              </a:spcBef>
              <a:spcAft>
                <a:spcPct val="35000"/>
              </a:spcAft>
              <a:buNone/>
            </a:pPr>
            <a:r>
              <a:rPr lang="en-GB" sz="1600" b="1" kern="1200" dirty="0"/>
              <a:t>Penalizing the squared curtailment ratio</a:t>
            </a:r>
          </a:p>
          <a:p>
            <a:pPr marL="0" lvl="0" indent="0" algn="l" defTabSz="711200">
              <a:lnSpc>
                <a:spcPct val="90000"/>
              </a:lnSpc>
              <a:spcBef>
                <a:spcPct val="0"/>
              </a:spcBef>
              <a:spcAft>
                <a:spcPct val="35000"/>
              </a:spcAft>
              <a:buNone/>
            </a:pPr>
            <a:r>
              <a:rPr lang="en-GB" sz="1600" kern="1200" dirty="0"/>
              <a:t>Subject to:</a:t>
            </a:r>
          </a:p>
          <a:p>
            <a:pPr marL="0" lvl="0" indent="0" algn="l" defTabSz="711200">
              <a:lnSpc>
                <a:spcPct val="90000"/>
              </a:lnSpc>
              <a:spcBef>
                <a:spcPct val="0"/>
              </a:spcBef>
              <a:spcAft>
                <a:spcPct val="35000"/>
              </a:spcAft>
              <a:buNone/>
            </a:pPr>
            <a:r>
              <a:rPr lang="en-GB" sz="1600" kern="1200" dirty="0"/>
              <a:t>	Network constraint</a:t>
            </a:r>
          </a:p>
          <a:p>
            <a:pPr marL="0" lvl="0" indent="0" algn="l" defTabSz="711200">
              <a:lnSpc>
                <a:spcPct val="90000"/>
              </a:lnSpc>
              <a:spcBef>
                <a:spcPct val="0"/>
              </a:spcBef>
              <a:spcAft>
                <a:spcPct val="35000"/>
              </a:spcAft>
              <a:buNone/>
            </a:pPr>
            <a:r>
              <a:rPr lang="en-GB" sz="1600" kern="1200" dirty="0"/>
              <a:t>	Max curtailment ratio identified in previous stage</a:t>
            </a:r>
          </a:p>
        </p:txBody>
      </p:sp>
      <p:sp>
        <p:nvSpPr>
          <p:cNvPr id="7" name="Arrow: Down 6">
            <a:extLst>
              <a:ext uri="{FF2B5EF4-FFF2-40B4-BE49-F238E27FC236}">
                <a16:creationId xmlns:a16="http://schemas.microsoft.com/office/drawing/2014/main" id="{129ED71B-9365-4FFE-99AD-1DFB27F33E38}"/>
              </a:ext>
            </a:extLst>
          </p:cNvPr>
          <p:cNvSpPr/>
          <p:nvPr/>
        </p:nvSpPr>
        <p:spPr>
          <a:xfrm>
            <a:off x="5862132" y="4020299"/>
            <a:ext cx="360040" cy="416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03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354271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Conclusions &amp; next steps</a:t>
            </a:r>
          </a:p>
        </p:txBody>
      </p:sp>
      <p:sp>
        <p:nvSpPr>
          <p:cNvPr id="5" name="Text Placeholder 4">
            <a:extLst>
              <a:ext uri="{FF2B5EF4-FFF2-40B4-BE49-F238E27FC236}">
                <a16:creationId xmlns:a16="http://schemas.microsoft.com/office/drawing/2014/main" id="{E2E93C32-8EA8-AD44-94A8-C07D739239D5}"/>
              </a:ext>
            </a:extLst>
          </p:cNvPr>
          <p:cNvSpPr>
            <a:spLocks noGrp="1"/>
          </p:cNvSpPr>
          <p:nvPr>
            <p:ph type="body" sz="quarter" idx="12"/>
          </p:nvPr>
        </p:nvSpPr>
        <p:spPr>
          <a:xfrm>
            <a:off x="254397" y="5661248"/>
            <a:ext cx="11617788" cy="1080120"/>
          </a:xfrm>
        </p:spPr>
        <p:txBody>
          <a:bodyPr>
            <a:noAutofit/>
          </a:bodyPr>
          <a:lstStyle/>
          <a:p>
            <a:r>
              <a:rPr lang="en-US" dirty="0"/>
              <a:t>Kristof Sleurs,</a:t>
            </a:r>
          </a:p>
          <a:p>
            <a:r>
              <a:rPr lang="en-US" dirty="0"/>
              <a:t>ERAA Steering Group Convener</a:t>
            </a:r>
          </a:p>
          <a:p>
            <a:endParaRPr lang="en-GB" dirty="0"/>
          </a:p>
        </p:txBody>
      </p:sp>
    </p:spTree>
    <p:extLst>
      <p:ext uri="{BB962C8B-B14F-4D97-AF65-F5344CB8AC3E}">
        <p14:creationId xmlns:p14="http://schemas.microsoft.com/office/powerpoint/2010/main" val="4129809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1945686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312091-A4D7-4B5E-92AF-1A9F99EBF536}"/>
              </a:ext>
            </a:extLst>
          </p:cNvPr>
          <p:cNvSpPr>
            <a:spLocks noGrp="1"/>
          </p:cNvSpPr>
          <p:nvPr>
            <p:ph type="title"/>
          </p:nvPr>
        </p:nvSpPr>
        <p:spPr>
          <a:xfrm>
            <a:off x="286346" y="404664"/>
            <a:ext cx="11617788" cy="936104"/>
          </a:xfrm>
        </p:spPr>
        <p:txBody>
          <a:bodyPr vert="horz"/>
          <a:lstStyle/>
          <a:p>
            <a:r>
              <a:rPr lang="en-GB" dirty="0"/>
              <a:t>Don’t forget to join us for the next public webinars &amp; workshops</a:t>
            </a:r>
          </a:p>
        </p:txBody>
      </p:sp>
      <p:grpSp>
        <p:nvGrpSpPr>
          <p:cNvPr id="22" name="Group 21">
            <a:extLst>
              <a:ext uri="{FF2B5EF4-FFF2-40B4-BE49-F238E27FC236}">
                <a16:creationId xmlns:a16="http://schemas.microsoft.com/office/drawing/2014/main" id="{A1463C70-3AE4-41B3-90B2-74A1878BFFBE}"/>
              </a:ext>
            </a:extLst>
          </p:cNvPr>
          <p:cNvGrpSpPr/>
          <p:nvPr/>
        </p:nvGrpSpPr>
        <p:grpSpPr>
          <a:xfrm>
            <a:off x="598333" y="1126826"/>
            <a:ext cx="2390753" cy="1015663"/>
            <a:chOff x="191344" y="1618127"/>
            <a:chExt cx="2390753" cy="1015663"/>
          </a:xfrm>
        </p:grpSpPr>
        <p:grpSp>
          <p:nvGrpSpPr>
            <p:cNvPr id="13" name="Group 12">
              <a:extLst>
                <a:ext uri="{FF2B5EF4-FFF2-40B4-BE49-F238E27FC236}">
                  <a16:creationId xmlns:a16="http://schemas.microsoft.com/office/drawing/2014/main" id="{3C97143D-680C-4B57-B742-AE00E53CBA8C}"/>
                </a:ext>
              </a:extLst>
            </p:cNvPr>
            <p:cNvGrpSpPr/>
            <p:nvPr/>
          </p:nvGrpSpPr>
          <p:grpSpPr>
            <a:xfrm>
              <a:off x="191344" y="1672021"/>
              <a:ext cx="604850" cy="604850"/>
              <a:chOff x="1847528" y="2276872"/>
              <a:chExt cx="864096" cy="864096"/>
            </a:xfrm>
          </p:grpSpPr>
          <p:sp>
            <p:nvSpPr>
              <p:cNvPr id="11" name="Teardrop 10">
                <a:extLst>
                  <a:ext uri="{FF2B5EF4-FFF2-40B4-BE49-F238E27FC236}">
                    <a16:creationId xmlns:a16="http://schemas.microsoft.com/office/drawing/2014/main" id="{983E6176-2E31-4A96-877F-F69D90E025FD}"/>
                  </a:ext>
                </a:extLst>
              </p:cNvPr>
              <p:cNvSpPr/>
              <p:nvPr/>
            </p:nvSpPr>
            <p:spPr>
              <a:xfrm rot="8087650">
                <a:off x="1847528" y="2276872"/>
                <a:ext cx="864096" cy="864096"/>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2" name="Teardrop 11">
                <a:extLst>
                  <a:ext uri="{FF2B5EF4-FFF2-40B4-BE49-F238E27FC236}">
                    <a16:creationId xmlns:a16="http://schemas.microsoft.com/office/drawing/2014/main" id="{6D2245AB-0281-4A6A-B9AC-70AAB9632B57}"/>
                  </a:ext>
                </a:extLst>
              </p:cNvPr>
              <p:cNvSpPr/>
              <p:nvPr/>
            </p:nvSpPr>
            <p:spPr>
              <a:xfrm rot="8087650">
                <a:off x="1965509" y="239485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21" name="TextBox 20">
              <a:extLst>
                <a:ext uri="{FF2B5EF4-FFF2-40B4-BE49-F238E27FC236}">
                  <a16:creationId xmlns:a16="http://schemas.microsoft.com/office/drawing/2014/main" id="{2F36BD68-C9EE-4772-BC3F-0ADF83CE2C52}"/>
                </a:ext>
              </a:extLst>
            </p:cNvPr>
            <p:cNvSpPr txBox="1"/>
            <p:nvPr/>
          </p:nvSpPr>
          <p:spPr>
            <a:xfrm>
              <a:off x="764707" y="1618127"/>
              <a:ext cx="1817390" cy="1015663"/>
            </a:xfrm>
            <a:prstGeom prst="rect">
              <a:avLst/>
            </a:prstGeom>
            <a:noFill/>
          </p:spPr>
          <p:txBody>
            <a:bodyPr wrap="square" rtlCol="0">
              <a:spAutoFit/>
            </a:bodyPr>
            <a:lstStyle/>
            <a:p>
              <a:pPr marL="285750" marR="0" lvl="0" indent="-2857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bg1">
                      <a:lumMod val="65000"/>
                    </a:schemeClr>
                  </a:solidFill>
                  <a:effectLst/>
                  <a:uLnTx/>
                  <a:uFillTx/>
                  <a:latin typeface="Trebuchet MS"/>
                  <a:ea typeface="+mn-ea"/>
                  <a:cs typeface="+mn-cs"/>
                </a:rPr>
                <a:t>Webinar </a:t>
              </a:r>
              <a:r>
                <a:rPr kumimoji="0" lang="en-GB" sz="1200" b="1" i="0" u="none" strike="noStrike" kern="1200" cap="none" spc="0" normalizeH="0" baseline="0" noProof="0" dirty="0">
                  <a:ln>
                    <a:noFill/>
                  </a:ln>
                  <a:solidFill>
                    <a:schemeClr val="bg1">
                      <a:lumMod val="65000"/>
                    </a:schemeClr>
                  </a:solidFill>
                  <a:effectLst/>
                  <a:uLnTx/>
                  <a:uFillTx/>
                  <a:latin typeface="Trebuchet MS"/>
                  <a:ea typeface="+mn-ea"/>
                  <a:cs typeface="+mn-cs"/>
                </a:rPr>
                <a:t>“Preliminary input data”</a:t>
              </a:r>
            </a:p>
            <a:p>
              <a:pPr marL="285750" marR="0" lvl="0" indent="-2857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bg1">
                      <a:lumMod val="65000"/>
                    </a:schemeClr>
                  </a:solidFill>
                  <a:effectLst/>
                  <a:uLnTx/>
                  <a:uFillTx/>
                  <a:latin typeface="Trebuchet MS"/>
                  <a:ea typeface="+mn-ea"/>
                  <a:cs typeface="+mn-cs"/>
                </a:rPr>
                <a:t>Call for Evidence window opening</a:t>
              </a:r>
            </a:p>
          </p:txBody>
        </p:sp>
      </p:grpSp>
      <p:grpSp>
        <p:nvGrpSpPr>
          <p:cNvPr id="32" name="Group 31">
            <a:extLst>
              <a:ext uri="{FF2B5EF4-FFF2-40B4-BE49-F238E27FC236}">
                <a16:creationId xmlns:a16="http://schemas.microsoft.com/office/drawing/2014/main" id="{E8846B3A-F879-4C2B-B06B-3295630338E2}"/>
              </a:ext>
            </a:extLst>
          </p:cNvPr>
          <p:cNvGrpSpPr/>
          <p:nvPr/>
        </p:nvGrpSpPr>
        <p:grpSpPr>
          <a:xfrm>
            <a:off x="2819756" y="2194516"/>
            <a:ext cx="2420196" cy="954107"/>
            <a:chOff x="191344" y="2315290"/>
            <a:chExt cx="2420196" cy="954107"/>
          </a:xfrm>
        </p:grpSpPr>
        <p:grpSp>
          <p:nvGrpSpPr>
            <p:cNvPr id="34" name="Group 33">
              <a:extLst>
                <a:ext uri="{FF2B5EF4-FFF2-40B4-BE49-F238E27FC236}">
                  <a16:creationId xmlns:a16="http://schemas.microsoft.com/office/drawing/2014/main" id="{2E1A9D70-C1A6-4E84-AD9B-8025E6710D90}"/>
                </a:ext>
              </a:extLst>
            </p:cNvPr>
            <p:cNvGrpSpPr/>
            <p:nvPr/>
          </p:nvGrpSpPr>
          <p:grpSpPr>
            <a:xfrm>
              <a:off x="191344" y="2463737"/>
              <a:ext cx="604850" cy="604850"/>
              <a:chOff x="1847528" y="3407922"/>
              <a:chExt cx="864096" cy="864096"/>
            </a:xfrm>
          </p:grpSpPr>
          <p:sp>
            <p:nvSpPr>
              <p:cNvPr id="36" name="Teardrop 35">
                <a:extLst>
                  <a:ext uri="{FF2B5EF4-FFF2-40B4-BE49-F238E27FC236}">
                    <a16:creationId xmlns:a16="http://schemas.microsoft.com/office/drawing/2014/main" id="{4C41690B-46B0-4221-8108-EF4C54294270}"/>
                  </a:ext>
                </a:extLst>
              </p:cNvPr>
              <p:cNvSpPr/>
              <p:nvPr/>
            </p:nvSpPr>
            <p:spPr>
              <a:xfrm rot="8087650">
                <a:off x="1847528" y="3407922"/>
                <a:ext cx="864096" cy="864096"/>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Trebuchet MS"/>
                  <a:ea typeface="+mn-ea"/>
                  <a:cs typeface="+mn-cs"/>
                </a:endParaRPr>
              </a:p>
            </p:txBody>
          </p:sp>
          <p:sp>
            <p:nvSpPr>
              <p:cNvPr id="37" name="Teardrop 36">
                <a:extLst>
                  <a:ext uri="{FF2B5EF4-FFF2-40B4-BE49-F238E27FC236}">
                    <a16:creationId xmlns:a16="http://schemas.microsoft.com/office/drawing/2014/main" id="{4C2B52B7-C06D-4263-BF5F-5FE6A5E4572E}"/>
                  </a:ext>
                </a:extLst>
              </p:cNvPr>
              <p:cNvSpPr/>
              <p:nvPr/>
            </p:nvSpPr>
            <p:spPr>
              <a:xfrm rot="8087650">
                <a:off x="1965508" y="352590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Trebuchet MS"/>
                  <a:ea typeface="+mn-ea"/>
                  <a:cs typeface="+mn-cs"/>
                </a:endParaRPr>
              </a:p>
            </p:txBody>
          </p:sp>
        </p:grpSp>
        <p:sp>
          <p:nvSpPr>
            <p:cNvPr id="35" name="TextBox 34">
              <a:extLst>
                <a:ext uri="{FF2B5EF4-FFF2-40B4-BE49-F238E27FC236}">
                  <a16:creationId xmlns:a16="http://schemas.microsoft.com/office/drawing/2014/main" id="{EA9D3DC4-E6D4-42FC-AFDF-AB9E13745F64}"/>
                </a:ext>
              </a:extLst>
            </p:cNvPr>
            <p:cNvSpPr txBox="1"/>
            <p:nvPr/>
          </p:nvSpPr>
          <p:spPr>
            <a:xfrm>
              <a:off x="796745" y="2315290"/>
              <a:ext cx="1814795" cy="954107"/>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lumMod val="65000"/>
                    </a:schemeClr>
                  </a:solidFill>
                  <a:effectLst/>
                  <a:uLnTx/>
                  <a:uFillTx/>
                  <a:latin typeface="Trebuchet MS"/>
                  <a:ea typeface="+mn-ea"/>
                  <a:cs typeface="+mn-cs"/>
                </a:rPr>
                <a:t>Workshop </a:t>
              </a:r>
            </a:p>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65000"/>
                    </a:schemeClr>
                  </a:solidFill>
                  <a:effectLst/>
                  <a:uLnTx/>
                  <a:uFillTx/>
                  <a:latin typeface="Trebuchet MS"/>
                  <a:ea typeface="+mn-ea"/>
                  <a:cs typeface="+mn-cs"/>
                </a:rPr>
                <a:t>“ERAA 2022 Principles and Assumptions”</a:t>
              </a:r>
            </a:p>
          </p:txBody>
        </p:sp>
      </p:grpSp>
      <p:sp>
        <p:nvSpPr>
          <p:cNvPr id="52" name="TextBox 51">
            <a:extLst>
              <a:ext uri="{FF2B5EF4-FFF2-40B4-BE49-F238E27FC236}">
                <a16:creationId xmlns:a16="http://schemas.microsoft.com/office/drawing/2014/main" id="{3F63488E-6FEB-4A34-8A48-B65C9693AEC8}"/>
              </a:ext>
            </a:extLst>
          </p:cNvPr>
          <p:cNvSpPr txBox="1"/>
          <p:nvPr/>
        </p:nvSpPr>
        <p:spPr>
          <a:xfrm>
            <a:off x="407368" y="5137232"/>
            <a:ext cx="977938" cy="584775"/>
          </a:xfrm>
          <a:prstGeom prst="rect">
            <a:avLst/>
          </a:prstGeom>
          <a:noFill/>
        </p:spPr>
        <p:txBody>
          <a:bodyPr wrap="square" rtlCol="0">
            <a:spAutoFit/>
          </a:bodyPr>
          <a:lstStyle/>
          <a:p>
            <a:pPr algn="ctr">
              <a:defRPr/>
            </a:pPr>
            <a:r>
              <a:rPr lang="en-GB" sz="1600" dirty="0">
                <a:solidFill>
                  <a:schemeClr val="bg1">
                    <a:lumMod val="65000"/>
                  </a:schemeClr>
                </a:solidFill>
                <a:latin typeface="Trebuchet MS"/>
              </a:rPr>
              <a:t>09 March</a:t>
            </a:r>
          </a:p>
        </p:txBody>
      </p:sp>
      <p:sp>
        <p:nvSpPr>
          <p:cNvPr id="53" name="TextBox 52">
            <a:extLst>
              <a:ext uri="{FF2B5EF4-FFF2-40B4-BE49-F238E27FC236}">
                <a16:creationId xmlns:a16="http://schemas.microsoft.com/office/drawing/2014/main" id="{19BB044B-7E3A-4926-A93D-26C7F9FE1712}"/>
              </a:ext>
            </a:extLst>
          </p:cNvPr>
          <p:cNvSpPr txBox="1"/>
          <p:nvPr/>
        </p:nvSpPr>
        <p:spPr>
          <a:xfrm>
            <a:off x="2639616" y="5166480"/>
            <a:ext cx="977938" cy="646331"/>
          </a:xfrm>
          <a:prstGeom prst="rect">
            <a:avLst/>
          </a:prstGeom>
          <a:noFill/>
        </p:spPr>
        <p:txBody>
          <a:bodyPr wrap="square" rtlCol="0">
            <a:spAutoFit/>
          </a:bodyPr>
          <a:lstStyle/>
          <a:p>
            <a:r>
              <a:rPr lang="en-GB">
                <a:solidFill>
                  <a:schemeClr val="bg1">
                    <a:lumMod val="65000"/>
                  </a:schemeClr>
                </a:solidFill>
              </a:rPr>
              <a:t>17 March</a:t>
            </a:r>
            <a:endParaRPr lang="en-GB" dirty="0">
              <a:solidFill>
                <a:schemeClr val="bg1">
                  <a:lumMod val="65000"/>
                </a:schemeClr>
              </a:solidFill>
            </a:endParaRPr>
          </a:p>
        </p:txBody>
      </p:sp>
      <p:grpSp>
        <p:nvGrpSpPr>
          <p:cNvPr id="47" name="Group 46">
            <a:extLst>
              <a:ext uri="{FF2B5EF4-FFF2-40B4-BE49-F238E27FC236}">
                <a16:creationId xmlns:a16="http://schemas.microsoft.com/office/drawing/2014/main" id="{37DB019C-05AB-4DC6-8399-6392836FDDF8}"/>
              </a:ext>
            </a:extLst>
          </p:cNvPr>
          <p:cNvGrpSpPr/>
          <p:nvPr/>
        </p:nvGrpSpPr>
        <p:grpSpPr>
          <a:xfrm>
            <a:off x="9285382" y="3575098"/>
            <a:ext cx="2355234" cy="604850"/>
            <a:chOff x="191344" y="1672021"/>
            <a:chExt cx="2355234" cy="604850"/>
          </a:xfrm>
        </p:grpSpPr>
        <p:grpSp>
          <p:nvGrpSpPr>
            <p:cNvPr id="49" name="Group 48">
              <a:extLst>
                <a:ext uri="{FF2B5EF4-FFF2-40B4-BE49-F238E27FC236}">
                  <a16:creationId xmlns:a16="http://schemas.microsoft.com/office/drawing/2014/main" id="{F99E5F9A-B1BA-413F-8332-E0498C61A7C3}"/>
                </a:ext>
              </a:extLst>
            </p:cNvPr>
            <p:cNvGrpSpPr/>
            <p:nvPr/>
          </p:nvGrpSpPr>
          <p:grpSpPr>
            <a:xfrm>
              <a:off x="191344" y="1672021"/>
              <a:ext cx="604850" cy="604850"/>
              <a:chOff x="1847528" y="2276872"/>
              <a:chExt cx="864096" cy="864096"/>
            </a:xfrm>
          </p:grpSpPr>
          <p:sp>
            <p:nvSpPr>
              <p:cNvPr id="51" name="Teardrop 50">
                <a:extLst>
                  <a:ext uri="{FF2B5EF4-FFF2-40B4-BE49-F238E27FC236}">
                    <a16:creationId xmlns:a16="http://schemas.microsoft.com/office/drawing/2014/main" id="{1032FAF4-317F-48A2-B15D-19073C2E4D5B}"/>
                  </a:ext>
                </a:extLst>
              </p:cNvPr>
              <p:cNvSpPr/>
              <p:nvPr/>
            </p:nvSpPr>
            <p:spPr>
              <a:xfrm rot="8087650">
                <a:off x="1847528" y="2276872"/>
                <a:ext cx="864096" cy="864096"/>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56" name="Teardrop 55">
                <a:extLst>
                  <a:ext uri="{FF2B5EF4-FFF2-40B4-BE49-F238E27FC236}">
                    <a16:creationId xmlns:a16="http://schemas.microsoft.com/office/drawing/2014/main" id="{1DCD9B89-2588-41CB-BE4A-E7A3ACB0C82A}"/>
                  </a:ext>
                </a:extLst>
              </p:cNvPr>
              <p:cNvSpPr/>
              <p:nvPr/>
            </p:nvSpPr>
            <p:spPr>
              <a:xfrm rot="8087650">
                <a:off x="1965509" y="239485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50" name="TextBox 49">
              <a:extLst>
                <a:ext uri="{FF2B5EF4-FFF2-40B4-BE49-F238E27FC236}">
                  <a16:creationId xmlns:a16="http://schemas.microsoft.com/office/drawing/2014/main" id="{BC03BA82-5E27-4A77-B4A0-BD2CA066A6C2}"/>
                </a:ext>
              </a:extLst>
            </p:cNvPr>
            <p:cNvSpPr txBox="1"/>
            <p:nvPr/>
          </p:nvSpPr>
          <p:spPr>
            <a:xfrm>
              <a:off x="729188" y="1833590"/>
              <a:ext cx="1817390" cy="276999"/>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A3A3F"/>
                  </a:solidFill>
                  <a:effectLst/>
                  <a:uLnTx/>
                  <a:uFillTx/>
                  <a:latin typeface="Trebuchet MS"/>
                  <a:ea typeface="+mn-ea"/>
                  <a:cs typeface="+mn-cs"/>
                </a:rPr>
                <a:t>Publication</a:t>
              </a:r>
            </a:p>
          </p:txBody>
        </p:sp>
      </p:grpSp>
      <p:sp>
        <p:nvSpPr>
          <p:cNvPr id="57" name="TextBox 56">
            <a:extLst>
              <a:ext uri="{FF2B5EF4-FFF2-40B4-BE49-F238E27FC236}">
                <a16:creationId xmlns:a16="http://schemas.microsoft.com/office/drawing/2014/main" id="{34830866-A775-42F3-9FEF-5694F0FA7049}"/>
              </a:ext>
            </a:extLst>
          </p:cNvPr>
          <p:cNvSpPr txBox="1"/>
          <p:nvPr/>
        </p:nvSpPr>
        <p:spPr>
          <a:xfrm>
            <a:off x="8718995" y="5165408"/>
            <a:ext cx="1769493" cy="584775"/>
          </a:xfrm>
          <a:prstGeom prst="rect">
            <a:avLst/>
          </a:prstGeom>
          <a:noFill/>
        </p:spPr>
        <p:txBody>
          <a:bodyPr wrap="square" rtlCol="0">
            <a:spAutoFit/>
          </a:bodyPr>
          <a:lstStyle/>
          <a:p>
            <a:pPr algn="ctr">
              <a:defRPr/>
            </a:pPr>
            <a:r>
              <a:rPr lang="en-GB" sz="1600">
                <a:solidFill>
                  <a:schemeClr val="accent6">
                    <a:lumMod val="60000"/>
                    <a:lumOff val="40000"/>
                  </a:schemeClr>
                </a:solidFill>
                <a:latin typeface="Trebuchet MS"/>
              </a:rPr>
              <a:t>Early</a:t>
            </a:r>
            <a:endParaRPr lang="en-GB" sz="1600" dirty="0">
              <a:solidFill>
                <a:schemeClr val="accent6">
                  <a:lumMod val="60000"/>
                  <a:lumOff val="40000"/>
                </a:schemeClr>
              </a:solidFill>
              <a:latin typeface="Trebuchet MS"/>
            </a:endParaRPr>
          </a:p>
          <a:p>
            <a:pPr algn="ctr">
              <a:defRPr/>
            </a:pPr>
            <a:r>
              <a:rPr lang="en-GB" sz="1600" dirty="0">
                <a:solidFill>
                  <a:schemeClr val="accent6">
                    <a:lumMod val="60000"/>
                    <a:lumOff val="40000"/>
                  </a:schemeClr>
                </a:solidFill>
                <a:latin typeface="Trebuchet MS"/>
              </a:rPr>
              <a:t>November</a:t>
            </a:r>
          </a:p>
        </p:txBody>
      </p:sp>
      <p:sp>
        <p:nvSpPr>
          <p:cNvPr id="66" name="TextBox 65">
            <a:extLst>
              <a:ext uri="{FF2B5EF4-FFF2-40B4-BE49-F238E27FC236}">
                <a16:creationId xmlns:a16="http://schemas.microsoft.com/office/drawing/2014/main" id="{71F36A86-A3FF-4E37-A5FD-E2B51F00973E}"/>
              </a:ext>
            </a:extLst>
          </p:cNvPr>
          <p:cNvSpPr txBox="1"/>
          <p:nvPr/>
        </p:nvSpPr>
        <p:spPr>
          <a:xfrm>
            <a:off x="5879976" y="5137232"/>
            <a:ext cx="1068534" cy="338554"/>
          </a:xfrm>
          <a:prstGeom prst="rect">
            <a:avLst/>
          </a:prstGeom>
          <a:noFill/>
        </p:spPr>
        <p:txBody>
          <a:bodyPr wrap="square" rtlCol="0">
            <a:spAutoFit/>
          </a:bodyPr>
          <a:lstStyle/>
          <a:p>
            <a:pPr algn="ctr">
              <a:defRPr/>
            </a:pPr>
            <a:r>
              <a:rPr lang="en-US" sz="1600">
                <a:solidFill>
                  <a:schemeClr val="accent2"/>
                </a:solidFill>
                <a:latin typeface="Trebuchet MS"/>
              </a:rPr>
              <a:t>T</a:t>
            </a:r>
            <a:r>
              <a:rPr lang="en-GB" sz="1600">
                <a:solidFill>
                  <a:schemeClr val="accent2"/>
                </a:solidFill>
                <a:latin typeface="Trebuchet MS"/>
              </a:rPr>
              <a:t>oday</a:t>
            </a:r>
            <a:endParaRPr lang="en-GB" sz="1600" dirty="0">
              <a:solidFill>
                <a:schemeClr val="accent2"/>
              </a:solidFill>
              <a:latin typeface="Trebuchet MS"/>
            </a:endParaRPr>
          </a:p>
        </p:txBody>
      </p:sp>
      <p:grpSp>
        <p:nvGrpSpPr>
          <p:cNvPr id="54" name="Group 53">
            <a:extLst>
              <a:ext uri="{FF2B5EF4-FFF2-40B4-BE49-F238E27FC236}">
                <a16:creationId xmlns:a16="http://schemas.microsoft.com/office/drawing/2014/main" id="{CB8150F0-B0C5-44B4-9445-CB8FB64FC9BD}"/>
              </a:ext>
            </a:extLst>
          </p:cNvPr>
          <p:cNvGrpSpPr/>
          <p:nvPr/>
        </p:nvGrpSpPr>
        <p:grpSpPr>
          <a:xfrm>
            <a:off x="6094716" y="1270842"/>
            <a:ext cx="2574472" cy="692041"/>
            <a:chOff x="191344" y="2463737"/>
            <a:chExt cx="2574472" cy="692041"/>
          </a:xfrm>
        </p:grpSpPr>
        <p:grpSp>
          <p:nvGrpSpPr>
            <p:cNvPr id="60" name="Group 59">
              <a:extLst>
                <a:ext uri="{FF2B5EF4-FFF2-40B4-BE49-F238E27FC236}">
                  <a16:creationId xmlns:a16="http://schemas.microsoft.com/office/drawing/2014/main" id="{65F9D553-D099-4FE7-8A76-E0ED8E6F8EB9}"/>
                </a:ext>
              </a:extLst>
            </p:cNvPr>
            <p:cNvGrpSpPr/>
            <p:nvPr/>
          </p:nvGrpSpPr>
          <p:grpSpPr>
            <a:xfrm>
              <a:off x="191344" y="2463737"/>
              <a:ext cx="604850" cy="604850"/>
              <a:chOff x="1847528" y="3407922"/>
              <a:chExt cx="864096" cy="864096"/>
            </a:xfrm>
          </p:grpSpPr>
          <p:sp>
            <p:nvSpPr>
              <p:cNvPr id="62" name="Teardrop 61">
                <a:extLst>
                  <a:ext uri="{FF2B5EF4-FFF2-40B4-BE49-F238E27FC236}">
                    <a16:creationId xmlns:a16="http://schemas.microsoft.com/office/drawing/2014/main" id="{36E61DE3-5641-4273-B158-CD7ED6960926}"/>
                  </a:ext>
                </a:extLst>
              </p:cNvPr>
              <p:cNvSpPr/>
              <p:nvPr/>
            </p:nvSpPr>
            <p:spPr>
              <a:xfrm rot="8087650">
                <a:off x="1847528" y="3407922"/>
                <a:ext cx="864096" cy="864096"/>
              </a:xfrm>
              <a:prstGeom prst="teardrop">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accent2"/>
                  </a:solidFill>
                  <a:effectLst/>
                  <a:uLnTx/>
                  <a:uFillTx/>
                  <a:latin typeface="Trebuchet MS"/>
                  <a:ea typeface="+mn-ea"/>
                  <a:cs typeface="+mn-cs"/>
                </a:endParaRPr>
              </a:p>
            </p:txBody>
          </p:sp>
          <p:sp>
            <p:nvSpPr>
              <p:cNvPr id="63" name="Teardrop 62">
                <a:extLst>
                  <a:ext uri="{FF2B5EF4-FFF2-40B4-BE49-F238E27FC236}">
                    <a16:creationId xmlns:a16="http://schemas.microsoft.com/office/drawing/2014/main" id="{037CF0A7-95CF-4C79-AD0C-BD02570B7780}"/>
                  </a:ext>
                </a:extLst>
              </p:cNvPr>
              <p:cNvSpPr/>
              <p:nvPr/>
            </p:nvSpPr>
            <p:spPr>
              <a:xfrm rot="8087650">
                <a:off x="1965508" y="352590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61" name="TextBox 60">
              <a:extLst>
                <a:ext uri="{FF2B5EF4-FFF2-40B4-BE49-F238E27FC236}">
                  <a16:creationId xmlns:a16="http://schemas.microsoft.com/office/drawing/2014/main" id="{E284B454-3662-4216-844D-0FCF32D0AA53}"/>
                </a:ext>
              </a:extLst>
            </p:cNvPr>
            <p:cNvSpPr txBox="1"/>
            <p:nvPr/>
          </p:nvSpPr>
          <p:spPr>
            <a:xfrm>
              <a:off x="779003" y="2509447"/>
              <a:ext cx="1986813" cy="646331"/>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A3A3F"/>
                  </a:solidFill>
                  <a:effectLst/>
                  <a:uLnTx/>
                  <a:uFillTx/>
                  <a:latin typeface="Trebuchet MS"/>
                  <a:ea typeface="+mn-ea"/>
                  <a:cs typeface="+mn-cs"/>
                </a:rPr>
                <a:t>Webinar</a:t>
              </a:r>
            </a:p>
            <a:p>
              <a:pPr marL="0" marR="0" lvl="0" indent="0" algn="l" defTabSz="4572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A3A3F"/>
                  </a:solidFill>
                  <a:effectLst/>
                  <a:uLnTx/>
                  <a:uFillTx/>
                  <a:latin typeface="Trebuchet MS"/>
                  <a:ea typeface="+mn-ea"/>
                  <a:cs typeface="+mn-cs"/>
                </a:rPr>
                <a:t>“</a:t>
              </a:r>
              <a:r>
                <a:rPr kumimoji="0" lang="en-GB" sz="1200" b="1" i="0" u="none" strike="noStrike" kern="1200" cap="none" spc="0" normalizeH="0" baseline="0" noProof="0" dirty="0">
                  <a:ln>
                    <a:noFill/>
                  </a:ln>
                  <a:solidFill>
                    <a:srgbClr val="3A3A3F"/>
                  </a:solidFill>
                  <a:effectLst/>
                  <a:uLnTx/>
                  <a:uFillTx/>
                  <a:latin typeface="Trebuchet MS"/>
                  <a:ea typeface="+mn-ea"/>
                  <a:cs typeface="+mn-cs"/>
                </a:rPr>
                <a:t>ERAA 2022 Methodological Insights</a:t>
              </a:r>
              <a:r>
                <a:rPr kumimoji="0" lang="en-GB" sz="1200" b="0" i="0" u="none" strike="noStrike" kern="1200" cap="none" spc="0" normalizeH="0" baseline="0" noProof="0" dirty="0">
                  <a:ln>
                    <a:noFill/>
                  </a:ln>
                  <a:solidFill>
                    <a:srgbClr val="3A3A3F"/>
                  </a:solidFill>
                  <a:effectLst/>
                  <a:uLnTx/>
                  <a:uFillTx/>
                  <a:latin typeface="Trebuchet MS"/>
                  <a:ea typeface="+mn-ea"/>
                  <a:cs typeface="+mn-cs"/>
                </a:rPr>
                <a:t>”</a:t>
              </a:r>
            </a:p>
          </p:txBody>
        </p:sp>
      </p:grpSp>
      <p:cxnSp>
        <p:nvCxnSpPr>
          <p:cNvPr id="59" name="Straight Connector 58">
            <a:extLst>
              <a:ext uri="{FF2B5EF4-FFF2-40B4-BE49-F238E27FC236}">
                <a16:creationId xmlns:a16="http://schemas.microsoft.com/office/drawing/2014/main" id="{1436850B-07AC-4609-9B9C-424FE46266E1}"/>
              </a:ext>
            </a:extLst>
          </p:cNvPr>
          <p:cNvCxnSpPr>
            <a:cxnSpLocks/>
          </p:cNvCxnSpPr>
          <p:nvPr/>
        </p:nvCxnSpPr>
        <p:spPr>
          <a:xfrm flipH="1">
            <a:off x="880847" y="1910836"/>
            <a:ext cx="28121" cy="3137621"/>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90B81707-6487-45BB-9EB7-F36CC0ED15F9}"/>
              </a:ext>
            </a:extLst>
          </p:cNvPr>
          <p:cNvGrpSpPr/>
          <p:nvPr/>
        </p:nvGrpSpPr>
        <p:grpSpPr>
          <a:xfrm>
            <a:off x="9223700" y="1124744"/>
            <a:ext cx="2056876" cy="830997"/>
            <a:chOff x="-1260682" y="1528005"/>
            <a:chExt cx="2056876" cy="830997"/>
          </a:xfrm>
        </p:grpSpPr>
        <p:grpSp>
          <p:nvGrpSpPr>
            <p:cNvPr id="72" name="Group 71">
              <a:extLst>
                <a:ext uri="{FF2B5EF4-FFF2-40B4-BE49-F238E27FC236}">
                  <a16:creationId xmlns:a16="http://schemas.microsoft.com/office/drawing/2014/main" id="{7239C77C-4129-475D-B17D-1F3CC56C6FA5}"/>
                </a:ext>
              </a:extLst>
            </p:cNvPr>
            <p:cNvGrpSpPr/>
            <p:nvPr/>
          </p:nvGrpSpPr>
          <p:grpSpPr>
            <a:xfrm>
              <a:off x="191344" y="1672021"/>
              <a:ext cx="604850" cy="604850"/>
              <a:chOff x="1847528" y="2276872"/>
              <a:chExt cx="864096" cy="864096"/>
            </a:xfrm>
          </p:grpSpPr>
          <p:sp>
            <p:nvSpPr>
              <p:cNvPr id="74" name="Teardrop 73">
                <a:extLst>
                  <a:ext uri="{FF2B5EF4-FFF2-40B4-BE49-F238E27FC236}">
                    <a16:creationId xmlns:a16="http://schemas.microsoft.com/office/drawing/2014/main" id="{C4E1D959-2A15-4F76-8381-8C9D157C5908}"/>
                  </a:ext>
                </a:extLst>
              </p:cNvPr>
              <p:cNvSpPr/>
              <p:nvPr/>
            </p:nvSpPr>
            <p:spPr>
              <a:xfrm rot="8087650">
                <a:off x="1847528" y="2276872"/>
                <a:ext cx="864096" cy="864096"/>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5" name="Teardrop 74">
                <a:extLst>
                  <a:ext uri="{FF2B5EF4-FFF2-40B4-BE49-F238E27FC236}">
                    <a16:creationId xmlns:a16="http://schemas.microsoft.com/office/drawing/2014/main" id="{BB052D79-BD2C-4845-BAA2-B8F418219434}"/>
                  </a:ext>
                </a:extLst>
              </p:cNvPr>
              <p:cNvSpPr/>
              <p:nvPr/>
            </p:nvSpPr>
            <p:spPr>
              <a:xfrm rot="8087650">
                <a:off x="1965509" y="239485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73" name="TextBox 72">
              <a:extLst>
                <a:ext uri="{FF2B5EF4-FFF2-40B4-BE49-F238E27FC236}">
                  <a16:creationId xmlns:a16="http://schemas.microsoft.com/office/drawing/2014/main" id="{E337E803-3575-41BD-9CE0-EFCFF5F120FB}"/>
                </a:ext>
              </a:extLst>
            </p:cNvPr>
            <p:cNvSpPr txBox="1"/>
            <p:nvPr/>
          </p:nvSpPr>
          <p:spPr>
            <a:xfrm>
              <a:off x="-1260682" y="1528005"/>
              <a:ext cx="1624828" cy="830997"/>
            </a:xfrm>
            <a:prstGeom prst="rect">
              <a:avLst/>
            </a:prstGeom>
            <a:noFill/>
          </p:spPr>
          <p:txBody>
            <a:bodyPr wrap="square" rtlCol="0">
              <a:spAutoFit/>
            </a:bodyPr>
            <a:lstStyle/>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A3A3F"/>
                  </a:solidFill>
                  <a:effectLst/>
                  <a:uLnTx/>
                  <a:uFillTx/>
                  <a:latin typeface="Trebuchet MS"/>
                  <a:ea typeface="+mn-ea"/>
                  <a:cs typeface="+mn-cs"/>
                </a:rPr>
                <a:t>Webinar on </a:t>
              </a:r>
              <a:r>
                <a:rPr kumimoji="0" lang="en-GB" sz="1200" b="1" i="0" u="none" strike="noStrike" kern="1200" cap="none" spc="0" normalizeH="0" baseline="0" noProof="0" dirty="0">
                  <a:ln>
                    <a:noFill/>
                  </a:ln>
                  <a:solidFill>
                    <a:srgbClr val="3A3A3F"/>
                  </a:solidFill>
                  <a:effectLst/>
                  <a:uLnTx/>
                  <a:uFillTx/>
                  <a:latin typeface="Trebuchet MS"/>
                  <a:ea typeface="+mn-ea"/>
                  <a:cs typeface="+mn-cs"/>
                </a:rPr>
                <a:t>“ERAA 2022 results”</a:t>
              </a:r>
            </a:p>
            <a:p>
              <a:pPr marL="171450" marR="0" lvl="0" indent="-17145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A3A3F"/>
                  </a:solidFill>
                  <a:effectLst/>
                  <a:uLnTx/>
                  <a:uFillTx/>
                  <a:latin typeface="Trebuchet MS"/>
                  <a:ea typeface="+mn-ea"/>
                  <a:cs typeface="+mn-cs"/>
                </a:rPr>
                <a:t>Launching ERAA 2022 consultation</a:t>
              </a:r>
            </a:p>
          </p:txBody>
        </p:sp>
      </p:grpSp>
      <p:cxnSp>
        <p:nvCxnSpPr>
          <p:cNvPr id="45" name="Straight Connector 44">
            <a:extLst>
              <a:ext uri="{FF2B5EF4-FFF2-40B4-BE49-F238E27FC236}">
                <a16:creationId xmlns:a16="http://schemas.microsoft.com/office/drawing/2014/main" id="{2D242866-BD28-45EC-8A32-6EB605EB4C7C}"/>
              </a:ext>
            </a:extLst>
          </p:cNvPr>
          <p:cNvCxnSpPr>
            <a:cxnSpLocks/>
            <a:stCxn id="62" idx="7"/>
          </p:cNvCxnSpPr>
          <p:nvPr/>
        </p:nvCxnSpPr>
        <p:spPr>
          <a:xfrm>
            <a:off x="6398677" y="2000958"/>
            <a:ext cx="0" cy="3034455"/>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DEE24B6-0799-4F74-AF22-BA6868E8E677}"/>
              </a:ext>
            </a:extLst>
          </p:cNvPr>
          <p:cNvCxnSpPr>
            <a:cxnSpLocks/>
          </p:cNvCxnSpPr>
          <p:nvPr/>
        </p:nvCxnSpPr>
        <p:spPr>
          <a:xfrm flipH="1">
            <a:off x="9587805" y="4305214"/>
            <a:ext cx="1538" cy="730199"/>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1BC1F32-E28E-43AE-8B44-9CD852D5812D}"/>
              </a:ext>
            </a:extLst>
          </p:cNvPr>
          <p:cNvCxnSpPr>
            <a:cxnSpLocks/>
          </p:cNvCxnSpPr>
          <p:nvPr/>
        </p:nvCxnSpPr>
        <p:spPr>
          <a:xfrm>
            <a:off x="3123717" y="3073079"/>
            <a:ext cx="1228" cy="1990852"/>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47C4AC3-643C-4CBA-BD31-339793A12D74}"/>
              </a:ext>
            </a:extLst>
          </p:cNvPr>
          <p:cNvCxnSpPr>
            <a:cxnSpLocks/>
          </p:cNvCxnSpPr>
          <p:nvPr/>
        </p:nvCxnSpPr>
        <p:spPr>
          <a:xfrm>
            <a:off x="10979687" y="2000958"/>
            <a:ext cx="0" cy="3062973"/>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53570E9-365E-47B3-834E-2FDC2DC7CEC8}"/>
              </a:ext>
            </a:extLst>
          </p:cNvPr>
          <p:cNvGrpSpPr/>
          <p:nvPr/>
        </p:nvGrpSpPr>
        <p:grpSpPr>
          <a:xfrm>
            <a:off x="3550423" y="3711241"/>
            <a:ext cx="2244436" cy="604850"/>
            <a:chOff x="191344" y="2463737"/>
            <a:chExt cx="2244436" cy="604850"/>
          </a:xfrm>
        </p:grpSpPr>
        <p:grpSp>
          <p:nvGrpSpPr>
            <p:cNvPr id="76" name="Group 75">
              <a:extLst>
                <a:ext uri="{FF2B5EF4-FFF2-40B4-BE49-F238E27FC236}">
                  <a16:creationId xmlns:a16="http://schemas.microsoft.com/office/drawing/2014/main" id="{FD0A7A96-70B4-49F0-B408-395FD55E4FDE}"/>
                </a:ext>
              </a:extLst>
            </p:cNvPr>
            <p:cNvGrpSpPr/>
            <p:nvPr/>
          </p:nvGrpSpPr>
          <p:grpSpPr>
            <a:xfrm>
              <a:off x="191344" y="2463737"/>
              <a:ext cx="604850" cy="604850"/>
              <a:chOff x="1847528" y="3407922"/>
              <a:chExt cx="864096" cy="864096"/>
            </a:xfrm>
          </p:grpSpPr>
          <p:sp>
            <p:nvSpPr>
              <p:cNvPr id="78" name="Teardrop 77">
                <a:extLst>
                  <a:ext uri="{FF2B5EF4-FFF2-40B4-BE49-F238E27FC236}">
                    <a16:creationId xmlns:a16="http://schemas.microsoft.com/office/drawing/2014/main" id="{930D2BED-C738-49C6-9FF8-FBA86E05E027}"/>
                  </a:ext>
                </a:extLst>
              </p:cNvPr>
              <p:cNvSpPr/>
              <p:nvPr/>
            </p:nvSpPr>
            <p:spPr>
              <a:xfrm rot="8087650">
                <a:off x="1847528" y="3407922"/>
                <a:ext cx="864096" cy="864096"/>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79" name="Teardrop 78">
                <a:extLst>
                  <a:ext uri="{FF2B5EF4-FFF2-40B4-BE49-F238E27FC236}">
                    <a16:creationId xmlns:a16="http://schemas.microsoft.com/office/drawing/2014/main" id="{2A27FBD4-AB1D-42EF-9910-8799C728F4A8}"/>
                  </a:ext>
                </a:extLst>
              </p:cNvPr>
              <p:cNvSpPr/>
              <p:nvPr/>
            </p:nvSpPr>
            <p:spPr>
              <a:xfrm rot="8087650">
                <a:off x="1965507" y="3525905"/>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77" name="TextBox 76">
              <a:extLst>
                <a:ext uri="{FF2B5EF4-FFF2-40B4-BE49-F238E27FC236}">
                  <a16:creationId xmlns:a16="http://schemas.microsoft.com/office/drawing/2014/main" id="{368EB017-EDC3-42FB-AA07-1D09A9778CED}"/>
                </a:ext>
              </a:extLst>
            </p:cNvPr>
            <p:cNvSpPr txBox="1"/>
            <p:nvPr/>
          </p:nvSpPr>
          <p:spPr>
            <a:xfrm>
              <a:off x="779003" y="2509447"/>
              <a:ext cx="1656777" cy="461665"/>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lumMod val="65000"/>
                    </a:schemeClr>
                  </a:solidFill>
                  <a:effectLst/>
                  <a:uLnTx/>
                  <a:uFillTx/>
                  <a:latin typeface="Trebuchet MS"/>
                </a:rPr>
                <a:t>Call-for-Evidence</a:t>
              </a:r>
            </a:p>
            <a:p>
              <a:pPr marL="0" marR="0" lvl="0" indent="0" algn="l" defTabSz="457200" eaLnBrk="1" fontAlgn="auto" latinLnBrk="0" hangingPunct="1">
                <a:lnSpc>
                  <a:spcPct val="100000"/>
                </a:lnSpc>
                <a:spcBef>
                  <a:spcPts val="0"/>
                </a:spcBef>
                <a:spcAft>
                  <a:spcPts val="0"/>
                </a:spcAft>
                <a:buClrTx/>
                <a:buSzTx/>
                <a:buFontTx/>
                <a:buNone/>
                <a:tabLst/>
                <a:defRPr/>
              </a:pPr>
              <a:r>
                <a:rPr lang="en-GB" sz="1200" b="1" dirty="0">
                  <a:solidFill>
                    <a:schemeClr val="bg1">
                      <a:lumMod val="65000"/>
                    </a:schemeClr>
                  </a:solidFill>
                  <a:latin typeface="Trebuchet MS"/>
                </a:rPr>
                <a:t>window closure</a:t>
              </a:r>
              <a:endParaRPr kumimoji="0" lang="en-GB" sz="1200" b="1" i="0" u="none" strike="noStrike" kern="1200" cap="none" spc="0" normalizeH="0" baseline="0" noProof="0" dirty="0">
                <a:ln>
                  <a:noFill/>
                </a:ln>
                <a:solidFill>
                  <a:schemeClr val="bg1">
                    <a:lumMod val="65000"/>
                  </a:schemeClr>
                </a:solidFill>
                <a:effectLst/>
                <a:uLnTx/>
                <a:uFillTx/>
                <a:latin typeface="Trebuchet MS"/>
              </a:endParaRPr>
            </a:p>
          </p:txBody>
        </p:sp>
      </p:grpSp>
      <p:cxnSp>
        <p:nvCxnSpPr>
          <p:cNvPr id="80" name="Straight Connector 79">
            <a:extLst>
              <a:ext uri="{FF2B5EF4-FFF2-40B4-BE49-F238E27FC236}">
                <a16:creationId xmlns:a16="http://schemas.microsoft.com/office/drawing/2014/main" id="{2A6AAAE4-81E1-4CF5-A7B8-5A232C8242EF}"/>
              </a:ext>
            </a:extLst>
          </p:cNvPr>
          <p:cNvCxnSpPr>
            <a:cxnSpLocks/>
            <a:stCxn id="78" idx="7"/>
          </p:cNvCxnSpPr>
          <p:nvPr/>
        </p:nvCxnSpPr>
        <p:spPr>
          <a:xfrm flipH="1">
            <a:off x="3852840" y="4441357"/>
            <a:ext cx="1544" cy="6071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D8EA416-0CED-49F0-B874-659F1F28BB28}"/>
              </a:ext>
            </a:extLst>
          </p:cNvPr>
          <p:cNvSpPr txBox="1"/>
          <p:nvPr/>
        </p:nvSpPr>
        <p:spPr>
          <a:xfrm>
            <a:off x="3359696" y="5166480"/>
            <a:ext cx="977938" cy="584775"/>
          </a:xfrm>
          <a:prstGeom prst="rect">
            <a:avLst/>
          </a:prstGeom>
          <a:noFill/>
        </p:spPr>
        <p:txBody>
          <a:bodyPr wrap="square" rtlCol="0">
            <a:spAutoFit/>
          </a:bodyPr>
          <a:lstStyle/>
          <a:p>
            <a:pPr algn="ctr">
              <a:defRPr/>
            </a:pPr>
            <a:r>
              <a:rPr lang="en-GB" sz="1600" dirty="0">
                <a:solidFill>
                  <a:schemeClr val="bg1">
                    <a:lumMod val="65000"/>
                  </a:schemeClr>
                </a:solidFill>
                <a:latin typeface="Trebuchet MS"/>
              </a:rPr>
              <a:t>5</a:t>
            </a:r>
            <a:br>
              <a:rPr lang="en-GB" sz="1600" dirty="0">
                <a:solidFill>
                  <a:schemeClr val="bg1">
                    <a:lumMod val="65000"/>
                  </a:schemeClr>
                </a:solidFill>
                <a:latin typeface="Trebuchet MS"/>
              </a:rPr>
            </a:br>
            <a:r>
              <a:rPr lang="en-GB" sz="1600" dirty="0">
                <a:solidFill>
                  <a:schemeClr val="bg1">
                    <a:lumMod val="65000"/>
                  </a:schemeClr>
                </a:solidFill>
                <a:latin typeface="Trebuchet MS"/>
              </a:rPr>
              <a:t>April</a:t>
            </a:r>
          </a:p>
        </p:txBody>
      </p:sp>
      <p:sp>
        <p:nvSpPr>
          <p:cNvPr id="3" name="Rectangle: Rounded Corners 2">
            <a:extLst>
              <a:ext uri="{FF2B5EF4-FFF2-40B4-BE49-F238E27FC236}">
                <a16:creationId xmlns:a16="http://schemas.microsoft.com/office/drawing/2014/main" id="{682D1C1F-70A9-4470-A385-EC704892F4EA}"/>
              </a:ext>
            </a:extLst>
          </p:cNvPr>
          <p:cNvSpPr/>
          <p:nvPr/>
        </p:nvSpPr>
        <p:spPr>
          <a:xfrm>
            <a:off x="6816080" y="5733256"/>
            <a:ext cx="2257397" cy="10352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rgbClr val="3A3A3F"/>
                </a:solidFill>
              </a:rPr>
              <a:t>Preliminary agenda:</a:t>
            </a:r>
            <a:endParaRPr lang="en-GB" sz="1200" dirty="0">
              <a:solidFill>
                <a:srgbClr val="3A3A3F"/>
              </a:solidFill>
            </a:endParaRPr>
          </a:p>
          <a:p>
            <a:pPr marL="171450" indent="-171450">
              <a:buFont typeface="Arial"/>
              <a:buChar char="•"/>
            </a:pPr>
            <a:r>
              <a:rPr lang="en-GB" sz="1200">
                <a:solidFill>
                  <a:srgbClr val="3A3A3F"/>
                </a:solidFill>
              </a:rPr>
              <a:t>Maintenance optimisation</a:t>
            </a:r>
            <a:endParaRPr lang="en-GB" sz="1200" dirty="0">
              <a:solidFill>
                <a:srgbClr val="3A3A3F"/>
              </a:solidFill>
            </a:endParaRPr>
          </a:p>
          <a:p>
            <a:pPr marL="171450" indent="-171450">
              <a:buFont typeface="Arial"/>
              <a:buChar char="•"/>
            </a:pPr>
            <a:r>
              <a:rPr lang="en-GB" sz="1200" dirty="0">
                <a:solidFill>
                  <a:srgbClr val="3A3A3F"/>
                </a:solidFill>
              </a:rPr>
              <a:t>Reserves</a:t>
            </a:r>
            <a:r>
              <a:rPr lang="en-GB" sz="1200">
                <a:solidFill>
                  <a:srgbClr val="3A3A3F"/>
                </a:solidFill>
              </a:rPr>
              <a:t> </a:t>
            </a:r>
            <a:r>
              <a:rPr lang="en-GB" sz="1200" dirty="0">
                <a:solidFill>
                  <a:srgbClr val="3A3A3F"/>
                </a:solidFill>
              </a:rPr>
              <a:t>modelling</a:t>
            </a:r>
          </a:p>
          <a:p>
            <a:pPr marL="171450" indent="-171450">
              <a:buFont typeface="Arial"/>
              <a:buChar char="•"/>
            </a:pPr>
            <a:r>
              <a:rPr lang="en-GB" sz="1200">
                <a:solidFill>
                  <a:srgbClr val="3A3A3F"/>
                </a:solidFill>
              </a:rPr>
              <a:t>Sources </a:t>
            </a:r>
            <a:r>
              <a:rPr lang="en-GB" sz="1200" dirty="0">
                <a:solidFill>
                  <a:srgbClr val="3A3A3F"/>
                </a:solidFill>
              </a:rPr>
              <a:t>of </a:t>
            </a:r>
            <a:r>
              <a:rPr lang="en-GB" sz="1200">
                <a:solidFill>
                  <a:srgbClr val="3A3A3F"/>
                </a:solidFill>
              </a:rPr>
              <a:t>scarcity</a:t>
            </a:r>
            <a:endParaRPr lang="en-GB" sz="1200" dirty="0">
              <a:solidFill>
                <a:srgbClr val="3A3A3F"/>
              </a:solidFill>
            </a:endParaRPr>
          </a:p>
        </p:txBody>
      </p:sp>
      <p:grpSp>
        <p:nvGrpSpPr>
          <p:cNvPr id="64" name="Group 63">
            <a:extLst>
              <a:ext uri="{FF2B5EF4-FFF2-40B4-BE49-F238E27FC236}">
                <a16:creationId xmlns:a16="http://schemas.microsoft.com/office/drawing/2014/main" id="{E4C3E35D-E9D2-3864-7A29-1CEE2D234644}"/>
              </a:ext>
            </a:extLst>
          </p:cNvPr>
          <p:cNvGrpSpPr/>
          <p:nvPr/>
        </p:nvGrpSpPr>
        <p:grpSpPr>
          <a:xfrm>
            <a:off x="7576750" y="2317220"/>
            <a:ext cx="2574472" cy="876707"/>
            <a:chOff x="191344" y="2463737"/>
            <a:chExt cx="2574472" cy="876707"/>
          </a:xfrm>
        </p:grpSpPr>
        <p:grpSp>
          <p:nvGrpSpPr>
            <p:cNvPr id="71" name="Group 70">
              <a:extLst>
                <a:ext uri="{FF2B5EF4-FFF2-40B4-BE49-F238E27FC236}">
                  <a16:creationId xmlns:a16="http://schemas.microsoft.com/office/drawing/2014/main" id="{29F569BE-8E37-53CE-2162-DE5533490905}"/>
                </a:ext>
              </a:extLst>
            </p:cNvPr>
            <p:cNvGrpSpPr/>
            <p:nvPr/>
          </p:nvGrpSpPr>
          <p:grpSpPr>
            <a:xfrm>
              <a:off x="191344" y="2463737"/>
              <a:ext cx="604850" cy="604850"/>
              <a:chOff x="1847528" y="3407922"/>
              <a:chExt cx="864096" cy="864096"/>
            </a:xfrm>
          </p:grpSpPr>
          <p:sp>
            <p:nvSpPr>
              <p:cNvPr id="83" name="Teardrop 82">
                <a:extLst>
                  <a:ext uri="{FF2B5EF4-FFF2-40B4-BE49-F238E27FC236}">
                    <a16:creationId xmlns:a16="http://schemas.microsoft.com/office/drawing/2014/main" id="{E15B4FAF-30E2-98F0-9340-281A99A42E60}"/>
                  </a:ext>
                </a:extLst>
              </p:cNvPr>
              <p:cNvSpPr/>
              <p:nvPr/>
            </p:nvSpPr>
            <p:spPr>
              <a:xfrm rot="8087650">
                <a:off x="1847528" y="3407922"/>
                <a:ext cx="864096" cy="864096"/>
              </a:xfrm>
              <a:prstGeom prst="teardrop">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84" name="Teardrop 83">
                <a:extLst>
                  <a:ext uri="{FF2B5EF4-FFF2-40B4-BE49-F238E27FC236}">
                    <a16:creationId xmlns:a16="http://schemas.microsoft.com/office/drawing/2014/main" id="{3337A0F1-017D-6721-D007-1FAA835F6277}"/>
                  </a:ext>
                </a:extLst>
              </p:cNvPr>
              <p:cNvSpPr/>
              <p:nvPr/>
            </p:nvSpPr>
            <p:spPr>
              <a:xfrm rot="8087650">
                <a:off x="1965508" y="3525904"/>
                <a:ext cx="628131" cy="62813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grpSp>
        <p:sp>
          <p:nvSpPr>
            <p:cNvPr id="82" name="TextBox 81">
              <a:extLst>
                <a:ext uri="{FF2B5EF4-FFF2-40B4-BE49-F238E27FC236}">
                  <a16:creationId xmlns:a16="http://schemas.microsoft.com/office/drawing/2014/main" id="{B776D58B-8290-EB1E-E327-3B73190D995F}"/>
                </a:ext>
              </a:extLst>
            </p:cNvPr>
            <p:cNvSpPr txBox="1"/>
            <p:nvPr/>
          </p:nvSpPr>
          <p:spPr>
            <a:xfrm>
              <a:off x="779003" y="2509447"/>
              <a:ext cx="1986813" cy="830997"/>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A3A3F"/>
                  </a:solidFill>
                  <a:effectLst/>
                  <a:uLnTx/>
                  <a:uFillTx/>
                  <a:latin typeface="Trebuchet MS"/>
                  <a:ea typeface="+mn-ea"/>
                  <a:cs typeface="+mn-cs"/>
                </a:rPr>
                <a:t>Webinar </a:t>
              </a:r>
              <a:br>
                <a:rPr kumimoji="0" lang="en-GB" sz="1200" b="0" i="0" u="none" strike="noStrike" kern="1200" cap="none" spc="0" normalizeH="0" baseline="0" noProof="0" dirty="0">
                  <a:ln>
                    <a:noFill/>
                  </a:ln>
                  <a:solidFill>
                    <a:srgbClr val="3A3A3F"/>
                  </a:solidFill>
                  <a:effectLst/>
                  <a:uLnTx/>
                  <a:uFillTx/>
                  <a:latin typeface="Trebuchet MS"/>
                  <a:ea typeface="+mn-ea"/>
                  <a:cs typeface="+mn-cs"/>
                </a:rPr>
              </a:br>
              <a:r>
                <a:rPr kumimoji="0" lang="en-GB" sz="1200" b="0" i="0" u="none" strike="noStrike" kern="1200" cap="none" spc="0" normalizeH="0" baseline="0" noProof="0" dirty="0">
                  <a:ln>
                    <a:noFill/>
                  </a:ln>
                  <a:solidFill>
                    <a:srgbClr val="3A3A3F"/>
                  </a:solidFill>
                  <a:effectLst/>
                  <a:uLnTx/>
                  <a:uFillTx/>
                  <a:latin typeface="Trebuchet MS"/>
                  <a:ea typeface="+mn-ea"/>
                  <a:cs typeface="+mn-cs"/>
                </a:rPr>
                <a:t>“</a:t>
              </a:r>
              <a:r>
                <a:rPr kumimoji="0" lang="en-GB" sz="1200" b="1" i="0" u="none" strike="noStrike" kern="1200" cap="none" spc="0" normalizeH="0" baseline="0" noProof="0" dirty="0">
                  <a:ln>
                    <a:noFill/>
                  </a:ln>
                  <a:solidFill>
                    <a:srgbClr val="3A3A3F"/>
                  </a:solidFill>
                  <a:effectLst/>
                  <a:uLnTx/>
                  <a:uFillTx/>
                  <a:latin typeface="Trebuchet MS"/>
                  <a:ea typeface="+mn-ea"/>
                  <a:cs typeface="+mn-cs"/>
                </a:rPr>
                <a:t>ERAA 2022 Methodological Insights –Part2</a:t>
              </a:r>
              <a:r>
                <a:rPr kumimoji="0" lang="en-GB" sz="1200" b="0" i="0" u="none" strike="noStrike" kern="1200" cap="none" spc="0" normalizeH="0" baseline="0" noProof="0" dirty="0">
                  <a:ln>
                    <a:noFill/>
                  </a:ln>
                  <a:solidFill>
                    <a:srgbClr val="3A3A3F"/>
                  </a:solidFill>
                  <a:effectLst/>
                  <a:uLnTx/>
                  <a:uFillTx/>
                  <a:latin typeface="Trebuchet MS"/>
                  <a:ea typeface="+mn-ea"/>
                  <a:cs typeface="+mn-cs"/>
                </a:rPr>
                <a:t>”</a:t>
              </a:r>
            </a:p>
          </p:txBody>
        </p:sp>
      </p:grpSp>
      <p:cxnSp>
        <p:nvCxnSpPr>
          <p:cNvPr id="85" name="Straight Connector 84">
            <a:extLst>
              <a:ext uri="{FF2B5EF4-FFF2-40B4-BE49-F238E27FC236}">
                <a16:creationId xmlns:a16="http://schemas.microsoft.com/office/drawing/2014/main" id="{8B2F71E4-492E-A6AA-FFE7-40DD0B5DB4D0}"/>
              </a:ext>
            </a:extLst>
          </p:cNvPr>
          <p:cNvCxnSpPr>
            <a:cxnSpLocks/>
          </p:cNvCxnSpPr>
          <p:nvPr/>
        </p:nvCxnSpPr>
        <p:spPr>
          <a:xfrm>
            <a:off x="7880711" y="3047336"/>
            <a:ext cx="0" cy="2001121"/>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rrow: Right 17">
            <a:extLst>
              <a:ext uri="{FF2B5EF4-FFF2-40B4-BE49-F238E27FC236}">
                <a16:creationId xmlns:a16="http://schemas.microsoft.com/office/drawing/2014/main" id="{EBDD582C-3421-0744-476E-A1638348550E}"/>
              </a:ext>
            </a:extLst>
          </p:cNvPr>
          <p:cNvSpPr/>
          <p:nvPr/>
        </p:nvSpPr>
        <p:spPr>
          <a:xfrm>
            <a:off x="407368" y="4943250"/>
            <a:ext cx="11456948" cy="229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6" name="TextBox 85">
            <a:extLst>
              <a:ext uri="{FF2B5EF4-FFF2-40B4-BE49-F238E27FC236}">
                <a16:creationId xmlns:a16="http://schemas.microsoft.com/office/drawing/2014/main" id="{8E343AD5-830C-944E-816C-0DFE14CFBD9C}"/>
              </a:ext>
            </a:extLst>
          </p:cNvPr>
          <p:cNvSpPr txBox="1"/>
          <p:nvPr/>
        </p:nvSpPr>
        <p:spPr>
          <a:xfrm>
            <a:off x="7359099" y="5146529"/>
            <a:ext cx="1068534" cy="584775"/>
          </a:xfrm>
          <a:prstGeom prst="rect">
            <a:avLst/>
          </a:prstGeom>
          <a:noFill/>
        </p:spPr>
        <p:txBody>
          <a:bodyPr wrap="square" rtlCol="0">
            <a:spAutoFit/>
          </a:bodyPr>
          <a:lstStyle/>
          <a:p>
            <a:pPr algn="ctr">
              <a:defRPr/>
            </a:pPr>
            <a:r>
              <a:rPr lang="en-GB" sz="1600" u="sng">
                <a:solidFill>
                  <a:schemeClr val="accent6">
                    <a:lumMod val="60000"/>
                    <a:lumOff val="40000"/>
                  </a:schemeClr>
                </a:solidFill>
                <a:latin typeface="Trebuchet MS"/>
              </a:rPr>
              <a:t>tbc</a:t>
            </a:r>
            <a:endParaRPr lang="en-GB" sz="1600" u="sng" dirty="0">
              <a:solidFill>
                <a:schemeClr val="accent6">
                  <a:lumMod val="60000"/>
                  <a:lumOff val="40000"/>
                </a:schemeClr>
              </a:solidFill>
              <a:latin typeface="Trebuchet MS"/>
            </a:endParaRPr>
          </a:p>
          <a:p>
            <a:pPr algn="ctr">
              <a:defRPr/>
            </a:pPr>
            <a:r>
              <a:rPr lang="en-GB" sz="1600">
                <a:solidFill>
                  <a:schemeClr val="accent6">
                    <a:lumMod val="60000"/>
                    <a:lumOff val="40000"/>
                  </a:schemeClr>
                </a:solidFill>
                <a:latin typeface="Trebuchet MS"/>
              </a:rPr>
              <a:t>Summer</a:t>
            </a:r>
            <a:endParaRPr lang="en-GB" sz="1600" dirty="0">
              <a:solidFill>
                <a:schemeClr val="accent6">
                  <a:lumMod val="60000"/>
                  <a:lumOff val="40000"/>
                </a:schemeClr>
              </a:solidFill>
              <a:latin typeface="Trebuchet MS"/>
            </a:endParaRPr>
          </a:p>
        </p:txBody>
      </p:sp>
      <p:sp>
        <p:nvSpPr>
          <p:cNvPr id="87" name="TextBox 86">
            <a:extLst>
              <a:ext uri="{FF2B5EF4-FFF2-40B4-BE49-F238E27FC236}">
                <a16:creationId xmlns:a16="http://schemas.microsoft.com/office/drawing/2014/main" id="{ED090526-CA10-C577-D5DA-12F3E039E6D4}"/>
              </a:ext>
            </a:extLst>
          </p:cNvPr>
          <p:cNvSpPr txBox="1"/>
          <p:nvPr/>
        </p:nvSpPr>
        <p:spPr>
          <a:xfrm>
            <a:off x="10376601" y="5141320"/>
            <a:ext cx="1210797" cy="584775"/>
          </a:xfrm>
          <a:prstGeom prst="rect">
            <a:avLst/>
          </a:prstGeom>
          <a:noFill/>
        </p:spPr>
        <p:txBody>
          <a:bodyPr wrap="square" rtlCol="0">
            <a:spAutoFit/>
          </a:bodyPr>
          <a:lstStyle/>
          <a:p>
            <a:pPr algn="ctr">
              <a:defRPr/>
            </a:pPr>
            <a:r>
              <a:rPr lang="en-GB" sz="1600">
                <a:solidFill>
                  <a:schemeClr val="accent6">
                    <a:lumMod val="60000"/>
                    <a:lumOff val="40000"/>
                  </a:schemeClr>
                </a:solidFill>
                <a:latin typeface="Trebuchet MS"/>
              </a:rPr>
              <a:t>Mid</a:t>
            </a:r>
            <a:endParaRPr lang="en-GB" sz="1600" dirty="0">
              <a:solidFill>
                <a:schemeClr val="accent6">
                  <a:lumMod val="60000"/>
                  <a:lumOff val="40000"/>
                </a:schemeClr>
              </a:solidFill>
              <a:latin typeface="Trebuchet M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6">
                    <a:lumMod val="60000"/>
                    <a:lumOff val="40000"/>
                  </a:schemeClr>
                </a:solidFill>
                <a:effectLst/>
                <a:uLnTx/>
                <a:uFillTx/>
                <a:latin typeface="Trebuchet MS"/>
                <a:ea typeface="+mn-ea"/>
                <a:cs typeface="+mn-cs"/>
              </a:rPr>
              <a:t>November</a:t>
            </a:r>
          </a:p>
        </p:txBody>
      </p:sp>
    </p:spTree>
    <p:extLst>
      <p:ext uri="{BB962C8B-B14F-4D97-AF65-F5344CB8AC3E}">
        <p14:creationId xmlns:p14="http://schemas.microsoft.com/office/powerpoint/2010/main" val="3068456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1396464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1B5F2C1-BC9D-4693-834D-BC285EAB3FF3}"/>
              </a:ext>
            </a:extLst>
          </p:cNvPr>
          <p:cNvSpPr>
            <a:spLocks noGrp="1"/>
          </p:cNvSpPr>
          <p:nvPr>
            <p:ph type="title"/>
          </p:nvPr>
        </p:nvSpPr>
        <p:spPr/>
        <p:txBody>
          <a:bodyPr vert="horz"/>
          <a:lstStyle/>
          <a:p>
            <a:r>
              <a:rPr lang="en-GB"/>
              <a:t>Key </a:t>
            </a:r>
            <a:r>
              <a:rPr lang="en-GB" dirty="0"/>
              <a:t>enhancements</a:t>
            </a:r>
            <a:r>
              <a:rPr lang="en-GB"/>
              <a:t> </a:t>
            </a:r>
            <a:r>
              <a:rPr lang="en-GB" dirty="0"/>
              <a:t>for </a:t>
            </a:r>
            <a:r>
              <a:rPr lang="en-GB"/>
              <a:t>ERAA 2022</a:t>
            </a:r>
            <a:endParaRPr lang="en-GB" dirty="0"/>
          </a:p>
        </p:txBody>
      </p:sp>
      <p:sp>
        <p:nvSpPr>
          <p:cNvPr id="14" name="Text Placeholder 15">
            <a:extLst>
              <a:ext uri="{FF2B5EF4-FFF2-40B4-BE49-F238E27FC236}">
                <a16:creationId xmlns:a16="http://schemas.microsoft.com/office/drawing/2014/main" id="{BB82293F-4141-4D75-8775-A88767926CE7}"/>
              </a:ext>
            </a:extLst>
          </p:cNvPr>
          <p:cNvSpPr txBox="1">
            <a:spLocks/>
          </p:cNvSpPr>
          <p:nvPr/>
        </p:nvSpPr>
        <p:spPr bwMode="black">
          <a:xfrm>
            <a:off x="1865452" y="1916832"/>
            <a:ext cx="4762658" cy="17235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0" fontAlgn="base" hangingPunct="0">
              <a:lnSpc>
                <a:spcPct val="90000"/>
              </a:lnSpc>
              <a:spcBef>
                <a:spcPct val="25000"/>
              </a:spcBef>
              <a:spcAft>
                <a:spcPct val="25000"/>
              </a:spcAft>
              <a:buClr>
                <a:srgbClr val="FFA000"/>
              </a:buClr>
              <a:buSzPct val="100000"/>
              <a:buFont typeface="Arial" charset="0"/>
              <a:buChar char="•"/>
              <a:defRPr sz="2200">
                <a:solidFill>
                  <a:schemeClr val="tx2"/>
                </a:solidFill>
                <a:latin typeface="+mn-lt"/>
                <a:ea typeface="+mn-ea"/>
                <a:cs typeface="+mn-cs"/>
              </a:defRPr>
            </a:lvl1pPr>
            <a:lvl2pPr marL="458788" indent="-228600" algn="l" rtl="0" eaLnBrk="0" fontAlgn="base" hangingPunct="0">
              <a:lnSpc>
                <a:spcPct val="90000"/>
              </a:lnSpc>
              <a:spcBef>
                <a:spcPct val="5000"/>
              </a:spcBef>
              <a:spcAft>
                <a:spcPct val="25000"/>
              </a:spcAft>
              <a:buClr>
                <a:srgbClr val="FFA000"/>
              </a:buClr>
              <a:buFont typeface="Arial" charset="0"/>
              <a:buChar char="–"/>
              <a:defRPr sz="2000">
                <a:solidFill>
                  <a:schemeClr val="tx2"/>
                </a:solidFill>
                <a:latin typeface="+mn-lt"/>
              </a:defRPr>
            </a:lvl2pPr>
            <a:lvl3pPr marL="630238" indent="-169863" algn="l" rtl="0" eaLnBrk="0" fontAlgn="base" hangingPunct="0">
              <a:lnSpc>
                <a:spcPct val="90000"/>
              </a:lnSpc>
              <a:spcBef>
                <a:spcPct val="5000"/>
              </a:spcBef>
              <a:spcAft>
                <a:spcPct val="25000"/>
              </a:spcAft>
              <a:buClr>
                <a:srgbClr val="FFA000"/>
              </a:buClr>
              <a:buFont typeface="Arial" charset="0"/>
              <a:buChar char="•"/>
              <a:defRPr sz="2400">
                <a:solidFill>
                  <a:schemeClr val="tx2"/>
                </a:solidFill>
                <a:latin typeface="+mn-lt"/>
              </a:defRPr>
            </a:lvl3pPr>
            <a:lvl4pPr marL="1485900"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defRPr>
            </a:lvl4pPr>
            <a:lvl5pPr marL="1820863" indent="-22066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defRPr>
            </a:lvl5pPr>
            <a:lvl6pPr marL="22780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6pPr>
            <a:lvl7pPr marL="27352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7pPr>
            <a:lvl8pPr marL="31924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8pPr>
            <a:lvl9pPr marL="36496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9pPr>
          </a:lstStyle>
          <a:p>
            <a:pPr marL="0" marR="0" lvl="0" indent="0" algn="l" defTabSz="914400" eaLnBrk="0" fontAlgn="base" latinLnBrk="0" hangingPunct="0">
              <a:lnSpc>
                <a:spcPct val="100000"/>
              </a:lnSpc>
              <a:spcBef>
                <a:spcPts val="0"/>
              </a:spcBef>
              <a:spcAft>
                <a:spcPts val="0"/>
              </a:spcAft>
              <a:buClr>
                <a:srgbClr val="FFA000"/>
              </a:buClr>
              <a:buSzPct val="100000"/>
              <a:buFont typeface="Arial" charset="0"/>
              <a:buNone/>
              <a:tabLst/>
              <a:defRPr/>
            </a:pPr>
            <a:r>
              <a:rPr kumimoji="0" lang="en-GB" sz="3200" b="1"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Stakeholder interaction</a:t>
            </a:r>
            <a:endParaRPr kumimoji="0" lang="en-GB" sz="2000" b="1"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a:p>
            <a:pPr defTabSz="914400">
              <a:lnSpc>
                <a:spcPct val="100000"/>
              </a:lnSpc>
              <a:spcBef>
                <a:spcPts val="0"/>
              </a:spcBef>
              <a:spcAft>
                <a:spcPts val="0"/>
              </a:spcAft>
              <a:defRPr/>
            </a:pP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Multiple consultations and webinars on input data, methodologies and results</a:t>
            </a:r>
            <a:endParaRPr lang="en-GB" sz="2000" dirty="0">
              <a:solidFill>
                <a:srgbClr val="3A3A3F"/>
              </a:solidFill>
              <a:latin typeface="Calibri" panose="020F0502020204030204" pitchFamily="34" charset="0"/>
              <a:cs typeface="Calibri" panose="020F0502020204030204" pitchFamily="34" charset="0"/>
            </a:endParaRP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lang="en-GB" sz="2000" dirty="0">
                <a:solidFill>
                  <a:srgbClr val="3A3A3F"/>
                </a:solidFill>
                <a:latin typeface="Calibri" panose="020F0502020204030204" pitchFamily="34" charset="0"/>
                <a:cs typeface="Calibri" panose="020F0502020204030204" pitchFamily="34" charset="0"/>
              </a:rPr>
              <a:t>Integrating v</a:t>
            </a:r>
            <a:r>
              <a:rPr kumimoji="0" lang="en-GB" sz="2000" b="0" u="none" strike="noStrike" kern="1200" cap="none" spc="0" normalizeH="0" baseline="0" noProof="0" dirty="0" err="1">
                <a:ln>
                  <a:noFill/>
                </a:ln>
                <a:solidFill>
                  <a:srgbClr val="3A3A3F"/>
                </a:solidFill>
                <a:effectLst/>
                <a:uLnTx/>
                <a:uFillTx/>
                <a:latin typeface="Calibri" panose="020F0502020204030204" pitchFamily="34" charset="0"/>
                <a:cs typeface="Calibri" panose="020F0502020204030204" pitchFamily="34" charset="0"/>
              </a:rPr>
              <a:t>iews</a:t>
            </a: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 into ERAA 2022 and </a:t>
            </a:r>
            <a:r>
              <a:rPr kumimoji="0" lang="en-GB" sz="2000" b="0" u="none" strike="noStrike" kern="1200" cap="none" spc="0" normalizeH="0" baseline="0" noProof="0">
                <a:ln>
                  <a:noFill/>
                </a:ln>
                <a:solidFill>
                  <a:srgbClr val="3A3A3F"/>
                </a:solidFill>
                <a:effectLst/>
                <a:uLnTx/>
                <a:uFillTx/>
                <a:latin typeface="Calibri" panose="020F0502020204030204" pitchFamily="34" charset="0"/>
                <a:cs typeface="Calibri" panose="020F0502020204030204" pitchFamily="34" charset="0"/>
              </a:rPr>
              <a:t>next ERAAs</a:t>
            </a:r>
            <a:endPar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527473A-F3A9-4887-F3FA-B8B329A692F1}"/>
              </a:ext>
            </a:extLst>
          </p:cNvPr>
          <p:cNvGrpSpPr/>
          <p:nvPr/>
        </p:nvGrpSpPr>
        <p:grpSpPr>
          <a:xfrm>
            <a:off x="517063" y="2226597"/>
            <a:ext cx="857798" cy="857798"/>
            <a:chOff x="333106" y="1611835"/>
            <a:chExt cx="857798" cy="857798"/>
          </a:xfrm>
        </p:grpSpPr>
        <p:sp>
          <p:nvSpPr>
            <p:cNvPr id="18" name="Oval 17">
              <a:extLst>
                <a:ext uri="{FF2B5EF4-FFF2-40B4-BE49-F238E27FC236}">
                  <a16:creationId xmlns:a16="http://schemas.microsoft.com/office/drawing/2014/main" id="{34F96720-FC97-4B7D-83DC-4379C699619D}"/>
                </a:ext>
              </a:extLst>
            </p:cNvPr>
            <p:cNvSpPr/>
            <p:nvPr/>
          </p:nvSpPr>
          <p:spPr>
            <a:xfrm>
              <a:off x="333106" y="1611835"/>
              <a:ext cx="857798" cy="8577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46">
              <a:extLst>
                <a:ext uri="{FF2B5EF4-FFF2-40B4-BE49-F238E27FC236}">
                  <a16:creationId xmlns:a16="http://schemas.microsoft.com/office/drawing/2014/main" id="{1DBA5F21-7573-4D09-9B96-8D7F495776E0}"/>
                </a:ext>
              </a:extLst>
            </p:cNvPr>
            <p:cNvSpPr>
              <a:spLocks noChangeArrowheads="1"/>
            </p:cNvSpPr>
            <p:nvPr/>
          </p:nvSpPr>
          <p:spPr bwMode="auto">
            <a:xfrm>
              <a:off x="566801" y="1815768"/>
              <a:ext cx="395693" cy="377569"/>
            </a:xfrm>
            <a:custGeom>
              <a:avLst/>
              <a:gdLst>
                <a:gd name="T0" fmla="*/ 163754 w 461"/>
                <a:gd name="T1" fmla="*/ 150508 h 443"/>
                <a:gd name="T2" fmla="*/ 163754 w 461"/>
                <a:gd name="T3" fmla="*/ 150508 h 443"/>
                <a:gd name="T4" fmla="*/ 128116 w 461"/>
                <a:gd name="T5" fmla="*/ 111089 h 443"/>
                <a:gd name="T6" fmla="*/ 139845 w 461"/>
                <a:gd name="T7" fmla="*/ 87349 h 443"/>
                <a:gd name="T8" fmla="*/ 147965 w 461"/>
                <a:gd name="T9" fmla="*/ 67639 h 443"/>
                <a:gd name="T10" fmla="*/ 143905 w 461"/>
                <a:gd name="T11" fmla="*/ 59128 h 443"/>
                <a:gd name="T12" fmla="*/ 147965 w 461"/>
                <a:gd name="T13" fmla="*/ 39419 h 443"/>
                <a:gd name="T14" fmla="*/ 103756 w 461"/>
                <a:gd name="T15" fmla="*/ 0 h 443"/>
                <a:gd name="T16" fmla="*/ 59547 w 461"/>
                <a:gd name="T17" fmla="*/ 39419 h 443"/>
                <a:gd name="T18" fmla="*/ 63607 w 461"/>
                <a:gd name="T19" fmla="*/ 59128 h 443"/>
                <a:gd name="T20" fmla="*/ 59547 w 461"/>
                <a:gd name="T21" fmla="*/ 67639 h 443"/>
                <a:gd name="T22" fmla="*/ 67667 w 461"/>
                <a:gd name="T23" fmla="*/ 87349 h 443"/>
                <a:gd name="T24" fmla="*/ 79847 w 461"/>
                <a:gd name="T25" fmla="*/ 111089 h 443"/>
                <a:gd name="T26" fmla="*/ 43758 w 461"/>
                <a:gd name="T27" fmla="*/ 150508 h 443"/>
                <a:gd name="T28" fmla="*/ 0 w 461"/>
                <a:gd name="T29" fmla="*/ 178281 h 443"/>
                <a:gd name="T30" fmla="*/ 0 w 461"/>
                <a:gd name="T31" fmla="*/ 197990 h 443"/>
                <a:gd name="T32" fmla="*/ 103756 w 461"/>
                <a:gd name="T33" fmla="*/ 197990 h 443"/>
                <a:gd name="T34" fmla="*/ 207512 w 461"/>
                <a:gd name="T35" fmla="*/ 197990 h 443"/>
                <a:gd name="T36" fmla="*/ 207512 w 461"/>
                <a:gd name="T37" fmla="*/ 178281 h 443"/>
                <a:gd name="T38" fmla="*/ 163754 w 461"/>
                <a:gd name="T39" fmla="*/ 150508 h 4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wrap="none" lIns="25718" tIns="12859" rIns="25718" bIns="12859"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93E8D12A-F0EA-2491-3379-8C7A02687D14}"/>
              </a:ext>
            </a:extLst>
          </p:cNvPr>
          <p:cNvGrpSpPr/>
          <p:nvPr/>
        </p:nvGrpSpPr>
        <p:grpSpPr>
          <a:xfrm>
            <a:off x="479376" y="4428159"/>
            <a:ext cx="857798" cy="857798"/>
            <a:chOff x="309504" y="3204708"/>
            <a:chExt cx="857798" cy="857798"/>
          </a:xfrm>
        </p:grpSpPr>
        <p:sp>
          <p:nvSpPr>
            <p:cNvPr id="19" name="Oval 18">
              <a:extLst>
                <a:ext uri="{FF2B5EF4-FFF2-40B4-BE49-F238E27FC236}">
                  <a16:creationId xmlns:a16="http://schemas.microsoft.com/office/drawing/2014/main" id="{279FD653-F7CB-431E-A03C-B770E8233EFE}"/>
                </a:ext>
              </a:extLst>
            </p:cNvPr>
            <p:cNvSpPr/>
            <p:nvPr/>
          </p:nvSpPr>
          <p:spPr>
            <a:xfrm>
              <a:off x="309504" y="3204708"/>
              <a:ext cx="857798" cy="8577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97">
              <a:extLst>
                <a:ext uri="{FF2B5EF4-FFF2-40B4-BE49-F238E27FC236}">
                  <a16:creationId xmlns:a16="http://schemas.microsoft.com/office/drawing/2014/main" id="{8EC7BA17-4F89-49EC-90D6-435B5A23E137}"/>
                </a:ext>
              </a:extLst>
            </p:cNvPr>
            <p:cNvSpPr>
              <a:spLocks noChangeArrowheads="1"/>
            </p:cNvSpPr>
            <p:nvPr/>
          </p:nvSpPr>
          <p:spPr bwMode="auto">
            <a:xfrm>
              <a:off x="496890" y="3411955"/>
              <a:ext cx="476940" cy="409292"/>
            </a:xfrm>
            <a:custGeom>
              <a:avLst/>
              <a:gdLst>
                <a:gd name="T0" fmla="*/ 103587 w 497"/>
                <a:gd name="T1" fmla="*/ 104160 h 426"/>
                <a:gd name="T2" fmla="*/ 103587 w 497"/>
                <a:gd name="T3" fmla="*/ 104160 h 426"/>
                <a:gd name="T4" fmla="*/ 123403 w 497"/>
                <a:gd name="T5" fmla="*/ 104160 h 426"/>
                <a:gd name="T6" fmla="*/ 123403 w 497"/>
                <a:gd name="T7" fmla="*/ 124000 h 426"/>
                <a:gd name="T8" fmla="*/ 223387 w 497"/>
                <a:gd name="T9" fmla="*/ 124000 h 426"/>
                <a:gd name="T10" fmla="*/ 219333 w 497"/>
                <a:gd name="T11" fmla="*/ 59971 h 426"/>
                <a:gd name="T12" fmla="*/ 199517 w 497"/>
                <a:gd name="T13" fmla="*/ 36073 h 426"/>
                <a:gd name="T14" fmla="*/ 163487 w 497"/>
                <a:gd name="T15" fmla="*/ 36073 h 426"/>
                <a:gd name="T16" fmla="*/ 151777 w 497"/>
                <a:gd name="T17" fmla="*/ 12175 h 426"/>
                <a:gd name="T18" fmla="*/ 135113 w 497"/>
                <a:gd name="T19" fmla="*/ 0 h 426"/>
                <a:gd name="T20" fmla="*/ 87373 w 497"/>
                <a:gd name="T21" fmla="*/ 0 h 426"/>
                <a:gd name="T22" fmla="*/ 75663 w 497"/>
                <a:gd name="T23" fmla="*/ 12175 h 426"/>
                <a:gd name="T24" fmla="*/ 59900 w 497"/>
                <a:gd name="T25" fmla="*/ 36073 h 426"/>
                <a:gd name="T26" fmla="*/ 23870 w 497"/>
                <a:gd name="T27" fmla="*/ 36073 h 426"/>
                <a:gd name="T28" fmla="*/ 4053 w 497"/>
                <a:gd name="T29" fmla="*/ 59971 h 426"/>
                <a:gd name="T30" fmla="*/ 0 w 497"/>
                <a:gd name="T31" fmla="*/ 124000 h 426"/>
                <a:gd name="T32" fmla="*/ 103587 w 497"/>
                <a:gd name="T33" fmla="*/ 124000 h 426"/>
                <a:gd name="T34" fmla="*/ 103587 w 497"/>
                <a:gd name="T35" fmla="*/ 104160 h 426"/>
                <a:gd name="T36" fmla="*/ 83770 w 497"/>
                <a:gd name="T37" fmla="*/ 23898 h 426"/>
                <a:gd name="T38" fmla="*/ 83770 w 497"/>
                <a:gd name="T39" fmla="*/ 23898 h 426"/>
                <a:gd name="T40" fmla="*/ 95480 w 497"/>
                <a:gd name="T41" fmla="*/ 16233 h 426"/>
                <a:gd name="T42" fmla="*/ 127907 w 497"/>
                <a:gd name="T43" fmla="*/ 16233 h 426"/>
                <a:gd name="T44" fmla="*/ 139166 w 497"/>
                <a:gd name="T45" fmla="*/ 23898 h 426"/>
                <a:gd name="T46" fmla="*/ 143670 w 497"/>
                <a:gd name="T47" fmla="*/ 36073 h 426"/>
                <a:gd name="T48" fmla="*/ 79717 w 497"/>
                <a:gd name="T49" fmla="*/ 36073 h 426"/>
                <a:gd name="T50" fmla="*/ 83770 w 497"/>
                <a:gd name="T51" fmla="*/ 23898 h 426"/>
                <a:gd name="T52" fmla="*/ 123403 w 497"/>
                <a:gd name="T53" fmla="*/ 160073 h 426"/>
                <a:gd name="T54" fmla="*/ 123403 w 497"/>
                <a:gd name="T55" fmla="*/ 160073 h 426"/>
                <a:gd name="T56" fmla="*/ 103587 w 497"/>
                <a:gd name="T57" fmla="*/ 160073 h 426"/>
                <a:gd name="T58" fmla="*/ 103587 w 497"/>
                <a:gd name="T59" fmla="*/ 136175 h 426"/>
                <a:gd name="T60" fmla="*/ 4053 w 497"/>
                <a:gd name="T61" fmla="*/ 136175 h 426"/>
                <a:gd name="T62" fmla="*/ 7656 w 497"/>
                <a:gd name="T63" fmla="*/ 171797 h 426"/>
                <a:gd name="T64" fmla="*/ 27923 w 497"/>
                <a:gd name="T65" fmla="*/ 191637 h 426"/>
                <a:gd name="T66" fmla="*/ 195463 w 497"/>
                <a:gd name="T67" fmla="*/ 191637 h 426"/>
                <a:gd name="T68" fmla="*/ 215280 w 497"/>
                <a:gd name="T69" fmla="*/ 171797 h 426"/>
                <a:gd name="T70" fmla="*/ 219333 w 497"/>
                <a:gd name="T71" fmla="*/ 136175 h 426"/>
                <a:gd name="T72" fmla="*/ 123403 w 497"/>
                <a:gd name="T73" fmla="*/ 136175 h 426"/>
                <a:gd name="T74" fmla="*/ 123403 w 497"/>
                <a:gd name="T75" fmla="*/ 160073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lIns="25718" tIns="12859" rIns="25718" bIns="12859"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endParaRPr>
            </a:p>
          </p:txBody>
        </p:sp>
      </p:grpSp>
      <p:sp>
        <p:nvSpPr>
          <p:cNvPr id="15" name="Text Placeholder 16">
            <a:extLst>
              <a:ext uri="{FF2B5EF4-FFF2-40B4-BE49-F238E27FC236}">
                <a16:creationId xmlns:a16="http://schemas.microsoft.com/office/drawing/2014/main" id="{DCBEDBA4-189A-499A-A051-82551D29944D}"/>
              </a:ext>
            </a:extLst>
          </p:cNvPr>
          <p:cNvSpPr txBox="1">
            <a:spLocks/>
          </p:cNvSpPr>
          <p:nvPr/>
        </p:nvSpPr>
        <p:spPr bwMode="black">
          <a:xfrm>
            <a:off x="1865451" y="4092507"/>
            <a:ext cx="4679901" cy="20313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28600" indent="-228600" algn="l" rtl="0" eaLnBrk="0" fontAlgn="base" hangingPunct="0">
              <a:lnSpc>
                <a:spcPct val="90000"/>
              </a:lnSpc>
              <a:spcBef>
                <a:spcPct val="25000"/>
              </a:spcBef>
              <a:spcAft>
                <a:spcPct val="25000"/>
              </a:spcAft>
              <a:buClr>
                <a:srgbClr val="FFA000"/>
              </a:buClr>
              <a:buSzPct val="100000"/>
              <a:buFont typeface="Arial" charset="0"/>
              <a:buChar char="•"/>
              <a:defRPr sz="2200">
                <a:solidFill>
                  <a:schemeClr val="tx2"/>
                </a:solidFill>
                <a:latin typeface="+mn-lt"/>
                <a:ea typeface="+mn-ea"/>
                <a:cs typeface="+mn-cs"/>
              </a:defRPr>
            </a:lvl1pPr>
            <a:lvl2pPr marL="458788" indent="-228600" algn="l" rtl="0" eaLnBrk="0" fontAlgn="base" hangingPunct="0">
              <a:lnSpc>
                <a:spcPct val="90000"/>
              </a:lnSpc>
              <a:spcBef>
                <a:spcPct val="5000"/>
              </a:spcBef>
              <a:spcAft>
                <a:spcPct val="25000"/>
              </a:spcAft>
              <a:buClr>
                <a:srgbClr val="FFA000"/>
              </a:buClr>
              <a:buFont typeface="Arial" charset="0"/>
              <a:buChar char="–"/>
              <a:defRPr sz="2000">
                <a:solidFill>
                  <a:schemeClr val="tx2"/>
                </a:solidFill>
                <a:latin typeface="+mn-lt"/>
              </a:defRPr>
            </a:lvl2pPr>
            <a:lvl3pPr marL="630238" indent="-169863" algn="l" rtl="0" eaLnBrk="0" fontAlgn="base" hangingPunct="0">
              <a:lnSpc>
                <a:spcPct val="90000"/>
              </a:lnSpc>
              <a:spcBef>
                <a:spcPct val="5000"/>
              </a:spcBef>
              <a:spcAft>
                <a:spcPct val="25000"/>
              </a:spcAft>
              <a:buClr>
                <a:srgbClr val="FFA000"/>
              </a:buClr>
              <a:buFont typeface="Arial" charset="0"/>
              <a:buChar char="•"/>
              <a:defRPr sz="2400">
                <a:solidFill>
                  <a:schemeClr val="tx2"/>
                </a:solidFill>
                <a:latin typeface="+mn-lt"/>
              </a:defRPr>
            </a:lvl3pPr>
            <a:lvl4pPr marL="1485900"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defRPr>
            </a:lvl4pPr>
            <a:lvl5pPr marL="1820863" indent="-22066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defRPr>
            </a:lvl5pPr>
            <a:lvl6pPr marL="22780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6pPr>
            <a:lvl7pPr marL="27352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7pPr>
            <a:lvl8pPr marL="31924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8pPr>
            <a:lvl9pPr marL="3649663" indent="-220663" algn="l" rtl="0" fontAlgn="base">
              <a:lnSpc>
                <a:spcPct val="95000"/>
              </a:lnSpc>
              <a:spcBef>
                <a:spcPct val="0"/>
              </a:spcBef>
              <a:spcAft>
                <a:spcPct val="30000"/>
              </a:spcAft>
              <a:buClr>
                <a:srgbClr val="FFA000"/>
              </a:buClr>
              <a:buSzPct val="90000"/>
              <a:buFont typeface="Arial" charset="0"/>
              <a:buChar char="–"/>
              <a:defRPr sz="2200">
                <a:solidFill>
                  <a:schemeClr val="tx2"/>
                </a:solidFill>
                <a:latin typeface="+mn-lt"/>
              </a:defRPr>
            </a:lvl9pPr>
          </a:lstStyle>
          <a:p>
            <a:pPr marL="0" marR="0" lvl="0" indent="0" algn="l" defTabSz="914400" eaLnBrk="0" fontAlgn="base" latinLnBrk="0" hangingPunct="0">
              <a:lnSpc>
                <a:spcPct val="100000"/>
              </a:lnSpc>
              <a:spcBef>
                <a:spcPts val="0"/>
              </a:spcBef>
              <a:spcAft>
                <a:spcPts val="0"/>
              </a:spcAft>
              <a:buClr>
                <a:srgbClr val="FFA000"/>
              </a:buClr>
              <a:buSzPct val="100000"/>
              <a:buFont typeface="Arial" charset="0"/>
              <a:buNone/>
              <a:tabLst/>
              <a:defRPr/>
            </a:pPr>
            <a:r>
              <a:rPr kumimoji="0" lang="en-GB" sz="3200" b="1"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Expanded methodology</a:t>
            </a:r>
            <a:endParaRPr kumimoji="0" lang="en-GB" sz="2000" b="1"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Scenarios heading towards Fit for 55</a:t>
            </a: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Enhanced EVA with 4 years horizon</a:t>
            </a: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Flow-based in central reference scenarios</a:t>
            </a:r>
            <a:endParaRPr kumimoji="0" lang="en-GB" sz="2000" b="1"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kumimoji="0" lang="en-GB" sz="2000" b="0" u="none" strike="noStrike" kern="1200" cap="none" spc="0" normalizeH="0" baseline="0" noProof="0" dirty="0">
                <a:ln>
                  <a:noFill/>
                </a:ln>
                <a:solidFill>
                  <a:srgbClr val="3A3A3F"/>
                </a:solidFill>
                <a:effectLst/>
                <a:uLnTx/>
                <a:uFillTx/>
                <a:latin typeface="Calibri" panose="020F0502020204030204" pitchFamily="34" charset="0"/>
                <a:cs typeface="Calibri" panose="020F0502020204030204" pitchFamily="34" charset="0"/>
              </a:rPr>
              <a:t>DSR, storage and electrolysers</a:t>
            </a:r>
            <a:endParaRPr lang="en-GB" sz="2000" dirty="0">
              <a:solidFill>
                <a:srgbClr val="3A3A3F"/>
              </a:solidFill>
              <a:latin typeface="Calibri" panose="020F0502020204030204" pitchFamily="34" charset="0"/>
              <a:cs typeface="Calibri" panose="020F0502020204030204" pitchFamily="34" charset="0"/>
            </a:endParaRPr>
          </a:p>
          <a:p>
            <a:pPr marL="228600" marR="0" lvl="0" indent="-228600" algn="l" defTabSz="914400" eaLnBrk="0" fontAlgn="base" latinLnBrk="0" hangingPunct="0">
              <a:lnSpc>
                <a:spcPct val="100000"/>
              </a:lnSpc>
              <a:spcBef>
                <a:spcPts val="0"/>
              </a:spcBef>
              <a:spcAft>
                <a:spcPts val="0"/>
              </a:spcAft>
              <a:buClr>
                <a:srgbClr val="FFA000"/>
              </a:buClr>
              <a:buSzPct val="100000"/>
              <a:buFont typeface="Arial" charset="0"/>
              <a:buChar char="•"/>
              <a:tabLst/>
              <a:defRPr/>
            </a:pPr>
            <a:r>
              <a:rPr lang="en-GB" sz="2000" dirty="0">
                <a:solidFill>
                  <a:srgbClr val="3A3A3F"/>
                </a:solidFill>
                <a:latin typeface="Calibri" panose="020F0502020204030204" pitchFamily="34" charset="0"/>
                <a:cs typeface="Calibri" panose="020F0502020204030204" pitchFamily="34" charset="0"/>
              </a:rPr>
              <a:t>CHP heat revenues and maintenance</a:t>
            </a:r>
          </a:p>
        </p:txBody>
      </p:sp>
      <p:pic>
        <p:nvPicPr>
          <p:cNvPr id="5" name="Picture 4">
            <a:extLst>
              <a:ext uri="{FF2B5EF4-FFF2-40B4-BE49-F238E27FC236}">
                <a16:creationId xmlns:a16="http://schemas.microsoft.com/office/drawing/2014/main" id="{BDEB1789-B016-95CC-62E0-272A75EC2AD6}"/>
              </a:ext>
            </a:extLst>
          </p:cNvPr>
          <p:cNvPicPr>
            <a:picLocks noChangeAspect="1"/>
          </p:cNvPicPr>
          <p:nvPr/>
        </p:nvPicPr>
        <p:blipFill>
          <a:blip r:embed="rId6"/>
          <a:stretch>
            <a:fillRect/>
          </a:stretch>
        </p:blipFill>
        <p:spPr>
          <a:xfrm>
            <a:off x="6831822" y="944724"/>
            <a:ext cx="5072312" cy="4407790"/>
          </a:xfrm>
          <a:prstGeom prst="rect">
            <a:avLst/>
          </a:prstGeom>
        </p:spPr>
      </p:pic>
    </p:spTree>
    <p:extLst>
      <p:ext uri="{BB962C8B-B14F-4D97-AF65-F5344CB8AC3E}">
        <p14:creationId xmlns:p14="http://schemas.microsoft.com/office/powerpoint/2010/main" val="142464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D1BF6-3CF7-940B-6619-76255BE5B4C0}"/>
              </a:ext>
            </a:extLst>
          </p:cNvPr>
          <p:cNvSpPr>
            <a:spLocks noGrp="1"/>
          </p:cNvSpPr>
          <p:nvPr>
            <p:ph type="title"/>
          </p:nvPr>
        </p:nvSpPr>
        <p:spPr/>
        <p:txBody>
          <a:bodyPr/>
          <a:lstStyle/>
          <a:p>
            <a:r>
              <a:rPr lang="en-GB" sz="3600" dirty="0"/>
              <a:t>Call for evidence on preliminary input data</a:t>
            </a:r>
            <a:endParaRPr lang="en-GB" sz="3200" dirty="0"/>
          </a:p>
        </p:txBody>
      </p:sp>
      <p:sp>
        <p:nvSpPr>
          <p:cNvPr id="5" name="Text Placeholder 4">
            <a:extLst>
              <a:ext uri="{FF2B5EF4-FFF2-40B4-BE49-F238E27FC236}">
                <a16:creationId xmlns:a16="http://schemas.microsoft.com/office/drawing/2014/main" id="{ECE13B38-B0BF-C5B4-54CC-24B5AADA24AC}"/>
              </a:ext>
            </a:extLst>
          </p:cNvPr>
          <p:cNvSpPr>
            <a:spLocks noGrp="1"/>
          </p:cNvSpPr>
          <p:nvPr>
            <p:ph type="body" sz="quarter" idx="12"/>
          </p:nvPr>
        </p:nvSpPr>
        <p:spPr>
          <a:xfrm>
            <a:off x="452477" y="857777"/>
            <a:ext cx="11617788" cy="442428"/>
          </a:xfrm>
        </p:spPr>
        <p:txBody>
          <a:bodyPr>
            <a:normAutofit/>
          </a:bodyPr>
          <a:lstStyle/>
          <a:p>
            <a:r>
              <a:rPr lang="en-GB" sz="2400" dirty="0"/>
              <a:t>Closed on 5 April  with participation of 11 stakeholders</a:t>
            </a:r>
          </a:p>
        </p:txBody>
      </p:sp>
      <p:sp>
        <p:nvSpPr>
          <p:cNvPr id="7" name="TextBox 6">
            <a:extLst>
              <a:ext uri="{FF2B5EF4-FFF2-40B4-BE49-F238E27FC236}">
                <a16:creationId xmlns:a16="http://schemas.microsoft.com/office/drawing/2014/main" id="{C62BFC7C-5F68-989C-0D60-4D683409727D}"/>
              </a:ext>
            </a:extLst>
          </p:cNvPr>
          <p:cNvSpPr txBox="1"/>
          <p:nvPr/>
        </p:nvSpPr>
        <p:spPr>
          <a:xfrm>
            <a:off x="555440" y="2059490"/>
            <a:ext cx="11243225" cy="1015663"/>
          </a:xfrm>
          <a:prstGeom prst="rect">
            <a:avLst/>
          </a:prstGeom>
          <a:noFill/>
        </p:spPr>
        <p:txBody>
          <a:bodyPr wrap="square" rtlCol="0">
            <a:spAutoFit/>
          </a:bodyPr>
          <a:lstStyle/>
          <a:p>
            <a:r>
              <a:rPr lang="en-GB" sz="2400" dirty="0">
                <a:solidFill>
                  <a:schemeClr val="accent2"/>
                </a:solidFill>
                <a:latin typeface="Calibri" panose="020F0502020204030204" pitchFamily="34" charset="0"/>
                <a:cs typeface="Calibri" panose="020F0502020204030204" pitchFamily="34" charset="0"/>
              </a:rPr>
              <a:t>Main drivers of the feedback:</a:t>
            </a:r>
          </a:p>
          <a:p>
            <a:pPr marL="628650" lvl="1" indent="-171450">
              <a:buFont typeface="Arial" panose="020B0604020202020204" pitchFamily="34" charset="0"/>
              <a:buChar char="•"/>
            </a:pPr>
            <a:r>
              <a:rPr lang="en-GB" dirty="0">
                <a:latin typeface="Calibri" panose="020F0502020204030204" pitchFamily="34" charset="0"/>
                <a:cs typeface="Calibri" panose="020F0502020204030204" pitchFamily="34" charset="0"/>
              </a:rPr>
              <a:t>Fit-for-55 objectives </a:t>
            </a:r>
          </a:p>
          <a:p>
            <a:pPr marL="628650" lvl="1" indent="-171450">
              <a:buFont typeface="Arial" panose="020B0604020202020204" pitchFamily="34" charset="0"/>
              <a:buChar char="•"/>
            </a:pPr>
            <a:r>
              <a:rPr lang="en-GB" dirty="0">
                <a:latin typeface="Calibri" panose="020F0502020204030204" pitchFamily="34" charset="0"/>
                <a:cs typeface="Calibri" panose="020F0502020204030204" pitchFamily="34" charset="0"/>
              </a:rPr>
              <a:t>Impact of the current Russia/Ukraine conflict</a:t>
            </a:r>
          </a:p>
        </p:txBody>
      </p:sp>
      <p:sp>
        <p:nvSpPr>
          <p:cNvPr id="32" name="TextBox 31">
            <a:extLst>
              <a:ext uri="{FF2B5EF4-FFF2-40B4-BE49-F238E27FC236}">
                <a16:creationId xmlns:a16="http://schemas.microsoft.com/office/drawing/2014/main" id="{D1F68B99-009B-3AF7-4A54-9243E4E17647}"/>
              </a:ext>
            </a:extLst>
          </p:cNvPr>
          <p:cNvSpPr txBox="1"/>
          <p:nvPr/>
        </p:nvSpPr>
        <p:spPr>
          <a:xfrm>
            <a:off x="1341046" y="3766490"/>
            <a:ext cx="3539529" cy="1200329"/>
          </a:xfrm>
          <a:prstGeom prst="rect">
            <a:avLst/>
          </a:prstGeom>
          <a:noFill/>
        </p:spPr>
        <p:txBody>
          <a:bodyPr wrap="square" rtlCol="0">
            <a:spAutoFit/>
          </a:bodyPr>
          <a:lstStyle/>
          <a:p>
            <a:pPr algn="l"/>
            <a:r>
              <a:rPr lang="en-GB" sz="3600" dirty="0">
                <a:solidFill>
                  <a:srgbClr val="0F218B"/>
                </a:solidFill>
                <a:latin typeface="Calibri" panose="020F0502020204030204" pitchFamily="34" charset="0"/>
                <a:cs typeface="Calibri" panose="020F0502020204030204" pitchFamily="34" charset="0"/>
              </a:rPr>
              <a:t>Stakeholders commented on</a:t>
            </a:r>
          </a:p>
        </p:txBody>
      </p:sp>
      <p:sp>
        <p:nvSpPr>
          <p:cNvPr id="33" name="Arrow: Right 32">
            <a:extLst>
              <a:ext uri="{FF2B5EF4-FFF2-40B4-BE49-F238E27FC236}">
                <a16:creationId xmlns:a16="http://schemas.microsoft.com/office/drawing/2014/main" id="{D8E076C6-075D-D8D3-C611-BB4FA27951A4}"/>
              </a:ext>
            </a:extLst>
          </p:cNvPr>
          <p:cNvSpPr/>
          <p:nvPr/>
        </p:nvSpPr>
        <p:spPr>
          <a:xfrm>
            <a:off x="1161685" y="4894324"/>
            <a:ext cx="3927113" cy="34317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1ADDFC53-C3C0-B7E5-9455-37527265070C}"/>
              </a:ext>
            </a:extLst>
          </p:cNvPr>
          <p:cNvSpPr/>
          <p:nvPr/>
        </p:nvSpPr>
        <p:spPr>
          <a:xfrm>
            <a:off x="452477" y="2069453"/>
            <a:ext cx="6055756" cy="108217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graphicFrame>
        <p:nvGraphicFramePr>
          <p:cNvPr id="36" name="Chart 35">
            <a:extLst>
              <a:ext uri="{FF2B5EF4-FFF2-40B4-BE49-F238E27FC236}">
                <a16:creationId xmlns:a16="http://schemas.microsoft.com/office/drawing/2014/main" id="{968587C8-0B5D-B285-5F3B-1FB967CAE3E8}"/>
              </a:ext>
            </a:extLst>
          </p:cNvPr>
          <p:cNvGraphicFramePr/>
          <p:nvPr>
            <p:extLst>
              <p:ext uri="{D42A27DB-BD31-4B8C-83A1-F6EECF244321}">
                <p14:modId xmlns:p14="http://schemas.microsoft.com/office/powerpoint/2010/main" val="217013975"/>
              </p:ext>
            </p:extLst>
          </p:nvPr>
        </p:nvGraphicFramePr>
        <p:xfrm>
          <a:off x="4676608" y="2492896"/>
          <a:ext cx="7612079" cy="4361929"/>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36">
            <a:extLst>
              <a:ext uri="{FF2B5EF4-FFF2-40B4-BE49-F238E27FC236}">
                <a16:creationId xmlns:a16="http://schemas.microsoft.com/office/drawing/2014/main" id="{08D65D9B-1FD7-E833-637D-5179CD92257F}"/>
              </a:ext>
            </a:extLst>
          </p:cNvPr>
          <p:cNvGrpSpPr>
            <a:grpSpLocks noChangeAspect="1"/>
          </p:cNvGrpSpPr>
          <p:nvPr/>
        </p:nvGrpSpPr>
        <p:grpSpPr>
          <a:xfrm>
            <a:off x="7485425" y="5118385"/>
            <a:ext cx="503968" cy="504024"/>
            <a:chOff x="4143391" y="2075370"/>
            <a:chExt cx="792000" cy="792088"/>
          </a:xfrm>
        </p:grpSpPr>
        <p:sp>
          <p:nvSpPr>
            <p:cNvPr id="38" name="Oval 37">
              <a:extLst>
                <a:ext uri="{FF2B5EF4-FFF2-40B4-BE49-F238E27FC236}">
                  <a16:creationId xmlns:a16="http://schemas.microsoft.com/office/drawing/2014/main" id="{F1EC216B-4FE1-225E-33B5-70EAA1B9E860}"/>
                </a:ext>
              </a:extLst>
            </p:cNvPr>
            <p:cNvSpPr/>
            <p:nvPr/>
          </p:nvSpPr>
          <p:spPr>
            <a:xfrm>
              <a:off x="4143391" y="2075370"/>
              <a:ext cx="792000"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id="{46BF028D-D23C-C685-7B4D-889F1AAEB1D3}"/>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4185908" y="2219077"/>
              <a:ext cx="694577" cy="509022"/>
            </a:xfrm>
            <a:prstGeom prst="rect">
              <a:avLst/>
            </a:prstGeom>
          </p:spPr>
        </p:pic>
      </p:grpSp>
      <p:sp>
        <p:nvSpPr>
          <p:cNvPr id="40" name="TextBox 39">
            <a:extLst>
              <a:ext uri="{FF2B5EF4-FFF2-40B4-BE49-F238E27FC236}">
                <a16:creationId xmlns:a16="http://schemas.microsoft.com/office/drawing/2014/main" id="{26954453-C733-C7F1-A3CD-2F691D3BF4BB}"/>
              </a:ext>
            </a:extLst>
          </p:cNvPr>
          <p:cNvSpPr txBox="1"/>
          <p:nvPr/>
        </p:nvSpPr>
        <p:spPr>
          <a:xfrm>
            <a:off x="6726743" y="5392495"/>
            <a:ext cx="734496" cy="261610"/>
          </a:xfrm>
          <a:prstGeom prst="rect">
            <a:avLst/>
          </a:prstGeom>
          <a:noFill/>
        </p:spPr>
        <p:txBody>
          <a:bodyPr wrap="square" rtlCol="0">
            <a:spAutoFit/>
          </a:bodyPr>
          <a:lstStyle>
            <a:defPPr>
              <a:defRPr lang="en-US"/>
            </a:defPPr>
            <a:lvl1pPr algn="ctr">
              <a:defRPr sz="1200" b="1"/>
            </a:lvl1pPr>
          </a:lstStyle>
          <a:p>
            <a:r>
              <a:rPr lang="en-GB" sz="1100" dirty="0">
                <a:solidFill>
                  <a:schemeClr val="accent4"/>
                </a:solidFill>
                <a:latin typeface="Calibri" panose="020F0502020204030204" pitchFamily="34" charset="0"/>
                <a:cs typeface="Calibri" panose="020F0502020204030204" pitchFamily="34" charset="0"/>
              </a:rPr>
              <a:t>Climate</a:t>
            </a:r>
          </a:p>
        </p:txBody>
      </p:sp>
      <p:grpSp>
        <p:nvGrpSpPr>
          <p:cNvPr id="41" name="Group 40">
            <a:extLst>
              <a:ext uri="{FF2B5EF4-FFF2-40B4-BE49-F238E27FC236}">
                <a16:creationId xmlns:a16="http://schemas.microsoft.com/office/drawing/2014/main" id="{8861309D-88AD-625D-7667-DCC16A21BA72}"/>
              </a:ext>
            </a:extLst>
          </p:cNvPr>
          <p:cNvGrpSpPr>
            <a:grpSpLocks noChangeAspect="1"/>
          </p:cNvGrpSpPr>
          <p:nvPr/>
        </p:nvGrpSpPr>
        <p:grpSpPr>
          <a:xfrm>
            <a:off x="7325534" y="4181396"/>
            <a:ext cx="503968" cy="504024"/>
            <a:chOff x="6418831" y="2075370"/>
            <a:chExt cx="792000" cy="792088"/>
          </a:xfrm>
        </p:grpSpPr>
        <p:sp>
          <p:nvSpPr>
            <p:cNvPr id="42" name="Oval 41">
              <a:extLst>
                <a:ext uri="{FF2B5EF4-FFF2-40B4-BE49-F238E27FC236}">
                  <a16:creationId xmlns:a16="http://schemas.microsoft.com/office/drawing/2014/main" id="{52EEB148-AEB1-FA60-CCF6-14C261E5B1FA}"/>
                </a:ext>
              </a:extLst>
            </p:cNvPr>
            <p:cNvSpPr/>
            <p:nvPr/>
          </p:nvSpPr>
          <p:spPr>
            <a:xfrm>
              <a:off x="6418831" y="2075370"/>
              <a:ext cx="792000"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0886711E-600F-7E33-97E3-1B6692EDE7DD}"/>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443572" y="2135820"/>
              <a:ext cx="717719" cy="616596"/>
            </a:xfrm>
            <a:prstGeom prst="rect">
              <a:avLst/>
            </a:prstGeom>
          </p:spPr>
        </p:pic>
      </p:grpSp>
      <p:grpSp>
        <p:nvGrpSpPr>
          <p:cNvPr id="44" name="Group 43">
            <a:extLst>
              <a:ext uri="{FF2B5EF4-FFF2-40B4-BE49-F238E27FC236}">
                <a16:creationId xmlns:a16="http://schemas.microsoft.com/office/drawing/2014/main" id="{6CF4C525-5557-4D1E-6434-57465AFC2EDC}"/>
              </a:ext>
            </a:extLst>
          </p:cNvPr>
          <p:cNvGrpSpPr>
            <a:grpSpLocks noChangeAspect="1"/>
          </p:cNvGrpSpPr>
          <p:nvPr/>
        </p:nvGrpSpPr>
        <p:grpSpPr>
          <a:xfrm>
            <a:off x="7935367" y="3566444"/>
            <a:ext cx="503968" cy="504024"/>
            <a:chOff x="9821740" y="2075370"/>
            <a:chExt cx="792000" cy="792088"/>
          </a:xfrm>
        </p:grpSpPr>
        <p:sp>
          <p:nvSpPr>
            <p:cNvPr id="45" name="Oval 44">
              <a:extLst>
                <a:ext uri="{FF2B5EF4-FFF2-40B4-BE49-F238E27FC236}">
                  <a16:creationId xmlns:a16="http://schemas.microsoft.com/office/drawing/2014/main" id="{90D39C57-F802-5541-1DC8-B60339247376}"/>
                </a:ext>
              </a:extLst>
            </p:cNvPr>
            <p:cNvSpPr/>
            <p:nvPr/>
          </p:nvSpPr>
          <p:spPr>
            <a:xfrm>
              <a:off x="9821740" y="2075370"/>
              <a:ext cx="792000"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01A13069-C710-9726-8C4E-E63F2040CBCA}"/>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9874712" y="2129607"/>
              <a:ext cx="628324" cy="688696"/>
            </a:xfrm>
            <a:prstGeom prst="rect">
              <a:avLst/>
            </a:prstGeom>
          </p:spPr>
        </p:pic>
      </p:grpSp>
      <p:sp>
        <p:nvSpPr>
          <p:cNvPr id="47" name="TextBox 46">
            <a:extLst>
              <a:ext uri="{FF2B5EF4-FFF2-40B4-BE49-F238E27FC236}">
                <a16:creationId xmlns:a16="http://schemas.microsoft.com/office/drawing/2014/main" id="{0DB9401A-E7A8-06A3-7628-B9703AF0FBDD}"/>
              </a:ext>
            </a:extLst>
          </p:cNvPr>
          <p:cNvSpPr txBox="1"/>
          <p:nvPr/>
        </p:nvSpPr>
        <p:spPr>
          <a:xfrm>
            <a:off x="7243998" y="2875550"/>
            <a:ext cx="1039577" cy="769441"/>
          </a:xfrm>
          <a:prstGeom prst="rect">
            <a:avLst/>
          </a:prstGeom>
          <a:noFill/>
        </p:spPr>
        <p:txBody>
          <a:bodyPr wrap="square" rtlCol="0">
            <a:spAutoFit/>
          </a:bodyPr>
          <a:lstStyle>
            <a:defPPr>
              <a:defRPr lang="en-US"/>
            </a:defPPr>
            <a:lvl1pPr algn="ctr">
              <a:defRPr sz="1200" b="1"/>
            </a:lvl1pPr>
          </a:lstStyle>
          <a:p>
            <a:r>
              <a:rPr lang="en-GB" sz="1100" dirty="0">
                <a:solidFill>
                  <a:schemeClr val="accent6"/>
                </a:solidFill>
                <a:latin typeface="Calibri" panose="020F0502020204030204" pitchFamily="34" charset="0"/>
                <a:cs typeface="Calibri" panose="020F0502020204030204" pitchFamily="34" charset="0"/>
              </a:rPr>
              <a:t>Economic parameters (including fuel &amp; co2 prices</a:t>
            </a:r>
          </a:p>
        </p:txBody>
      </p:sp>
      <p:grpSp>
        <p:nvGrpSpPr>
          <p:cNvPr id="48" name="Group 47">
            <a:extLst>
              <a:ext uri="{FF2B5EF4-FFF2-40B4-BE49-F238E27FC236}">
                <a16:creationId xmlns:a16="http://schemas.microsoft.com/office/drawing/2014/main" id="{A6469E74-395A-4DCE-2B47-55CF3D43B6E4}"/>
              </a:ext>
            </a:extLst>
          </p:cNvPr>
          <p:cNvGrpSpPr>
            <a:grpSpLocks noChangeAspect="1"/>
          </p:cNvGrpSpPr>
          <p:nvPr/>
        </p:nvGrpSpPr>
        <p:grpSpPr>
          <a:xfrm>
            <a:off x="8922607" y="3676665"/>
            <a:ext cx="503968" cy="504024"/>
            <a:chOff x="5297602" y="2075370"/>
            <a:chExt cx="792000" cy="792088"/>
          </a:xfrm>
        </p:grpSpPr>
        <p:sp>
          <p:nvSpPr>
            <p:cNvPr id="49" name="Oval 48">
              <a:extLst>
                <a:ext uri="{FF2B5EF4-FFF2-40B4-BE49-F238E27FC236}">
                  <a16:creationId xmlns:a16="http://schemas.microsoft.com/office/drawing/2014/main" id="{EB1830B3-12C6-6042-F9E3-85FC1CBCBEB9}"/>
                </a:ext>
              </a:extLst>
            </p:cNvPr>
            <p:cNvSpPr/>
            <p:nvPr/>
          </p:nvSpPr>
          <p:spPr>
            <a:xfrm>
              <a:off x="5297602" y="2075370"/>
              <a:ext cx="792000" cy="7920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9">
              <a:extLst>
                <a:ext uri="{FF2B5EF4-FFF2-40B4-BE49-F238E27FC236}">
                  <a16:creationId xmlns:a16="http://schemas.microsoft.com/office/drawing/2014/main" id="{B67B7116-2154-CDF3-AE97-FE4661FDAD1B}"/>
                </a:ext>
              </a:extLst>
            </p:cNvPr>
            <p:cNvPicPr>
              <a:picLocks noChangeAspect="1"/>
            </p:cNvPicPr>
            <p:nvPr/>
          </p:nvPicPr>
          <p:blipFill>
            <a:blip r:embed="rId6">
              <a:clrChange>
                <a:clrFrom>
                  <a:srgbClr val="000000"/>
                </a:clrFrom>
                <a:clrTo>
                  <a:srgbClr val="000000">
                    <a:alpha val="0"/>
                  </a:srgbClr>
                </a:clrTo>
              </a:clrChange>
            </a:blip>
            <a:stretch>
              <a:fillRect/>
            </a:stretch>
          </p:blipFill>
          <p:spPr>
            <a:xfrm>
              <a:off x="5412495" y="2141943"/>
              <a:ext cx="539489" cy="569169"/>
            </a:xfrm>
            <a:prstGeom prst="rect">
              <a:avLst/>
            </a:prstGeom>
          </p:spPr>
        </p:pic>
      </p:grpSp>
      <p:sp>
        <p:nvSpPr>
          <p:cNvPr id="51" name="TextBox 50">
            <a:extLst>
              <a:ext uri="{FF2B5EF4-FFF2-40B4-BE49-F238E27FC236}">
                <a16:creationId xmlns:a16="http://schemas.microsoft.com/office/drawing/2014/main" id="{85A73B9E-E6F3-2CD2-8318-ECF9D174FC72}"/>
              </a:ext>
            </a:extLst>
          </p:cNvPr>
          <p:cNvSpPr txBox="1"/>
          <p:nvPr/>
        </p:nvSpPr>
        <p:spPr>
          <a:xfrm>
            <a:off x="9175100" y="3312184"/>
            <a:ext cx="768159" cy="430887"/>
          </a:xfrm>
          <a:prstGeom prst="rect">
            <a:avLst/>
          </a:prstGeom>
          <a:noFill/>
        </p:spPr>
        <p:txBody>
          <a:bodyPr wrap="square" rtlCol="0">
            <a:spAutoFit/>
          </a:bodyPr>
          <a:lstStyle>
            <a:defPPr>
              <a:defRPr lang="en-US"/>
            </a:defPPr>
            <a:lvl1pPr algn="ctr">
              <a:defRPr sz="1200" b="1"/>
            </a:lvl1pPr>
          </a:lstStyle>
          <a:p>
            <a:r>
              <a:rPr lang="en-GB" sz="1100" dirty="0">
                <a:solidFill>
                  <a:schemeClr val="accent1"/>
                </a:solidFill>
                <a:latin typeface="Calibri" panose="020F0502020204030204" pitchFamily="34" charset="0"/>
                <a:cs typeface="Calibri" panose="020F0502020204030204" pitchFamily="34" charset="0"/>
              </a:rPr>
              <a:t>Demand profiles</a:t>
            </a:r>
          </a:p>
        </p:txBody>
      </p:sp>
      <p:grpSp>
        <p:nvGrpSpPr>
          <p:cNvPr id="52" name="Group 51">
            <a:extLst>
              <a:ext uri="{FF2B5EF4-FFF2-40B4-BE49-F238E27FC236}">
                <a16:creationId xmlns:a16="http://schemas.microsoft.com/office/drawing/2014/main" id="{E1DCBBE7-9E27-2710-A353-E8E06149E16B}"/>
              </a:ext>
            </a:extLst>
          </p:cNvPr>
          <p:cNvGrpSpPr>
            <a:grpSpLocks noChangeAspect="1"/>
          </p:cNvGrpSpPr>
          <p:nvPr/>
        </p:nvGrpSpPr>
        <p:grpSpPr>
          <a:xfrm>
            <a:off x="9036389" y="4730012"/>
            <a:ext cx="503968" cy="507482"/>
            <a:chOff x="7520353" y="2069935"/>
            <a:chExt cx="792000" cy="797523"/>
          </a:xfrm>
        </p:grpSpPr>
        <p:sp>
          <p:nvSpPr>
            <p:cNvPr id="53" name="Oval 52">
              <a:extLst>
                <a:ext uri="{FF2B5EF4-FFF2-40B4-BE49-F238E27FC236}">
                  <a16:creationId xmlns:a16="http://schemas.microsoft.com/office/drawing/2014/main" id="{096407CC-F1B1-CF5D-C982-0E43CC2DCF01}"/>
                </a:ext>
              </a:extLst>
            </p:cNvPr>
            <p:cNvSpPr/>
            <p:nvPr/>
          </p:nvSpPr>
          <p:spPr>
            <a:xfrm>
              <a:off x="7520353" y="2075370"/>
              <a:ext cx="792000"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53">
              <a:extLst>
                <a:ext uri="{FF2B5EF4-FFF2-40B4-BE49-F238E27FC236}">
                  <a16:creationId xmlns:a16="http://schemas.microsoft.com/office/drawing/2014/main" id="{1C56E777-34B8-3809-D1D5-B7512FE2E9D9}"/>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7623809" y="2069935"/>
              <a:ext cx="585087" cy="748367"/>
            </a:xfrm>
            <a:prstGeom prst="rect">
              <a:avLst/>
            </a:prstGeom>
          </p:spPr>
        </p:pic>
      </p:grpSp>
      <p:sp>
        <p:nvSpPr>
          <p:cNvPr id="55" name="TextBox 54">
            <a:extLst>
              <a:ext uri="{FF2B5EF4-FFF2-40B4-BE49-F238E27FC236}">
                <a16:creationId xmlns:a16="http://schemas.microsoft.com/office/drawing/2014/main" id="{82A016CC-052F-00BA-AE50-D0DAA8CF11E9}"/>
              </a:ext>
            </a:extLst>
          </p:cNvPr>
          <p:cNvSpPr txBox="1"/>
          <p:nvPr/>
        </p:nvSpPr>
        <p:spPr>
          <a:xfrm>
            <a:off x="9482974" y="4522633"/>
            <a:ext cx="900257" cy="430887"/>
          </a:xfrm>
          <a:prstGeom prst="rect">
            <a:avLst/>
          </a:prstGeom>
          <a:noFill/>
        </p:spPr>
        <p:txBody>
          <a:bodyPr wrap="square" rtlCol="0">
            <a:spAutoFit/>
          </a:bodyPr>
          <a:lstStyle>
            <a:defPPr>
              <a:defRPr lang="en-US"/>
            </a:defPPr>
            <a:lvl1pPr algn="ctr">
              <a:defRPr sz="1200" b="1"/>
            </a:lvl1pPr>
          </a:lstStyle>
          <a:p>
            <a:r>
              <a:rPr lang="en-GB" sz="1100" dirty="0">
                <a:solidFill>
                  <a:schemeClr val="accent2"/>
                </a:solidFill>
                <a:latin typeface="Calibri" panose="020F0502020204030204" pitchFamily="34" charset="0"/>
                <a:cs typeface="Calibri" panose="020F0502020204030204" pitchFamily="34" charset="0"/>
              </a:rPr>
              <a:t>RES trajectories</a:t>
            </a:r>
          </a:p>
        </p:txBody>
      </p:sp>
      <p:grpSp>
        <p:nvGrpSpPr>
          <p:cNvPr id="56" name="Group 55">
            <a:extLst>
              <a:ext uri="{FF2B5EF4-FFF2-40B4-BE49-F238E27FC236}">
                <a16:creationId xmlns:a16="http://schemas.microsoft.com/office/drawing/2014/main" id="{03781A9D-7DF0-84AB-67C4-EB3E52060182}"/>
              </a:ext>
            </a:extLst>
          </p:cNvPr>
          <p:cNvGrpSpPr>
            <a:grpSpLocks noChangeAspect="1"/>
          </p:cNvGrpSpPr>
          <p:nvPr/>
        </p:nvGrpSpPr>
        <p:grpSpPr>
          <a:xfrm>
            <a:off x="8277089" y="5336465"/>
            <a:ext cx="503968" cy="504024"/>
            <a:chOff x="8608681" y="2075370"/>
            <a:chExt cx="792000" cy="792088"/>
          </a:xfrm>
        </p:grpSpPr>
        <p:sp>
          <p:nvSpPr>
            <p:cNvPr id="57" name="Oval 56">
              <a:extLst>
                <a:ext uri="{FF2B5EF4-FFF2-40B4-BE49-F238E27FC236}">
                  <a16:creationId xmlns:a16="http://schemas.microsoft.com/office/drawing/2014/main" id="{BB9CDBEE-CF66-7C8D-B750-2A8E0D7620B6}"/>
                </a:ext>
              </a:extLst>
            </p:cNvPr>
            <p:cNvSpPr/>
            <p:nvPr/>
          </p:nvSpPr>
          <p:spPr>
            <a:xfrm>
              <a:off x="8608681" y="2075370"/>
              <a:ext cx="792000"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Picture 57">
              <a:extLst>
                <a:ext uri="{FF2B5EF4-FFF2-40B4-BE49-F238E27FC236}">
                  <a16:creationId xmlns:a16="http://schemas.microsoft.com/office/drawing/2014/main" id="{6FEED987-BB0C-2309-EFB5-041193B41E56}"/>
                </a:ext>
              </a:extLst>
            </p:cNvPr>
            <p:cNvPicPr>
              <a:picLocks noChangeAspect="1"/>
            </p:cNvPicPr>
            <p:nvPr/>
          </p:nvPicPr>
          <p:blipFill>
            <a:blip r:embed="rId8">
              <a:clrChange>
                <a:clrFrom>
                  <a:srgbClr val="000000"/>
                </a:clrFrom>
                <a:clrTo>
                  <a:srgbClr val="000000">
                    <a:alpha val="0"/>
                  </a:srgbClr>
                </a:clrTo>
              </a:clrChange>
            </a:blip>
            <a:stretch>
              <a:fillRect/>
            </a:stretch>
          </p:blipFill>
          <p:spPr>
            <a:xfrm>
              <a:off x="8723561" y="2124245"/>
              <a:ext cx="577290" cy="595107"/>
            </a:xfrm>
            <a:prstGeom prst="rect">
              <a:avLst/>
            </a:prstGeom>
          </p:spPr>
        </p:pic>
      </p:grpSp>
      <p:sp>
        <p:nvSpPr>
          <p:cNvPr id="59" name="TextBox 58">
            <a:extLst>
              <a:ext uri="{FF2B5EF4-FFF2-40B4-BE49-F238E27FC236}">
                <a16:creationId xmlns:a16="http://schemas.microsoft.com/office/drawing/2014/main" id="{E82339C8-E348-B8E8-ECFA-532BE02AF93F}"/>
              </a:ext>
            </a:extLst>
          </p:cNvPr>
          <p:cNvSpPr txBox="1"/>
          <p:nvPr/>
        </p:nvSpPr>
        <p:spPr>
          <a:xfrm>
            <a:off x="8238487" y="5912720"/>
            <a:ext cx="936104" cy="430887"/>
          </a:xfrm>
          <a:prstGeom prst="rect">
            <a:avLst/>
          </a:prstGeom>
          <a:noFill/>
        </p:spPr>
        <p:txBody>
          <a:bodyPr wrap="square" rtlCol="0">
            <a:spAutoFit/>
          </a:bodyPr>
          <a:lstStyle>
            <a:defPPr>
              <a:defRPr lang="en-US"/>
            </a:defPPr>
            <a:lvl1pPr algn="ctr">
              <a:defRPr sz="1200" b="1"/>
            </a:lvl1pPr>
          </a:lstStyle>
          <a:p>
            <a:r>
              <a:rPr lang="en-GB" sz="1100" dirty="0">
                <a:solidFill>
                  <a:schemeClr val="accent3"/>
                </a:solidFill>
                <a:latin typeface="Calibri" panose="020F0502020204030204" pitchFamily="34" charset="0"/>
                <a:cs typeface="Calibri" panose="020F0502020204030204" pitchFamily="34" charset="0"/>
              </a:rPr>
              <a:t>Thermal capacities</a:t>
            </a:r>
          </a:p>
        </p:txBody>
      </p:sp>
      <p:sp>
        <p:nvSpPr>
          <p:cNvPr id="60" name="TextBox 59">
            <a:extLst>
              <a:ext uri="{FF2B5EF4-FFF2-40B4-BE49-F238E27FC236}">
                <a16:creationId xmlns:a16="http://schemas.microsoft.com/office/drawing/2014/main" id="{7A8817E7-6B79-A4EF-39C2-476444B2191A}"/>
              </a:ext>
            </a:extLst>
          </p:cNvPr>
          <p:cNvSpPr txBox="1"/>
          <p:nvPr/>
        </p:nvSpPr>
        <p:spPr>
          <a:xfrm>
            <a:off x="6395939" y="4114831"/>
            <a:ext cx="1065300" cy="600164"/>
          </a:xfrm>
          <a:prstGeom prst="rect">
            <a:avLst/>
          </a:prstGeom>
          <a:noFill/>
        </p:spPr>
        <p:txBody>
          <a:bodyPr wrap="square" rtlCol="0">
            <a:spAutoFit/>
          </a:bodyPr>
          <a:lstStyle/>
          <a:p>
            <a:pPr algn="ctr"/>
            <a:r>
              <a:rPr lang="en-GB" sz="1100" b="1" dirty="0">
                <a:latin typeface="Calibri" panose="020F0502020204030204" pitchFamily="34" charset="0"/>
                <a:cs typeface="Calibri" panose="020F0502020204030204" pitchFamily="34" charset="0"/>
              </a:rPr>
              <a:t>Transfer capacities &amp; CNECs</a:t>
            </a:r>
          </a:p>
        </p:txBody>
      </p:sp>
    </p:spTree>
    <p:extLst>
      <p:ext uri="{BB962C8B-B14F-4D97-AF65-F5344CB8AC3E}">
        <p14:creationId xmlns:p14="http://schemas.microsoft.com/office/powerpoint/2010/main" val="2815151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810524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D1E0EF3-6EC1-4A5D-9356-4B56BD8153B7}"/>
              </a:ext>
            </a:extLst>
          </p:cNvPr>
          <p:cNvSpPr>
            <a:spLocks noGrp="1"/>
          </p:cNvSpPr>
          <p:nvPr>
            <p:ph type="title"/>
          </p:nvPr>
        </p:nvSpPr>
        <p:spPr/>
        <p:txBody>
          <a:bodyPr vert="horz" lIns="91440" tIns="45720" rIns="91440" bIns="45720" anchor="ctr"/>
          <a:lstStyle/>
          <a:p>
            <a:r>
              <a:rPr lang="en-GB" dirty="0">
                <a:latin typeface="Calibri"/>
                <a:cs typeface="Calibri"/>
              </a:rPr>
              <a:t>Thank you for your attention</a:t>
            </a:r>
          </a:p>
        </p:txBody>
      </p:sp>
      <p:grpSp>
        <p:nvGrpSpPr>
          <p:cNvPr id="20" name="Group 19">
            <a:extLst>
              <a:ext uri="{FF2B5EF4-FFF2-40B4-BE49-F238E27FC236}">
                <a16:creationId xmlns:a16="http://schemas.microsoft.com/office/drawing/2014/main" id="{481FA076-4290-4A48-9090-0979F6CC59E3}"/>
              </a:ext>
            </a:extLst>
          </p:cNvPr>
          <p:cNvGrpSpPr/>
          <p:nvPr/>
        </p:nvGrpSpPr>
        <p:grpSpPr>
          <a:xfrm>
            <a:off x="3137545" y="2195082"/>
            <a:ext cx="831768" cy="831766"/>
            <a:chOff x="881530" y="3013117"/>
            <a:chExt cx="831768" cy="831766"/>
          </a:xfrm>
        </p:grpSpPr>
        <p:sp>
          <p:nvSpPr>
            <p:cNvPr id="4" name="Freeform 89">
              <a:extLst>
                <a:ext uri="{FF2B5EF4-FFF2-40B4-BE49-F238E27FC236}">
                  <a16:creationId xmlns:a16="http://schemas.microsoft.com/office/drawing/2014/main" id="{98F4E9D1-BD8B-4BF6-ADA7-3DACD2C39DAC}"/>
                </a:ext>
              </a:extLst>
            </p:cNvPr>
            <p:cNvSpPr>
              <a:spLocks noChangeArrowheads="1"/>
            </p:cNvSpPr>
            <p:nvPr/>
          </p:nvSpPr>
          <p:spPr bwMode="auto">
            <a:xfrm>
              <a:off x="1017522" y="3234242"/>
              <a:ext cx="559784" cy="389516"/>
            </a:xfrm>
            <a:custGeom>
              <a:avLst/>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2"/>
            </a:solidFill>
            <a:ln>
              <a:solidFill>
                <a:schemeClr val="accent2"/>
              </a:solidFill>
            </a:ln>
          </p:spPr>
          <p:txBody>
            <a:bodyPr wrap="none" anchor="ctr"/>
            <a:lstStyle/>
            <a:p>
              <a:endParaRPr lang="en-GB" sz="900" dirty="0"/>
            </a:p>
          </p:txBody>
        </p:sp>
        <p:sp>
          <p:nvSpPr>
            <p:cNvPr id="9" name="Oval 8">
              <a:extLst>
                <a:ext uri="{FF2B5EF4-FFF2-40B4-BE49-F238E27FC236}">
                  <a16:creationId xmlns:a16="http://schemas.microsoft.com/office/drawing/2014/main" id="{E62CDCED-1FCA-4434-A9B5-DC2058C98FED}"/>
                </a:ext>
              </a:extLst>
            </p:cNvPr>
            <p:cNvSpPr/>
            <p:nvPr/>
          </p:nvSpPr>
          <p:spPr>
            <a:xfrm>
              <a:off x="881530" y="3013117"/>
              <a:ext cx="831768" cy="83176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a:extLst>
              <a:ext uri="{FF2B5EF4-FFF2-40B4-BE49-F238E27FC236}">
                <a16:creationId xmlns:a16="http://schemas.microsoft.com/office/drawing/2014/main" id="{6E48F16D-9D0B-42A4-88B6-7A43D9F0B0C7}"/>
              </a:ext>
            </a:extLst>
          </p:cNvPr>
          <p:cNvSpPr/>
          <p:nvPr/>
        </p:nvSpPr>
        <p:spPr>
          <a:xfrm>
            <a:off x="1368227" y="3347210"/>
            <a:ext cx="4727773" cy="15219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Calibri"/>
                <a:cs typeface="Calibri"/>
              </a:rPr>
              <a:t>Planning, cooperation and targeted measures are key for a secure electricity system. </a:t>
            </a:r>
          </a:p>
        </p:txBody>
      </p:sp>
      <p:sp>
        <p:nvSpPr>
          <p:cNvPr id="24" name="TextBox 23">
            <a:extLst>
              <a:ext uri="{FF2B5EF4-FFF2-40B4-BE49-F238E27FC236}">
                <a16:creationId xmlns:a16="http://schemas.microsoft.com/office/drawing/2014/main" id="{B7EEA9C3-BC97-4326-A672-3E872C025458}"/>
              </a:ext>
            </a:extLst>
          </p:cNvPr>
          <p:cNvSpPr txBox="1"/>
          <p:nvPr/>
        </p:nvSpPr>
        <p:spPr>
          <a:xfrm>
            <a:off x="2667472" y="3254089"/>
            <a:ext cx="1795331" cy="400110"/>
          </a:xfrm>
          <a:prstGeom prst="rect">
            <a:avLst/>
          </a:prstGeom>
          <a:noFill/>
        </p:spPr>
        <p:txBody>
          <a:bodyPr wrap="square" lIns="91440" tIns="45720" rIns="91440" bIns="45720" rtlCol="0" anchor="t">
            <a:spAutoFit/>
          </a:bodyPr>
          <a:lstStyle/>
          <a:p>
            <a:pPr algn="ctr"/>
            <a:r>
              <a:rPr lang="en-GB" sz="2000" b="1" dirty="0">
                <a:solidFill>
                  <a:schemeClr val="accent2"/>
                </a:solidFill>
                <a:latin typeface="Calibri"/>
                <a:cs typeface="Calibri"/>
              </a:rPr>
              <a:t>Cooperation</a:t>
            </a:r>
          </a:p>
        </p:txBody>
      </p:sp>
      <p:grpSp>
        <p:nvGrpSpPr>
          <p:cNvPr id="36" name="Group 35">
            <a:extLst>
              <a:ext uri="{FF2B5EF4-FFF2-40B4-BE49-F238E27FC236}">
                <a16:creationId xmlns:a16="http://schemas.microsoft.com/office/drawing/2014/main" id="{34819D77-C2FA-4D67-8B76-B62FDCE2B6DC}"/>
              </a:ext>
            </a:extLst>
          </p:cNvPr>
          <p:cNvGrpSpPr/>
          <p:nvPr/>
        </p:nvGrpSpPr>
        <p:grpSpPr>
          <a:xfrm>
            <a:off x="8029172" y="2234668"/>
            <a:ext cx="831768" cy="831766"/>
            <a:chOff x="5725108" y="3013117"/>
            <a:chExt cx="831768" cy="831766"/>
          </a:xfrm>
        </p:grpSpPr>
        <p:sp>
          <p:nvSpPr>
            <p:cNvPr id="37" name="Freeform 122">
              <a:extLst>
                <a:ext uri="{FF2B5EF4-FFF2-40B4-BE49-F238E27FC236}">
                  <a16:creationId xmlns:a16="http://schemas.microsoft.com/office/drawing/2014/main" id="{9603C1C2-6EE8-42F5-8E95-94F0DF2253AA}"/>
                </a:ext>
              </a:extLst>
            </p:cNvPr>
            <p:cNvSpPr>
              <a:spLocks noChangeArrowheads="1"/>
            </p:cNvSpPr>
            <p:nvPr/>
          </p:nvSpPr>
          <p:spPr bwMode="auto">
            <a:xfrm>
              <a:off x="5924282" y="3212234"/>
              <a:ext cx="433420" cy="433532"/>
            </a:xfrm>
            <a:custGeom>
              <a:avLst/>
              <a:gdLst>
                <a:gd name="T0" fmla="*/ 39339251 w 609"/>
                <a:gd name="T1" fmla="*/ 78678142 h 609"/>
                <a:gd name="T2" fmla="*/ 39339251 w 609"/>
                <a:gd name="T3" fmla="*/ 78678142 h 609"/>
                <a:gd name="T4" fmla="*/ 0 w 609"/>
                <a:gd name="T5" fmla="*/ 39339251 h 609"/>
                <a:gd name="T6" fmla="*/ 39339251 w 609"/>
                <a:gd name="T7" fmla="*/ 0 h 609"/>
                <a:gd name="T8" fmla="*/ 78678142 w 609"/>
                <a:gd name="T9" fmla="*/ 39339251 h 609"/>
                <a:gd name="T10" fmla="*/ 39339251 w 609"/>
                <a:gd name="T11" fmla="*/ 78678142 h 609"/>
                <a:gd name="T12" fmla="*/ 39339251 w 609"/>
                <a:gd name="T13" fmla="*/ 7376244 h 609"/>
                <a:gd name="T14" fmla="*/ 39339251 w 609"/>
                <a:gd name="T15" fmla="*/ 7376244 h 609"/>
                <a:gd name="T16" fmla="*/ 7246742 w 609"/>
                <a:gd name="T17" fmla="*/ 39339251 h 609"/>
                <a:gd name="T18" fmla="*/ 39339251 w 609"/>
                <a:gd name="T19" fmla="*/ 71302258 h 609"/>
                <a:gd name="T20" fmla="*/ 71302258 w 609"/>
                <a:gd name="T21" fmla="*/ 39339251 h 609"/>
                <a:gd name="T22" fmla="*/ 39339251 w 609"/>
                <a:gd name="T23" fmla="*/ 7376244 h 609"/>
                <a:gd name="T24" fmla="*/ 31057209 w 609"/>
                <a:gd name="T25" fmla="*/ 46715136 h 609"/>
                <a:gd name="T26" fmla="*/ 31057209 w 609"/>
                <a:gd name="T27" fmla="*/ 46715136 h 609"/>
                <a:gd name="T28" fmla="*/ 20057773 w 609"/>
                <a:gd name="T29" fmla="*/ 20187276 h 609"/>
                <a:gd name="T30" fmla="*/ 47491791 w 609"/>
                <a:gd name="T31" fmla="*/ 31057209 h 609"/>
                <a:gd name="T32" fmla="*/ 58491226 w 609"/>
                <a:gd name="T33" fmla="*/ 58491226 h 609"/>
                <a:gd name="T34" fmla="*/ 58491226 w 609"/>
                <a:gd name="T35" fmla="*/ 58491226 h 609"/>
                <a:gd name="T36" fmla="*/ 31057209 w 609"/>
                <a:gd name="T37" fmla="*/ 46715136 h 609"/>
                <a:gd name="T38" fmla="*/ 39339251 w 609"/>
                <a:gd name="T39" fmla="*/ 35715700 h 609"/>
                <a:gd name="T40" fmla="*/ 39339251 w 609"/>
                <a:gd name="T41" fmla="*/ 35715700 h 609"/>
                <a:gd name="T42" fmla="*/ 35715700 w 609"/>
                <a:gd name="T43" fmla="*/ 39339251 h 609"/>
                <a:gd name="T44" fmla="*/ 39339251 w 609"/>
                <a:gd name="T45" fmla="*/ 42962442 h 609"/>
                <a:gd name="T46" fmla="*/ 42962442 w 609"/>
                <a:gd name="T47" fmla="*/ 39339251 h 609"/>
                <a:gd name="T48" fmla="*/ 39339251 w 609"/>
                <a:gd name="T49" fmla="*/ 35715700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accent2"/>
            </a:solidFill>
            <a:ln>
              <a:solidFill>
                <a:schemeClr val="accent2"/>
              </a:solidFill>
            </a:ln>
          </p:spPr>
          <p:txBody>
            <a:bodyPr wrap="none" anchor="ctr"/>
            <a:lstStyle/>
            <a:p>
              <a:endParaRPr lang="en-GB" sz="900" dirty="0"/>
            </a:p>
          </p:txBody>
        </p:sp>
        <p:sp>
          <p:nvSpPr>
            <p:cNvPr id="38" name="Oval 37">
              <a:extLst>
                <a:ext uri="{FF2B5EF4-FFF2-40B4-BE49-F238E27FC236}">
                  <a16:creationId xmlns:a16="http://schemas.microsoft.com/office/drawing/2014/main" id="{B5A302B8-C232-4ADF-83B2-B3E230DF8A1B}"/>
                </a:ext>
              </a:extLst>
            </p:cNvPr>
            <p:cNvSpPr/>
            <p:nvPr/>
          </p:nvSpPr>
          <p:spPr>
            <a:xfrm>
              <a:off x="5725108" y="3013117"/>
              <a:ext cx="831768" cy="83176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44CC2A37-2BBE-49D9-B616-3535CAD011A5}"/>
              </a:ext>
            </a:extLst>
          </p:cNvPr>
          <p:cNvSpPr/>
          <p:nvPr/>
        </p:nvSpPr>
        <p:spPr>
          <a:xfrm>
            <a:off x="6600056" y="3347210"/>
            <a:ext cx="3690000" cy="15219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Calibri"/>
                <a:cs typeface="Calibri"/>
              </a:rPr>
              <a:t>Adequacy issues deeply interlinked; regional coordination is crucial.</a:t>
            </a:r>
          </a:p>
        </p:txBody>
      </p:sp>
      <p:sp>
        <p:nvSpPr>
          <p:cNvPr id="42" name="TextBox 41">
            <a:extLst>
              <a:ext uri="{FF2B5EF4-FFF2-40B4-BE49-F238E27FC236}">
                <a16:creationId xmlns:a16="http://schemas.microsoft.com/office/drawing/2014/main" id="{4A6AF450-5E41-4C9E-96CB-07440A00287C}"/>
              </a:ext>
            </a:extLst>
          </p:cNvPr>
          <p:cNvSpPr txBox="1"/>
          <p:nvPr/>
        </p:nvSpPr>
        <p:spPr>
          <a:xfrm>
            <a:off x="7547391" y="3254089"/>
            <a:ext cx="1795331" cy="400110"/>
          </a:xfrm>
          <a:prstGeom prst="rect">
            <a:avLst/>
          </a:prstGeom>
          <a:noFill/>
        </p:spPr>
        <p:txBody>
          <a:bodyPr wrap="square" lIns="91440" tIns="45720" rIns="91440" bIns="45720" rtlCol="0" anchor="t">
            <a:spAutoFit/>
          </a:bodyPr>
          <a:lstStyle/>
          <a:p>
            <a:pPr algn="ctr"/>
            <a:r>
              <a:rPr lang="en-GB" sz="2000" b="1" dirty="0">
                <a:solidFill>
                  <a:schemeClr val="accent2"/>
                </a:solidFill>
                <a:latin typeface="Calibri"/>
                <a:cs typeface="Calibri"/>
              </a:rPr>
              <a:t>Coordination</a:t>
            </a:r>
          </a:p>
        </p:txBody>
      </p:sp>
    </p:spTree>
    <p:extLst>
      <p:ext uri="{BB962C8B-B14F-4D97-AF65-F5344CB8AC3E}">
        <p14:creationId xmlns:p14="http://schemas.microsoft.com/office/powerpoint/2010/main" val="277208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1940404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5" name="Objek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a:lstStyle/>
          <a:p>
            <a:r>
              <a:rPr lang="en-GB" dirty="0"/>
              <a:t>Feedback summary &amp; ENTSO-E actions (1/2)</a:t>
            </a:r>
          </a:p>
        </p:txBody>
      </p:sp>
      <p:graphicFrame>
        <p:nvGraphicFramePr>
          <p:cNvPr id="4" name="Tableau 5">
            <a:extLst>
              <a:ext uri="{FF2B5EF4-FFF2-40B4-BE49-F238E27FC236}">
                <a16:creationId xmlns:a16="http://schemas.microsoft.com/office/drawing/2014/main" id="{57A9E345-3732-D24B-1A12-7186E7BD4095}"/>
              </a:ext>
            </a:extLst>
          </p:cNvPr>
          <p:cNvGraphicFramePr>
            <a:graphicFrameLocks noGrp="1"/>
          </p:cNvGraphicFramePr>
          <p:nvPr>
            <p:extLst>
              <p:ext uri="{D42A27DB-BD31-4B8C-83A1-F6EECF244321}">
                <p14:modId xmlns:p14="http://schemas.microsoft.com/office/powerpoint/2010/main" val="1366745316"/>
              </p:ext>
            </p:extLst>
          </p:nvPr>
        </p:nvGraphicFramePr>
        <p:xfrm>
          <a:off x="191065" y="1268760"/>
          <a:ext cx="11809311" cy="5210995"/>
        </p:xfrm>
        <a:graphic>
          <a:graphicData uri="http://schemas.openxmlformats.org/drawingml/2006/table">
            <a:tbl>
              <a:tblPr firstRow="1" bandRow="1">
                <a:tableStyleId>{68D230F3-CF80-4859-8CE7-A43EE81993B5}</a:tableStyleId>
              </a:tblPr>
              <a:tblGrid>
                <a:gridCol w="2334399">
                  <a:extLst>
                    <a:ext uri="{9D8B030D-6E8A-4147-A177-3AD203B41FA5}">
                      <a16:colId xmlns:a16="http://schemas.microsoft.com/office/drawing/2014/main" val="38651736"/>
                    </a:ext>
                  </a:extLst>
                </a:gridCol>
                <a:gridCol w="4737456">
                  <a:extLst>
                    <a:ext uri="{9D8B030D-6E8A-4147-A177-3AD203B41FA5}">
                      <a16:colId xmlns:a16="http://schemas.microsoft.com/office/drawing/2014/main" val="3372246469"/>
                    </a:ext>
                  </a:extLst>
                </a:gridCol>
                <a:gridCol w="4737456">
                  <a:extLst>
                    <a:ext uri="{9D8B030D-6E8A-4147-A177-3AD203B41FA5}">
                      <a16:colId xmlns:a16="http://schemas.microsoft.com/office/drawing/2014/main" val="946143827"/>
                    </a:ext>
                  </a:extLst>
                </a:gridCol>
              </a:tblGrid>
              <a:tr h="303096">
                <a:tc>
                  <a:txBody>
                    <a:bodyPr/>
                    <a:lstStyle/>
                    <a:p>
                      <a:pPr algn="ctr" rtl="0"/>
                      <a:endParaRPr lang="en-GB"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GB" sz="1600"/>
                        <a:t>Feedback Summary</a:t>
                      </a:r>
                      <a:endParaRPr lang="en-GB"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GB" sz="1600"/>
                        <a:t>ENTSO-E Actions</a:t>
                      </a:r>
                      <a:endParaRPr lang="en-GB"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70400300"/>
                  </a:ext>
                </a:extLst>
              </a:tr>
              <a:tr h="863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Demand profiles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TY 2027 and 2030 levels underestimated</a:t>
                      </a:r>
                      <a:endParaRPr lang="en-GB" sz="16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a:t>NL, DE and BE demand projections updated to comply with new national plans</a:t>
                      </a:r>
                      <a:endParaRPr lang="en-GB" sz="16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2736720"/>
                  </a:ext>
                </a:extLst>
              </a:tr>
              <a:tr h="523530">
                <a:tc rowSpan="2">
                  <a:txBody>
                    <a:bodyPr/>
                    <a:lstStyle/>
                    <a:p>
                      <a:pPr algn="ctr" rtl="0"/>
                      <a:r>
                        <a:rPr lang="en-GB" sz="1600"/>
                        <a:t>RES trajectories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Not ambitious enough in relation to </a:t>
                      </a:r>
                      <a:r>
                        <a:rPr lang="en-GB" sz="1600" b="1">
                          <a:solidFill>
                            <a:schemeClr val="accent2"/>
                          </a:solidFill>
                        </a:rPr>
                        <a:t>Fit-for-55</a:t>
                      </a:r>
                      <a:endParaRPr lang="en-GB" sz="1600" b="1" dirty="0">
                        <a:solidFill>
                          <a:schemeClr val="accent2"/>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rtl="0">
                        <a:buFont typeface="Wingdings" panose="05000000000000000000" pitchFamily="2" charset="2"/>
                        <a:buChar char="ü"/>
                      </a:pPr>
                      <a:r>
                        <a:rPr lang="en-GB" sz="1600"/>
                        <a:t>Increase in RES for DE, NL, PL, BE</a:t>
                      </a:r>
                      <a:endParaRPr lang="en-GB" sz="1600" b="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017980"/>
                  </a:ext>
                </a:extLst>
              </a:tr>
              <a:tr h="743964">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a:solidFill>
                            <a:schemeClr val="accent2"/>
                          </a:solidFill>
                        </a:rPr>
                        <a:t>Russia/Ukraine conflict </a:t>
                      </a:r>
                      <a:r>
                        <a:rPr lang="en-GB" sz="1600"/>
                        <a:t>not reflected in trajectories</a:t>
                      </a:r>
                      <a:endParaRPr lang="en-GB"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a:t>Not reflected centrally  in the dataset - use of best data available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a:t>Exchanges between Russia and Finland set to zero</a:t>
                      </a:r>
                      <a:endParaRPr lang="en-GB"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2043693"/>
                  </a:ext>
                </a:extLst>
              </a:tr>
              <a:tr h="33630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Thermal </a:t>
                      </a:r>
                      <a:r>
                        <a:rPr lang="en-GB" sz="1600" kern="1200">
                          <a:solidFill>
                            <a:srgbClr val="3A3A3F"/>
                          </a:solidFill>
                        </a:rPr>
                        <a:t>capacities</a:t>
                      </a:r>
                      <a:endParaRPr lang="en-GB" sz="1600" kern="1200" dirty="0">
                        <a:solidFill>
                          <a:srgbClr val="3A3A3F"/>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Updates of national plans considering latest targets and Member States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1" dirty="0">
                        <a:solidFill>
                          <a:schemeClr val="accent2"/>
                        </a:solidFill>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1" dirty="0">
                        <a:solidFill>
                          <a:schemeClr val="accent2"/>
                        </a:solidFill>
                        <a:highlight>
                          <a:srgbClr val="FFFF00"/>
                        </a:highligh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a:t>Coal projections updated in Germany </a:t>
                      </a:r>
                      <a:r>
                        <a:rPr lang="en-GB" sz="1600"/>
                        <a:t>(-20 GW coal/lignite in 2030) </a:t>
                      </a:r>
                      <a:endParaRPr lang="en-GB"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794529293"/>
                  </a:ext>
                </a:extLst>
              </a:tr>
              <a:tr h="614390">
                <a:tc vMerge="1">
                  <a:txBody>
                    <a:bodyPr/>
                    <a:lstStyle/>
                    <a:p>
                      <a:endParaRPr lang="en-GB"/>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a:t>Nuclear phase-out updated in Belgium </a:t>
                      </a:r>
                      <a:r>
                        <a:rPr lang="en-GB" sz="1600"/>
                        <a:t>(+2.3 GW nuclear</a:t>
                      </a:r>
                      <a:r>
                        <a:rPr lang="en-GB" sz="1600" b="0"/>
                        <a:t> in 2030)</a:t>
                      </a:r>
                      <a:endParaRPr lang="en-GB" sz="16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26581"/>
                  </a:ext>
                </a:extLst>
              </a:tr>
              <a:tr h="1228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Climate data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indent="-171450" algn="l" rtl="0">
                        <a:buFont typeface="Arial" panose="020B0604020202020204" pitchFamily="34" charset="0"/>
                        <a:buChar char="•"/>
                      </a:pPr>
                      <a:r>
                        <a:rPr lang="en-GB" sz="1600" dirty="0"/>
                        <a:t>Agreement overall, identified overestimated wind capacity factors (IE, UKNI)</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dirty="0"/>
                        <a:t>Wind capacity factors fixed in final dataset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295189"/>
                  </a:ext>
                </a:extLst>
              </a:tr>
            </a:tbl>
          </a:graphicData>
        </a:graphic>
      </p:graphicFrame>
    </p:spTree>
    <p:extLst>
      <p:ext uri="{BB962C8B-B14F-4D97-AF65-F5344CB8AC3E}">
        <p14:creationId xmlns:p14="http://schemas.microsoft.com/office/powerpoint/2010/main" val="5376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2250581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vert="horz"/>
          <a:lstStyle/>
          <a:p>
            <a:r>
              <a:rPr lang="en-GB" dirty="0"/>
              <a:t>Feedback summary &amp; ENTSO-E actions (2/2)</a:t>
            </a:r>
          </a:p>
        </p:txBody>
      </p:sp>
      <p:graphicFrame>
        <p:nvGraphicFramePr>
          <p:cNvPr id="15" name="Diagram 14">
            <a:extLst>
              <a:ext uri="{FF2B5EF4-FFF2-40B4-BE49-F238E27FC236}">
                <a16:creationId xmlns:a16="http://schemas.microsoft.com/office/drawing/2014/main" id="{92308F58-AFC1-4F12-419F-D60735529D6C}"/>
              </a:ext>
            </a:extLst>
          </p:cNvPr>
          <p:cNvGraphicFramePr/>
          <p:nvPr>
            <p:extLst>
              <p:ext uri="{D42A27DB-BD31-4B8C-83A1-F6EECF244321}">
                <p14:modId xmlns:p14="http://schemas.microsoft.com/office/powerpoint/2010/main" val="2572504588"/>
              </p:ext>
            </p:extLst>
          </p:nvPr>
        </p:nvGraphicFramePr>
        <p:xfrm>
          <a:off x="479376" y="1556792"/>
          <a:ext cx="10801200" cy="39604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9034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2976817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65B95C-91C2-40C3-8A91-E0C4FB71DB9D}"/>
              </a:ext>
            </a:extLst>
          </p:cNvPr>
          <p:cNvSpPr>
            <a:spLocks noGrp="1"/>
          </p:cNvSpPr>
          <p:nvPr>
            <p:ph type="title"/>
          </p:nvPr>
        </p:nvSpPr>
        <p:spPr/>
        <p:txBody>
          <a:bodyPr vert="horz"/>
          <a:lstStyle/>
          <a:p>
            <a:r>
              <a:rPr lang="en-GB" dirty="0"/>
              <a:t>ERAA process</a:t>
            </a:r>
          </a:p>
        </p:txBody>
      </p:sp>
      <p:sp>
        <p:nvSpPr>
          <p:cNvPr id="5" name="Text Placeholder 4">
            <a:extLst>
              <a:ext uri="{FF2B5EF4-FFF2-40B4-BE49-F238E27FC236}">
                <a16:creationId xmlns:a16="http://schemas.microsoft.com/office/drawing/2014/main" id="{AC71F3FA-8EE8-D1EB-1925-3D0771EF84A4}"/>
              </a:ext>
            </a:extLst>
          </p:cNvPr>
          <p:cNvSpPr>
            <a:spLocks noGrp="1"/>
          </p:cNvSpPr>
          <p:nvPr>
            <p:ph type="body" sz="quarter" idx="12"/>
          </p:nvPr>
        </p:nvSpPr>
        <p:spPr>
          <a:xfrm>
            <a:off x="254397" y="5661248"/>
            <a:ext cx="11617788" cy="1080120"/>
          </a:xfrm>
        </p:spPr>
        <p:txBody>
          <a:bodyPr>
            <a:noAutofit/>
          </a:bodyPr>
          <a:lstStyle/>
          <a:p>
            <a:r>
              <a:rPr lang="en-US" dirty="0"/>
              <a:t>Kristof Sleurs,</a:t>
            </a:r>
          </a:p>
          <a:p>
            <a:r>
              <a:rPr lang="en-US" dirty="0"/>
              <a:t>ERAA Steering Group Convener</a:t>
            </a:r>
          </a:p>
          <a:p>
            <a:endParaRPr lang="en-GB" dirty="0"/>
          </a:p>
        </p:txBody>
      </p:sp>
    </p:spTree>
    <p:extLst>
      <p:ext uri="{BB962C8B-B14F-4D97-AF65-F5344CB8AC3E}">
        <p14:creationId xmlns:p14="http://schemas.microsoft.com/office/powerpoint/2010/main" val="220538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3931929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25" imgH="525" progId="TCLayout.ActiveDocument.1">
                  <p:embed/>
                </p:oleObj>
              </mc:Choice>
              <mc:Fallback>
                <p:oleObj name="think-cell Folie" r:id="rId4" imgW="525" imgH="525" progId="TCLayout.ActiveDocument.1">
                  <p:embed/>
                  <p:pic>
                    <p:nvPicPr>
                      <p:cNvPr id="4" name="Objek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31B4D67-FDBE-40C5-8C6C-6A31AE916B21}"/>
              </a:ext>
            </a:extLst>
          </p:cNvPr>
          <p:cNvSpPr>
            <a:spLocks noGrp="1"/>
          </p:cNvSpPr>
          <p:nvPr>
            <p:ph type="title"/>
          </p:nvPr>
        </p:nvSpPr>
        <p:spPr>
          <a:xfrm>
            <a:off x="286344" y="442968"/>
            <a:ext cx="11617788" cy="936104"/>
          </a:xfrm>
        </p:spPr>
        <p:txBody>
          <a:bodyPr vert="horz"/>
          <a:lstStyle/>
          <a:p>
            <a:r>
              <a:rPr lang="en-GB" dirty="0"/>
              <a:t>The ERAA – A multi-step and iterative process</a:t>
            </a:r>
          </a:p>
        </p:txBody>
      </p:sp>
      <p:grpSp>
        <p:nvGrpSpPr>
          <p:cNvPr id="32" name="Group 31">
            <a:extLst>
              <a:ext uri="{FF2B5EF4-FFF2-40B4-BE49-F238E27FC236}">
                <a16:creationId xmlns:a16="http://schemas.microsoft.com/office/drawing/2014/main" id="{BB39ADAA-FE2E-4C06-B50B-14026431BF60}"/>
              </a:ext>
            </a:extLst>
          </p:cNvPr>
          <p:cNvGrpSpPr/>
          <p:nvPr/>
        </p:nvGrpSpPr>
        <p:grpSpPr>
          <a:xfrm>
            <a:off x="1505187" y="1073923"/>
            <a:ext cx="4104456" cy="1417079"/>
            <a:chOff x="1415480" y="1124744"/>
            <a:chExt cx="4104456" cy="1417079"/>
          </a:xfrm>
        </p:grpSpPr>
        <p:sp>
          <p:nvSpPr>
            <p:cNvPr id="28" name="Rectangle: Rounded Corners 27">
              <a:extLst>
                <a:ext uri="{FF2B5EF4-FFF2-40B4-BE49-F238E27FC236}">
                  <a16:creationId xmlns:a16="http://schemas.microsoft.com/office/drawing/2014/main" id="{4BF25A6C-B0CC-4FA2-9FA9-C0B3D2126972}"/>
                </a:ext>
              </a:extLst>
            </p:cNvPr>
            <p:cNvSpPr/>
            <p:nvPr/>
          </p:nvSpPr>
          <p:spPr>
            <a:xfrm>
              <a:off x="1415480" y="1124744"/>
              <a:ext cx="4104456" cy="1417079"/>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5" name="Rectangle 14">
              <a:extLst>
                <a:ext uri="{FF2B5EF4-FFF2-40B4-BE49-F238E27FC236}">
                  <a16:creationId xmlns:a16="http://schemas.microsoft.com/office/drawing/2014/main" id="{837238F0-53A0-40DE-B8F2-679E1CDBCC41}"/>
                </a:ext>
              </a:extLst>
            </p:cNvPr>
            <p:cNvSpPr/>
            <p:nvPr/>
          </p:nvSpPr>
          <p:spPr>
            <a:xfrm>
              <a:off x="2186563" y="1317463"/>
              <a:ext cx="2716165" cy="1024303"/>
            </a:xfrm>
            <a:prstGeom prst="rect">
              <a:avLst/>
            </a:pr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137160"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National Estimates &amp; Central Assumptions</a:t>
              </a:r>
            </a:p>
          </p:txBody>
        </p:sp>
      </p:grpSp>
      <p:grpSp>
        <p:nvGrpSpPr>
          <p:cNvPr id="31" name="Group 30">
            <a:extLst>
              <a:ext uri="{FF2B5EF4-FFF2-40B4-BE49-F238E27FC236}">
                <a16:creationId xmlns:a16="http://schemas.microsoft.com/office/drawing/2014/main" id="{542D64EE-41F3-4DBC-AAFC-18E51100E7BB}"/>
              </a:ext>
            </a:extLst>
          </p:cNvPr>
          <p:cNvGrpSpPr/>
          <p:nvPr/>
        </p:nvGrpSpPr>
        <p:grpSpPr>
          <a:xfrm>
            <a:off x="1415480" y="1476273"/>
            <a:ext cx="7323918" cy="3054672"/>
            <a:chOff x="1415480" y="1556792"/>
            <a:chExt cx="7323918" cy="3054672"/>
          </a:xfrm>
        </p:grpSpPr>
        <p:sp>
          <p:nvSpPr>
            <p:cNvPr id="29" name="Rectangle: Rounded Corners 28">
              <a:extLst>
                <a:ext uri="{FF2B5EF4-FFF2-40B4-BE49-F238E27FC236}">
                  <a16:creationId xmlns:a16="http://schemas.microsoft.com/office/drawing/2014/main" id="{30F560B8-ECA6-439D-81B6-087EE43CF022}"/>
                </a:ext>
              </a:extLst>
            </p:cNvPr>
            <p:cNvSpPr/>
            <p:nvPr/>
          </p:nvSpPr>
          <p:spPr>
            <a:xfrm>
              <a:off x="1415480" y="2995167"/>
              <a:ext cx="7323918" cy="1609703"/>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6" name="Shape 15">
              <a:extLst>
                <a:ext uri="{FF2B5EF4-FFF2-40B4-BE49-F238E27FC236}">
                  <a16:creationId xmlns:a16="http://schemas.microsoft.com/office/drawing/2014/main" id="{9742D360-75F0-46E6-9700-AF672BB39CB7}"/>
                </a:ext>
              </a:extLst>
            </p:cNvPr>
            <p:cNvSpPr/>
            <p:nvPr/>
          </p:nvSpPr>
          <p:spPr>
            <a:xfrm>
              <a:off x="3756916" y="1556792"/>
              <a:ext cx="2546091" cy="3048078"/>
            </a:xfrm>
            <a:prstGeom prst="leftCircularArrow">
              <a:avLst>
                <a:gd name="adj1" fmla="val 5203"/>
                <a:gd name="adj2" fmla="val 316215"/>
                <a:gd name="adj3" fmla="val 3463071"/>
                <a:gd name="adj4" fmla="val 7622002"/>
                <a:gd name="adj5" fmla="val 5696"/>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26A74407-8DE4-458B-BCC2-2317C86510AB}"/>
                </a:ext>
              </a:extLst>
            </p:cNvPr>
            <p:cNvSpPr txBox="1"/>
            <p:nvPr/>
          </p:nvSpPr>
          <p:spPr>
            <a:xfrm>
              <a:off x="5787920" y="4088244"/>
              <a:ext cx="1707727" cy="523220"/>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A3A3F"/>
                  </a:solidFill>
                  <a:effectLst/>
                  <a:uLnTx/>
                  <a:uFillTx/>
                  <a:latin typeface="Trebuchet MS"/>
                  <a:ea typeface="+mn-ea"/>
                  <a:cs typeface="+mn-cs"/>
                </a:rPr>
                <a:t>Updated installed capacities</a:t>
              </a:r>
            </a:p>
          </p:txBody>
        </p:sp>
      </p:grpSp>
      <p:grpSp>
        <p:nvGrpSpPr>
          <p:cNvPr id="33" name="Group 32">
            <a:extLst>
              <a:ext uri="{FF2B5EF4-FFF2-40B4-BE49-F238E27FC236}">
                <a16:creationId xmlns:a16="http://schemas.microsoft.com/office/drawing/2014/main" id="{0C13DAC6-8F2A-4831-A5B1-D9D168E1E7BB}"/>
              </a:ext>
            </a:extLst>
          </p:cNvPr>
          <p:cNvGrpSpPr/>
          <p:nvPr/>
        </p:nvGrpSpPr>
        <p:grpSpPr>
          <a:xfrm>
            <a:off x="1427782" y="4879050"/>
            <a:ext cx="9043312" cy="1502278"/>
            <a:chOff x="1427782" y="4845036"/>
            <a:chExt cx="9060706" cy="1808918"/>
          </a:xfrm>
        </p:grpSpPr>
        <p:sp>
          <p:nvSpPr>
            <p:cNvPr id="30" name="Rectangle: Rounded Corners 29">
              <a:extLst>
                <a:ext uri="{FF2B5EF4-FFF2-40B4-BE49-F238E27FC236}">
                  <a16:creationId xmlns:a16="http://schemas.microsoft.com/office/drawing/2014/main" id="{4B492D72-910D-4A9A-95B3-418CAFD4DD3E}"/>
                </a:ext>
              </a:extLst>
            </p:cNvPr>
            <p:cNvSpPr/>
            <p:nvPr/>
          </p:nvSpPr>
          <p:spPr>
            <a:xfrm>
              <a:off x="1427782" y="4845036"/>
              <a:ext cx="9060706" cy="1808918"/>
            </a:xfrm>
            <a:prstGeom prst="round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18" name="Rectangle 17">
              <a:extLst>
                <a:ext uri="{FF2B5EF4-FFF2-40B4-BE49-F238E27FC236}">
                  <a16:creationId xmlns:a16="http://schemas.microsoft.com/office/drawing/2014/main" id="{5E5BAA9C-9D25-49CF-AC3F-3FA545ADEE51}"/>
                </a:ext>
              </a:extLst>
            </p:cNvPr>
            <p:cNvSpPr/>
            <p:nvPr/>
          </p:nvSpPr>
          <p:spPr>
            <a:xfrm>
              <a:off x="2348020" y="5237344"/>
              <a:ext cx="2716167" cy="1024303"/>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CM capacity adaptations</a:t>
              </a:r>
            </a:p>
          </p:txBody>
        </p:sp>
        <p:sp>
          <p:nvSpPr>
            <p:cNvPr id="19" name="Rectangle 18">
              <a:extLst>
                <a:ext uri="{FF2B5EF4-FFF2-40B4-BE49-F238E27FC236}">
                  <a16:creationId xmlns:a16="http://schemas.microsoft.com/office/drawing/2014/main" id="{6313494F-177F-4DEE-8A5F-A9F2A24CD7B9}"/>
                </a:ext>
              </a:extLst>
            </p:cNvPr>
            <p:cNvSpPr/>
            <p:nvPr/>
          </p:nvSpPr>
          <p:spPr>
            <a:xfrm>
              <a:off x="7066326" y="5237344"/>
              <a:ext cx="3134130" cy="1024303"/>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694" tIns="69342" rIns="659352" bIns="69342"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mn-ea"/>
                  <a:cs typeface="+mn-cs"/>
                </a:rPr>
                <a:t>Adequacy Step</a:t>
              </a:r>
            </a:p>
          </p:txBody>
        </p:sp>
      </p:grpSp>
      <p:sp>
        <p:nvSpPr>
          <p:cNvPr id="22" name="Arrow: Circular 21">
            <a:extLst>
              <a:ext uri="{FF2B5EF4-FFF2-40B4-BE49-F238E27FC236}">
                <a16:creationId xmlns:a16="http://schemas.microsoft.com/office/drawing/2014/main" id="{A9DB9D34-355C-4C54-82D8-91DACABCB556}"/>
              </a:ext>
            </a:extLst>
          </p:cNvPr>
          <p:cNvSpPr/>
          <p:nvPr/>
        </p:nvSpPr>
        <p:spPr>
          <a:xfrm rot="14288145">
            <a:off x="5354259" y="4930009"/>
            <a:ext cx="1421637" cy="1423407"/>
          </a:xfrm>
          <a:prstGeom prst="circularArrow">
            <a:avLst>
              <a:gd name="adj1" fmla="val 5750"/>
              <a:gd name="adj2" fmla="val 343918"/>
              <a:gd name="adj3" fmla="val 15377024"/>
              <a:gd name="adj4" fmla="val 18075192"/>
              <a:gd name="adj5" fmla="val 6195"/>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3" name="TextBox 22">
            <a:extLst>
              <a:ext uri="{FF2B5EF4-FFF2-40B4-BE49-F238E27FC236}">
                <a16:creationId xmlns:a16="http://schemas.microsoft.com/office/drawing/2014/main" id="{2EA80DB3-E6D1-4458-8BEE-DAA713722845}"/>
              </a:ext>
            </a:extLst>
          </p:cNvPr>
          <p:cNvSpPr txBox="1"/>
          <p:nvPr/>
        </p:nvSpPr>
        <p:spPr>
          <a:xfrm>
            <a:off x="5591790" y="5476300"/>
            <a:ext cx="1006897" cy="307777"/>
          </a:xfrm>
          <a:prstGeom prst="rect">
            <a:avLst/>
          </a:prstGeom>
          <a:noFill/>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A3A3F"/>
                </a:solidFill>
                <a:effectLst/>
                <a:uLnTx/>
                <a:uFillTx/>
                <a:latin typeface="Trebuchet MS"/>
                <a:ea typeface="+mn-ea"/>
                <a:cs typeface="+mn-cs"/>
              </a:rPr>
              <a:t>Iterations</a:t>
            </a:r>
          </a:p>
        </p:txBody>
      </p:sp>
      <p:sp>
        <p:nvSpPr>
          <p:cNvPr id="5" name="Rectángulo 4">
            <a:extLst>
              <a:ext uri="{FF2B5EF4-FFF2-40B4-BE49-F238E27FC236}">
                <a16:creationId xmlns:a16="http://schemas.microsoft.com/office/drawing/2014/main" id="{99C0ACB1-8241-4B09-A4C8-495BE336E751}"/>
              </a:ext>
            </a:extLst>
          </p:cNvPr>
          <p:cNvSpPr/>
          <p:nvPr/>
        </p:nvSpPr>
        <p:spPr>
          <a:xfrm>
            <a:off x="8987570" y="4581128"/>
            <a:ext cx="1644934"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rebuchet MS"/>
              <a:ea typeface="+mn-ea"/>
              <a:cs typeface="+mn-cs"/>
            </a:endParaRPr>
          </a:p>
        </p:txBody>
      </p:sp>
      <p:sp>
        <p:nvSpPr>
          <p:cNvPr id="41" name="Arrow: Chevron 40">
            <a:extLst>
              <a:ext uri="{FF2B5EF4-FFF2-40B4-BE49-F238E27FC236}">
                <a16:creationId xmlns:a16="http://schemas.microsoft.com/office/drawing/2014/main" id="{9F4E52EF-303B-432D-B8CD-E188E087D339}"/>
              </a:ext>
            </a:extLst>
          </p:cNvPr>
          <p:cNvSpPr/>
          <p:nvPr/>
        </p:nvSpPr>
        <p:spPr>
          <a:xfrm rot="5400000">
            <a:off x="203860" y="5120753"/>
            <a:ext cx="1842107" cy="1068295"/>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2" name="Arrow: Chevron 41">
            <a:extLst>
              <a:ext uri="{FF2B5EF4-FFF2-40B4-BE49-F238E27FC236}">
                <a16:creationId xmlns:a16="http://schemas.microsoft.com/office/drawing/2014/main" id="{11AE34B4-E35D-4BE2-95A1-97C7083F8E5A}"/>
              </a:ext>
            </a:extLst>
          </p:cNvPr>
          <p:cNvSpPr/>
          <p:nvPr/>
        </p:nvSpPr>
        <p:spPr>
          <a:xfrm rot="5400000">
            <a:off x="185096" y="3252365"/>
            <a:ext cx="1875577" cy="1072353"/>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3" name="Arrow: Chevron 42">
            <a:extLst>
              <a:ext uri="{FF2B5EF4-FFF2-40B4-BE49-F238E27FC236}">
                <a16:creationId xmlns:a16="http://schemas.microsoft.com/office/drawing/2014/main" id="{645CD425-850A-4A93-9C8E-337779F7C71F}"/>
              </a:ext>
            </a:extLst>
          </p:cNvPr>
          <p:cNvSpPr/>
          <p:nvPr/>
        </p:nvSpPr>
        <p:spPr>
          <a:xfrm rot="5400000">
            <a:off x="208454" y="1349914"/>
            <a:ext cx="1828863" cy="1072351"/>
          </a:xfrm>
          <a:prstGeom prst="chevron">
            <a:avLst>
              <a:gd name="adj" fmla="val 19251"/>
            </a:avLst>
          </a:prstGeom>
          <a:solidFill>
            <a:schemeClr val="accent4">
              <a:lumMod val="60000"/>
              <a:lumOff val="4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solidFill>
                <a:schemeClr val="tx1"/>
              </a:solidFill>
            </a:endParaRPr>
          </a:p>
        </p:txBody>
      </p:sp>
      <p:sp>
        <p:nvSpPr>
          <p:cNvPr id="44" name="Rectangle 43">
            <a:extLst>
              <a:ext uri="{FF2B5EF4-FFF2-40B4-BE49-F238E27FC236}">
                <a16:creationId xmlns:a16="http://schemas.microsoft.com/office/drawing/2014/main" id="{FC126ABE-69B7-43D5-8213-08D4727A9195}"/>
              </a:ext>
            </a:extLst>
          </p:cNvPr>
          <p:cNvSpPr/>
          <p:nvPr/>
        </p:nvSpPr>
        <p:spPr>
          <a:xfrm>
            <a:off x="2310782" y="3083435"/>
            <a:ext cx="2410097" cy="865600"/>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lvl="0" indent="0" algn="ctr" defTabSz="1155700">
              <a:lnSpc>
                <a:spcPct val="90000"/>
              </a:lnSpc>
              <a:spcBef>
                <a:spcPct val="0"/>
              </a:spcBef>
              <a:spcAft>
                <a:spcPct val="35000"/>
              </a:spcAft>
              <a:buNone/>
            </a:pPr>
            <a:r>
              <a:rPr lang="en-GB" sz="2000" kern="1200" dirty="0"/>
              <a:t>EVA step</a:t>
            </a:r>
          </a:p>
        </p:txBody>
      </p:sp>
      <p:sp>
        <p:nvSpPr>
          <p:cNvPr id="45" name="Rectangle 44">
            <a:extLst>
              <a:ext uri="{FF2B5EF4-FFF2-40B4-BE49-F238E27FC236}">
                <a16:creationId xmlns:a16="http://schemas.microsoft.com/office/drawing/2014/main" id="{4B2BC150-AB04-43B3-AB61-7CB7650D8A2C}"/>
              </a:ext>
            </a:extLst>
          </p:cNvPr>
          <p:cNvSpPr/>
          <p:nvPr/>
        </p:nvSpPr>
        <p:spPr>
          <a:xfrm>
            <a:off x="5519936" y="3096435"/>
            <a:ext cx="2410097" cy="865600"/>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347011" bIns="69342" numCol="1" spcCol="1270" anchor="ctr" anchorCtr="0">
            <a:noAutofit/>
          </a:bodyPr>
          <a:lstStyle/>
          <a:p>
            <a:pPr marL="0" lvl="0" indent="0" algn="ctr" defTabSz="1155700">
              <a:lnSpc>
                <a:spcPct val="90000"/>
              </a:lnSpc>
              <a:spcBef>
                <a:spcPct val="0"/>
              </a:spcBef>
              <a:spcAft>
                <a:spcPct val="35000"/>
              </a:spcAft>
              <a:buNone/>
            </a:pPr>
            <a:r>
              <a:rPr lang="en-GB" sz="2000" kern="1200" dirty="0"/>
              <a:t>   Adequacy step</a:t>
            </a:r>
          </a:p>
        </p:txBody>
      </p:sp>
      <p:sp>
        <p:nvSpPr>
          <p:cNvPr id="46" name="TextBox 45">
            <a:extLst>
              <a:ext uri="{FF2B5EF4-FFF2-40B4-BE49-F238E27FC236}">
                <a16:creationId xmlns:a16="http://schemas.microsoft.com/office/drawing/2014/main" id="{AAE4B2BD-7E6E-4262-BA0E-F173B1772679}"/>
              </a:ext>
            </a:extLst>
          </p:cNvPr>
          <p:cNvSpPr txBox="1"/>
          <p:nvPr/>
        </p:nvSpPr>
        <p:spPr>
          <a:xfrm>
            <a:off x="786894" y="1669910"/>
            <a:ext cx="671980" cy="369332"/>
          </a:xfrm>
          <a:prstGeom prst="rect">
            <a:avLst/>
          </a:prstGeom>
          <a:noFill/>
        </p:spPr>
        <p:txBody>
          <a:bodyPr wrap="none" rtlCol="0">
            <a:spAutoFit/>
          </a:bodyPr>
          <a:lstStyle/>
          <a:p>
            <a:pPr algn="ctr"/>
            <a:r>
              <a:rPr lang="en-GB" b="1" dirty="0"/>
              <a:t>Data</a:t>
            </a:r>
          </a:p>
        </p:txBody>
      </p:sp>
      <p:sp>
        <p:nvSpPr>
          <p:cNvPr id="47" name="TextBox 46">
            <a:extLst>
              <a:ext uri="{FF2B5EF4-FFF2-40B4-BE49-F238E27FC236}">
                <a16:creationId xmlns:a16="http://schemas.microsoft.com/office/drawing/2014/main" id="{F6F43DE8-BF86-4FAF-92FE-405B650C98A9}"/>
              </a:ext>
            </a:extLst>
          </p:cNvPr>
          <p:cNvSpPr txBox="1"/>
          <p:nvPr/>
        </p:nvSpPr>
        <p:spPr>
          <a:xfrm>
            <a:off x="592207" y="3429000"/>
            <a:ext cx="1051870" cy="667790"/>
          </a:xfrm>
          <a:prstGeom prst="rect">
            <a:avLst/>
          </a:prstGeom>
          <a:noFill/>
        </p:spPr>
        <p:txBody>
          <a:bodyPr wrap="square" rtlCol="0">
            <a:spAutoFit/>
          </a:bodyPr>
          <a:lstStyle/>
          <a:p>
            <a:pPr algn="ctr"/>
            <a:r>
              <a:rPr lang="en-GB" b="1" dirty="0"/>
              <a:t>Without CM</a:t>
            </a:r>
          </a:p>
        </p:txBody>
      </p:sp>
      <p:sp>
        <p:nvSpPr>
          <p:cNvPr id="48" name="TextBox 47">
            <a:extLst>
              <a:ext uri="{FF2B5EF4-FFF2-40B4-BE49-F238E27FC236}">
                <a16:creationId xmlns:a16="http://schemas.microsoft.com/office/drawing/2014/main" id="{AF189AAA-1D3A-4EC1-BB28-7D3B4435CA45}"/>
              </a:ext>
            </a:extLst>
          </p:cNvPr>
          <p:cNvSpPr txBox="1"/>
          <p:nvPr/>
        </p:nvSpPr>
        <p:spPr>
          <a:xfrm>
            <a:off x="580040" y="5240215"/>
            <a:ext cx="1051870" cy="667790"/>
          </a:xfrm>
          <a:prstGeom prst="rect">
            <a:avLst/>
          </a:prstGeom>
          <a:noFill/>
        </p:spPr>
        <p:txBody>
          <a:bodyPr wrap="square" rtlCol="0">
            <a:spAutoFit/>
          </a:bodyPr>
          <a:lstStyle/>
          <a:p>
            <a:pPr algn="ctr"/>
            <a:r>
              <a:rPr lang="en-GB" b="1" dirty="0"/>
              <a:t>With CM</a:t>
            </a:r>
          </a:p>
        </p:txBody>
      </p:sp>
    </p:spTree>
    <p:extLst>
      <p:ext uri="{BB962C8B-B14F-4D97-AF65-F5344CB8AC3E}">
        <p14:creationId xmlns:p14="http://schemas.microsoft.com/office/powerpoint/2010/main" val="2154016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qovi2pUYhE6p3odMS4Ef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10.xml><?xml version="1.0" encoding="utf-8"?>
<a:theme xmlns:a="http://schemas.openxmlformats.org/drawingml/2006/main" name="13_Mission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171690AB-E963-8A4D-AD43-C26DFC53C852}"/>
    </a:ext>
  </a:extLst>
</a:theme>
</file>

<file path=ppt/theme/theme11.xml><?xml version="1.0" encoding="utf-8"?>
<a:theme xmlns:a="http://schemas.openxmlformats.org/drawingml/2006/main" name="14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171690AB-E963-8A4D-AD43-C26DFC53C852}"/>
    </a:ext>
  </a:extLst>
</a:theme>
</file>

<file path=ppt/theme/theme1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8F34142E-D78F-DF4C-8D2F-DB2AAEE5FF45}"/>
    </a:ext>
  </a:extLst>
</a:theme>
</file>

<file path=ppt/theme/theme3.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B3A98F9B-A3FE-FF41-91B7-9FC6C5C34F6E}"/>
    </a:ext>
  </a:extLst>
</a:theme>
</file>

<file path=ppt/theme/theme4.xml><?xml version="1.0" encoding="utf-8"?>
<a:theme xmlns:a="http://schemas.openxmlformats.org/drawingml/2006/main" name="4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5.xml><?xml version="1.0" encoding="utf-8"?>
<a:theme xmlns:a="http://schemas.openxmlformats.org/drawingml/2006/main" name="8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6.xml><?xml version="1.0" encoding="utf-8"?>
<a:theme xmlns:a="http://schemas.openxmlformats.org/drawingml/2006/main" name="9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7.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8.xml><?xml version="1.0" encoding="utf-8"?>
<a:theme xmlns:a="http://schemas.openxmlformats.org/drawingml/2006/main" name="3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9.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Override1.xml><?xml version="1.0" encoding="utf-8"?>
<a:themeOverride xmlns:a="http://schemas.openxmlformats.org/drawingml/2006/main">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stom_x0020_Doc_x0020_Type xmlns="f7c94121-95ad-4b16-b95e-d2558272c213">Public Presentations</Custom_x0020_Doc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89CCE50CB43D4589085350F87186F7" ma:contentTypeVersion="1" ma:contentTypeDescription="Create a new document." ma:contentTypeScope="" ma:versionID="8a3b2396f243d9eb5713fd3d3dc940c6">
  <xsd:schema xmlns:xsd="http://www.w3.org/2001/XMLSchema" xmlns:xs="http://www.w3.org/2001/XMLSchema" xmlns:p="http://schemas.microsoft.com/office/2006/metadata/properties" xmlns:ns2="f7c94121-95ad-4b16-b95e-d2558272c213" targetNamespace="http://schemas.microsoft.com/office/2006/metadata/properties" ma:root="true" ma:fieldsID="7b9742001d9b76f72686e6ef23b2502b" ns2:_="">
    <xsd:import namespace="f7c94121-95ad-4b16-b95e-d2558272c213"/>
    <xsd:element name="properties">
      <xsd:complexType>
        <xsd:sequence>
          <xsd:element name="documentManagement">
            <xsd:complexType>
              <xsd:all>
                <xsd:element ref="ns2:Custom_x0020_Doc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94121-95ad-4b16-b95e-d2558272c213" elementFormDefault="qualified">
    <xsd:import namespace="http://schemas.microsoft.com/office/2006/documentManagement/types"/>
    <xsd:import namespace="http://schemas.microsoft.com/office/infopath/2007/PartnerControls"/>
    <xsd:element name="Custom_x0020_Doc_x0020_Type" ma:index="8" ma:displayName="Custom Doc Type" ma:format="Dropdown" ma:internalName="Custom_x0020_Doc_x0020_Type">
      <xsd:simpleType>
        <xsd:restriction base="dms:Choice">
          <xsd:enumeration value="Legal background"/>
          <xsd:enumeration value="Meeting Notes"/>
          <xsd:enumeration value="ACER and ECG"/>
          <xsd:enumeration value="Public Presentations"/>
          <xsd:enumeration value="Report - paper"/>
          <xsd:enumeration value="Roadmap"/>
          <xsd:enumeration value="Target Methodology"/>
          <xsd:enumeration value="Board related"/>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AE618-C4B8-4F88-97D0-CDADC219F64F}">
  <ds:schemaRefs>
    <ds:schemaRef ds:uri="http://schemas.microsoft.com/sharepoint/v3/contenttype/forms"/>
  </ds:schemaRefs>
</ds:datastoreItem>
</file>

<file path=customXml/itemProps2.xml><?xml version="1.0" encoding="utf-8"?>
<ds:datastoreItem xmlns:ds="http://schemas.openxmlformats.org/officeDocument/2006/customXml" ds:itemID="{AA6A3DC6-D96E-4665-B894-4DDCCA045DA7}">
  <ds:schemaRef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f7c94121-95ad-4b16-b95e-d2558272c21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8886659-2391-4CC2-8631-800E9AA89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94121-95ad-4b16-b95e-d2558272c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entso-e new powerpoint template (2)</Template>
  <TotalTime>636</TotalTime>
  <Words>3936</Words>
  <Application>Microsoft Office PowerPoint</Application>
  <PresentationFormat>Widescreen</PresentationFormat>
  <Paragraphs>713</Paragraphs>
  <Slides>50</Slides>
  <Notes>43</Notes>
  <HiddenSlides>0</HiddenSlides>
  <MMClips>0</MMClips>
  <ScaleCrop>false</ScaleCrop>
  <HeadingPairs>
    <vt:vector size="8" baseType="variant">
      <vt:variant>
        <vt:lpstr>Fonts Used</vt:lpstr>
      </vt:variant>
      <vt:variant>
        <vt:i4>12</vt:i4>
      </vt:variant>
      <vt:variant>
        <vt:lpstr>Theme</vt:lpstr>
      </vt:variant>
      <vt:variant>
        <vt:i4>11</vt:i4>
      </vt:variant>
      <vt:variant>
        <vt:lpstr>Embedded OLE Servers</vt:lpstr>
      </vt:variant>
      <vt:variant>
        <vt:i4>1</vt:i4>
      </vt:variant>
      <vt:variant>
        <vt:lpstr>Slide Titles</vt:lpstr>
      </vt:variant>
      <vt:variant>
        <vt:i4>50</vt:i4>
      </vt:variant>
    </vt:vector>
  </HeadingPairs>
  <TitlesOfParts>
    <vt:vector size="74" baseType="lpstr">
      <vt:lpstr>Arial</vt:lpstr>
      <vt:lpstr>Arial Unicode MS</vt:lpstr>
      <vt:lpstr>Bebas</vt:lpstr>
      <vt:lpstr>Calibri</vt:lpstr>
      <vt:lpstr>Cambria Math</vt:lpstr>
      <vt:lpstr>Century Gothic</vt:lpstr>
      <vt:lpstr>Courier New</vt:lpstr>
      <vt:lpstr>Helvetica</vt:lpstr>
      <vt:lpstr>Symbol</vt:lpstr>
      <vt:lpstr>Trebuchet MS</vt:lpstr>
      <vt:lpstr>Univers</vt:lpstr>
      <vt:lpstr>Wingdings</vt:lpstr>
      <vt:lpstr>2_ENTSO-E Content</vt:lpstr>
      <vt:lpstr>5_ENTSO-E Cover</vt:lpstr>
      <vt:lpstr>2_ENTSO-E Cover</vt:lpstr>
      <vt:lpstr>4_ENTSO-E Cover</vt:lpstr>
      <vt:lpstr>8_ENTSO-E Cover</vt:lpstr>
      <vt:lpstr>9_ENTSO-E Cover</vt:lpstr>
      <vt:lpstr>2_ENTSO-E Content</vt:lpstr>
      <vt:lpstr>3_ENTSO-E Content</vt:lpstr>
      <vt:lpstr>ENTSO-E Cover</vt:lpstr>
      <vt:lpstr>13_Mission Statement</vt:lpstr>
      <vt:lpstr>14_blank slide</vt:lpstr>
      <vt:lpstr>think-cell Folie</vt:lpstr>
      <vt:lpstr>ERAA 2022 Stakeholder workshop: Methodological Insights</vt:lpstr>
      <vt:lpstr>Today’s Agenda : focus on methodologies</vt:lpstr>
      <vt:lpstr>Introduction</vt:lpstr>
      <vt:lpstr>PowerPoint Presentation</vt:lpstr>
      <vt:lpstr>Call for evidence on preliminary input data</vt:lpstr>
      <vt:lpstr>Feedback summary &amp; ENTSO-E actions (1/2)</vt:lpstr>
      <vt:lpstr>Feedback summary &amp; ENTSO-E actions (2/2)</vt:lpstr>
      <vt:lpstr>ERAA process</vt:lpstr>
      <vt:lpstr>The ERAA – A multi-step and iterative process</vt:lpstr>
      <vt:lpstr>Ready for the simulations</vt:lpstr>
      <vt:lpstr>Multiyear Economic Viability Assessment: methodology</vt:lpstr>
      <vt:lpstr>A multi-year EVA for more robust results</vt:lpstr>
      <vt:lpstr>A multi-year EVA for more robust results</vt:lpstr>
      <vt:lpstr>The EVA models likely investor decisions</vt:lpstr>
      <vt:lpstr>Cashflows of 3 units and underlying assumptions</vt:lpstr>
      <vt:lpstr>Gap years are also modelled in the EVA for more robust results</vt:lpstr>
      <vt:lpstr>A stochastic EVA is chosen but the # of possible Climatic Scenarios is a challenge</vt:lpstr>
      <vt:lpstr>Gaining efficiency with a rolling horizon temporal decomposition</vt:lpstr>
      <vt:lpstr>Gaining efficiency by selecting and clustering Climatic Scenarios </vt:lpstr>
      <vt:lpstr>Price Caps</vt:lpstr>
      <vt:lpstr>Price caps in the day-ahead market are dynamic and increase after scarcity events</vt:lpstr>
      <vt:lpstr>Calculation of representative price cap values for each TY</vt:lpstr>
      <vt:lpstr>Price cap - summary</vt:lpstr>
      <vt:lpstr>Capacity adaptations methodology for with CM scenario</vt:lpstr>
      <vt:lpstr>Focus on the with CM scenario</vt:lpstr>
      <vt:lpstr>Capacity adaptation - An iterative process to meet the Reliability Standards</vt:lpstr>
      <vt:lpstr>Capacity adaptation of countries with CM have a cross-border contribution to countries with none</vt:lpstr>
      <vt:lpstr>Explicit DSR</vt:lpstr>
      <vt:lpstr>Explicit DSR (exDSR) resources modelled as multi-band generator </vt:lpstr>
      <vt:lpstr>Calculation of exDSR EVA expansion potential using available literature</vt:lpstr>
      <vt:lpstr>VOLL/CONE and National DSR studies are scarce</vt:lpstr>
      <vt:lpstr>Updated centralized approach to estimate DSR potential </vt:lpstr>
      <vt:lpstr>Flow Based Methodology </vt:lpstr>
      <vt:lpstr>What Flow-Based Market Coupling (FBMC) is More accurate representation of network for market clearing</vt:lpstr>
      <vt:lpstr>Why Flow-Based Market Coupling in ERAA Representing future market arrangements more realistically</vt:lpstr>
      <vt:lpstr>Methodologies to define Flow-Based domains Two distinguished methodologies exist</vt:lpstr>
      <vt:lpstr>Methodology – Deriving FB domains from network Core FB calculation</vt:lpstr>
      <vt:lpstr>FBMC in ERAA for closer representation of actual network and market arrangements Conclusions</vt:lpstr>
      <vt:lpstr>Curtailment Sharing methodology</vt:lpstr>
      <vt:lpstr>Euphemia algorithm - Background</vt:lpstr>
      <vt:lpstr>Volume Indeterminacy</vt:lpstr>
      <vt:lpstr>Curtailment minimization prevents order curtailment situations to be deteriorated </vt:lpstr>
      <vt:lpstr>Flow factor competition leads to unfair distribution of ENS</vt:lpstr>
      <vt:lpstr>Penalizing curtailment ratio mitigates flow factor competition</vt:lpstr>
      <vt:lpstr>Quadratic program for sharing curtailment</vt:lpstr>
      <vt:lpstr>Summary</vt:lpstr>
      <vt:lpstr>Conclusions &amp; next steps</vt:lpstr>
      <vt:lpstr>Don’t forget to join us for the next public webinars &amp; workshops</vt:lpstr>
      <vt:lpstr>Key enhancements for ERAA 2022</vt:lpstr>
      <vt:lpstr>Thank you for your attention</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dc:subject>
  <dc:creator>Claire Camus</dc:creator>
  <cp:keywords>ENTSO-E PowerPoint</cp:keywords>
  <cp:lastModifiedBy>Samy Geronymos</cp:lastModifiedBy>
  <cp:revision>240</cp:revision>
  <cp:lastPrinted>2022-05-12T08:19:21Z</cp:lastPrinted>
  <dcterms:created xsi:type="dcterms:W3CDTF">2021-06-08T11:51:26Z</dcterms:created>
  <dcterms:modified xsi:type="dcterms:W3CDTF">2022-06-21T12:19:21Z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0x010100EB89CCE50CB43D4589085350F87186F7</vt:lpwstr>
  </property>
  <property fmtid="{D5CDD505-2E9C-101B-9397-08002B2CF9AE}" pid="3" name="MSIP_Label_c3d85773-5cd5-4f10-ac4a-b9714896040c_Enabled">
    <vt:lpwstr>true</vt:lpwstr>
  </property>
  <property fmtid="{D5CDD505-2E9C-101B-9397-08002B2CF9AE}" pid="4" name="MSIP_Label_c3d85773-5cd5-4f10-ac4a-b9714896040c_SetDate">
    <vt:lpwstr>2022-04-08T06:26:25Z</vt:lpwstr>
  </property>
  <property fmtid="{D5CDD505-2E9C-101B-9397-08002B2CF9AE}" pid="5" name="MSIP_Label_c3d85773-5cd5-4f10-ac4a-b9714896040c_Method">
    <vt:lpwstr>Privileged</vt:lpwstr>
  </property>
  <property fmtid="{D5CDD505-2E9C-101B-9397-08002B2CF9AE}" pid="6" name="MSIP_Label_c3d85773-5cd5-4f10-ac4a-b9714896040c_Name">
    <vt:lpwstr>Ikke Statnett-informasjon</vt:lpwstr>
  </property>
  <property fmtid="{D5CDD505-2E9C-101B-9397-08002B2CF9AE}" pid="7" name="MSIP_Label_c3d85773-5cd5-4f10-ac4a-b9714896040c_SiteId">
    <vt:lpwstr>a8d61462-f252-44b2-bf6a-d7231960c041</vt:lpwstr>
  </property>
  <property fmtid="{D5CDD505-2E9C-101B-9397-08002B2CF9AE}" pid="8" name="MSIP_Label_c3d85773-5cd5-4f10-ac4a-b9714896040c_ActionId">
    <vt:lpwstr>6ff5cd84-f1d7-41cb-90f3-f47766fd2816</vt:lpwstr>
  </property>
  <property fmtid="{D5CDD505-2E9C-101B-9397-08002B2CF9AE}" pid="9" name="MSIP_Label_c3d85773-5cd5-4f10-ac4a-b9714896040c_ContentBits">
    <vt:lpwstr>0</vt:lpwstr>
  </property>
</Properties>
</file>